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59" r:id="rId3"/>
    <p:sldId id="263" r:id="rId4"/>
    <p:sldId id="261" r:id="rId5"/>
    <p:sldId id="267" r:id="rId6"/>
    <p:sldId id="264" r:id="rId7"/>
    <p:sldId id="266" r:id="rId8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E8DA3-BA67-4F54-8FF8-DBF498346767}" type="datetimeFigureOut">
              <a:rPr lang="fr-FR" smtClean="0"/>
              <a:t>03/11/2020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5CC3B-62C8-43FA-A393-4B460D7FA385}" type="slidenum">
              <a:rPr lang="fr-FR" smtClean="0"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56 études réalisées</a:t>
            </a:r>
            <a:r>
              <a:rPr lang="fr-FR" baseline="0" dirty="0" smtClean="0"/>
              <a:t> à ce jour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5CC3B-62C8-43FA-A393-4B460D7FA385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74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Soutien financier du Cd62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5CC3B-62C8-43FA-A393-4B460D7FA385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228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6456" cy="108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09320"/>
            <a:ext cx="41973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Espace réservé du texte 21"/>
          <p:cNvSpPr>
            <a:spLocks noGrp="1"/>
          </p:cNvSpPr>
          <p:nvPr>
            <p:ph type="body" sz="quarter" idx="10" hasCustomPrompt="1"/>
          </p:nvPr>
        </p:nvSpPr>
        <p:spPr>
          <a:xfrm>
            <a:off x="2538842" y="188640"/>
            <a:ext cx="5832648" cy="108012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ctr">
              <a:spcBef>
                <a:spcPts val="0"/>
              </a:spcBef>
              <a:buNone/>
              <a:defRPr sz="3300" baseline="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  <a:lvl2pPr>
              <a:buNone/>
              <a:defRPr sz="3300"/>
            </a:lvl2pPr>
            <a:lvl3pPr>
              <a:buNone/>
              <a:defRPr sz="3300"/>
            </a:lvl3pPr>
            <a:lvl4pPr>
              <a:buNone/>
              <a:defRPr sz="3300"/>
            </a:lvl4pPr>
            <a:lvl5pPr>
              <a:buNone/>
              <a:defRPr sz="3300"/>
            </a:lvl5pPr>
          </a:lstStyle>
          <a:p>
            <a:pPr lvl="0"/>
            <a:r>
              <a:rPr lang="fr-FR" dirty="0" smtClean="0"/>
              <a:t>Titre de la réunion</a:t>
            </a:r>
            <a:br>
              <a:rPr lang="fr-FR" dirty="0" smtClean="0"/>
            </a:br>
            <a:r>
              <a:rPr lang="fr-FR" dirty="0" smtClean="0"/>
              <a:t>ou de la présentation</a:t>
            </a:r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1" hasCustomPrompt="1"/>
          </p:nvPr>
        </p:nvSpPr>
        <p:spPr>
          <a:xfrm>
            <a:off x="264259" y="5942467"/>
            <a:ext cx="4163725" cy="358386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solidFill>
                  <a:schemeClr val="tx2">
                    <a:lumMod val="75000"/>
                  </a:schemeClr>
                </a:solidFill>
                <a:latin typeface="Roboto Cn" pitchFamily="2" charset="0"/>
                <a:ea typeface="Roboto Cn" pitchFamily="2" charset="0"/>
              </a:defRPr>
            </a:lvl1pPr>
          </a:lstStyle>
          <a:p>
            <a:pPr lvl="0"/>
            <a:r>
              <a:rPr lang="fr-FR" baseline="0" dirty="0" smtClean="0">
                <a:solidFill>
                  <a:schemeClr val="tx2">
                    <a:lumMod val="75000"/>
                  </a:schemeClr>
                </a:solidFill>
                <a:latin typeface="Roboto Cn" pitchFamily="2" charset="0"/>
              </a:rPr>
              <a:t>Jour Mois Année, Lieu de la réunion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254000" y="6309320"/>
            <a:ext cx="3309888" cy="337013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60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fr-FR" sz="1600" dirty="0" smtClean="0">
                <a:solidFill>
                  <a:schemeClr val="bg1"/>
                </a:solidFill>
                <a:latin typeface="Roboto" pitchFamily="2" charset="0"/>
              </a:rPr>
              <a:t>Organisateur / présentateur</a:t>
            </a:r>
            <a:endParaRPr lang="fr-FR" dirty="0"/>
          </a:p>
        </p:txBody>
      </p:sp>
      <p:pic>
        <p:nvPicPr>
          <p:cNvPr id="9" name="Image 8" descr="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644008" y="6237312"/>
            <a:ext cx="4273455" cy="439200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sz="quarter" idx="13"/>
          </p:nvPr>
        </p:nvSpPr>
        <p:spPr>
          <a:xfrm>
            <a:off x="251520" y="1341438"/>
            <a:ext cx="8640960" cy="4535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3pPr>
            <a:lvl4pPr>
              <a:defRPr sz="20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>
              <a:defRPr sz="20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8604448" y="6592267"/>
            <a:ext cx="539552" cy="265733"/>
          </a:xfrm>
          <a:prstGeom prst="rect">
            <a:avLst/>
          </a:prstGeom>
        </p:spPr>
        <p:txBody>
          <a:bodyPr/>
          <a:lstStyle>
            <a:lvl1pPr>
              <a:defRPr lang="fr-FR" sz="1200" kern="1200" smtClean="0">
                <a:solidFill>
                  <a:schemeClr val="bg1">
                    <a:lumMod val="6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1pPr>
          </a:lstStyle>
          <a:p>
            <a:fld id="{E8D7997D-9948-4932-A360-72FE0EC2DF0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5"/>
          </p:nvPr>
        </p:nvSpPr>
        <p:spPr>
          <a:xfrm>
            <a:off x="251520" y="6597352"/>
            <a:ext cx="2895600" cy="26064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érie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32656"/>
            <a:ext cx="4536505" cy="7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745067"/>
            <a:ext cx="3600400" cy="364066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400">
                <a:solidFill>
                  <a:schemeClr val="bg1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fr-FR" sz="1400" dirty="0" smtClean="0">
                <a:solidFill>
                  <a:schemeClr val="bg1"/>
                </a:solidFill>
                <a:latin typeface="Roboto" pitchFamily="2" charset="0"/>
              </a:rPr>
              <a:t>Organisateur / présentateur</a:t>
            </a:r>
            <a:endParaRPr lang="fr-FR" sz="1400" dirty="0">
              <a:solidFill>
                <a:schemeClr val="bg1"/>
              </a:solidFill>
              <a:latin typeface="Roboto" pitchFamily="2" charset="0"/>
            </a:endParaRPr>
          </a:p>
        </p:txBody>
      </p:sp>
      <p:sp>
        <p:nvSpPr>
          <p:cNvPr id="14" name="Titre 10"/>
          <p:cNvSpPr txBox="1">
            <a:spLocks/>
          </p:cNvSpPr>
          <p:nvPr userDrawn="1"/>
        </p:nvSpPr>
        <p:spPr>
          <a:xfrm>
            <a:off x="251520" y="1124744"/>
            <a:ext cx="7920880" cy="252000"/>
          </a:xfrm>
          <a:prstGeom prst="rect">
            <a:avLst/>
          </a:prstGeom>
        </p:spPr>
        <p:txBody>
          <a:bodyPr anchor="ctr"/>
          <a:lstStyle>
            <a:lvl1pPr algn="l">
              <a:defRPr sz="15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j-cs"/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2" hasCustomPrompt="1"/>
          </p:nvPr>
        </p:nvSpPr>
        <p:spPr>
          <a:xfrm>
            <a:off x="755576" y="476796"/>
            <a:ext cx="7920880" cy="25200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Jour</a:t>
            </a:r>
            <a:r>
              <a:rPr kumimoji="0" lang="fr-FR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 Mois Année, Lieu de la réunion</a:t>
            </a: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j-cs"/>
            </a:endParaRPr>
          </a:p>
        </p:txBody>
      </p:sp>
      <p:sp>
        <p:nvSpPr>
          <p:cNvPr id="10" name="Espace réservé du contenu 12"/>
          <p:cNvSpPr>
            <a:spLocks noGrp="1"/>
          </p:cNvSpPr>
          <p:nvPr>
            <p:ph sz="quarter" idx="13"/>
          </p:nvPr>
        </p:nvSpPr>
        <p:spPr>
          <a:xfrm>
            <a:off x="251520" y="1341438"/>
            <a:ext cx="8640960" cy="5255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2pPr>
            <a:lvl3pPr>
              <a:defRPr sz="24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3pPr>
            <a:lvl4pPr>
              <a:defRPr sz="24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>
              <a:defRPr sz="24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8604448" y="6592267"/>
            <a:ext cx="539552" cy="265733"/>
          </a:xfrm>
          <a:prstGeom prst="rect">
            <a:avLst/>
          </a:prstGeom>
        </p:spPr>
        <p:txBody>
          <a:bodyPr/>
          <a:lstStyle>
            <a:lvl1pPr>
              <a:defRPr lang="fr-FR" sz="1200" kern="1200" smtClean="0">
                <a:solidFill>
                  <a:schemeClr val="bg1">
                    <a:lumMod val="6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1pPr>
          </a:lstStyle>
          <a:p>
            <a:fld id="{E8D7997D-9948-4932-A360-72FE0EC2DF0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5"/>
          </p:nvPr>
        </p:nvSpPr>
        <p:spPr>
          <a:xfrm>
            <a:off x="251520" y="6597352"/>
            <a:ext cx="2895600" cy="26064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eil Départeme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6456" cy="108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09320"/>
            <a:ext cx="41973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755576" y="2564904"/>
            <a:ext cx="7632000" cy="13248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80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fr-FR" sz="8000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Rapport N° XXX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6308998"/>
            <a:ext cx="3312368" cy="337336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800">
                <a:solidFill>
                  <a:schemeClr val="bg1"/>
                </a:solidFill>
                <a:latin typeface="Roboto Cn" pitchFamily="2" charset="0"/>
                <a:ea typeface="Roboto Cn" pitchFamily="2" charset="0"/>
              </a:defRPr>
            </a:lvl1pPr>
          </a:lstStyle>
          <a:p>
            <a:r>
              <a:rPr lang="fr-FR" baseline="0" dirty="0" smtClean="0">
                <a:solidFill>
                  <a:schemeClr val="bg1"/>
                </a:solidFill>
                <a:latin typeface="Roboto Cn" pitchFamily="2" charset="0"/>
              </a:rPr>
              <a:t>Jour Mois Année, Arras</a:t>
            </a:r>
            <a:endParaRPr lang="fr-FR" dirty="0">
              <a:solidFill>
                <a:schemeClr val="bg1"/>
              </a:solidFill>
              <a:latin typeface="Roboto Cn" pitchFamily="2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2051720" y="370251"/>
            <a:ext cx="67687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baseline="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Conseil Départemental</a:t>
            </a:r>
            <a:endParaRPr lang="fr-FR" sz="4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8" name="Image 7" descr="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644008" y="6237312"/>
            <a:ext cx="4273455" cy="439200"/>
          </a:xfrm>
          <a:prstGeom prst="rect">
            <a:avLst/>
          </a:prstGeom>
        </p:spPr>
      </p:pic>
      <p:sp>
        <p:nvSpPr>
          <p:cNvPr id="17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8604448" y="6592267"/>
            <a:ext cx="539552" cy="265733"/>
          </a:xfrm>
          <a:prstGeom prst="rect">
            <a:avLst/>
          </a:prstGeom>
        </p:spPr>
        <p:txBody>
          <a:bodyPr/>
          <a:lstStyle>
            <a:lvl1pPr>
              <a:defRPr lang="fr-FR" sz="1200" kern="1200" smtClean="0">
                <a:solidFill>
                  <a:schemeClr val="bg1">
                    <a:lumMod val="6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1pPr>
          </a:lstStyle>
          <a:p>
            <a:fld id="{E8D7997D-9948-4932-A360-72FE0EC2DF0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15"/>
          </p:nvPr>
        </p:nvSpPr>
        <p:spPr>
          <a:xfrm>
            <a:off x="251520" y="6597352"/>
            <a:ext cx="2895600" cy="26064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ission Perman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6456" cy="108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309320"/>
            <a:ext cx="41973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755576" y="2564904"/>
            <a:ext cx="7632000" cy="132480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80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fr-FR" sz="8000" dirty="0" smtClean="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Rapport N° XXX</a:t>
            </a:r>
            <a:endParaRPr lang="fr-FR" dirty="0"/>
          </a:p>
        </p:txBody>
      </p:sp>
      <p:sp>
        <p:nvSpPr>
          <p:cNvPr id="10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6308998"/>
            <a:ext cx="3312368" cy="337336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800">
                <a:solidFill>
                  <a:schemeClr val="bg1"/>
                </a:solidFill>
                <a:latin typeface="Roboto Cn" pitchFamily="2" charset="0"/>
                <a:ea typeface="Roboto Cn" pitchFamily="2" charset="0"/>
              </a:defRPr>
            </a:lvl1pPr>
          </a:lstStyle>
          <a:p>
            <a:r>
              <a:rPr lang="fr-FR" baseline="0" dirty="0" smtClean="0">
                <a:solidFill>
                  <a:schemeClr val="bg1"/>
                </a:solidFill>
                <a:latin typeface="Roboto Cn" pitchFamily="2" charset="0"/>
              </a:rPr>
              <a:t>Jour Mois Année, Arras</a:t>
            </a:r>
            <a:endParaRPr lang="fr-FR" dirty="0">
              <a:solidFill>
                <a:schemeClr val="bg1"/>
              </a:solidFill>
              <a:latin typeface="Roboto Cn" pitchFamily="2" charset="0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051720" y="374523"/>
            <a:ext cx="684076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000" baseline="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Commission Permanente</a:t>
            </a:r>
            <a:endParaRPr lang="fr-FR" sz="4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Image 8" descr="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644008" y="6237312"/>
            <a:ext cx="4273455" cy="439200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8604448" y="6592267"/>
            <a:ext cx="539552" cy="265733"/>
          </a:xfrm>
          <a:prstGeom prst="rect">
            <a:avLst/>
          </a:prstGeom>
        </p:spPr>
        <p:txBody>
          <a:bodyPr/>
          <a:lstStyle>
            <a:lvl1pPr>
              <a:defRPr lang="fr-FR" sz="1200" kern="1200" smtClean="0">
                <a:solidFill>
                  <a:schemeClr val="bg1">
                    <a:lumMod val="6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1pPr>
          </a:lstStyle>
          <a:p>
            <a:fld id="{E8D7997D-9948-4932-A360-72FE0EC2DF0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5"/>
          </p:nvPr>
        </p:nvSpPr>
        <p:spPr>
          <a:xfrm>
            <a:off x="251520" y="6597352"/>
            <a:ext cx="2895600" cy="26064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dirty="0" smtClean="0"/>
              <a:t>Formation PDES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Le 9 novembre 2020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sz="1200" dirty="0" smtClean="0"/>
              <a:t>Direction de la Mobilité et du Réseau Routier</a:t>
            </a:r>
            <a:endParaRPr lang="fr-FR" sz="1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endParaRPr lang="fr-FR" sz="2400" dirty="0" smtClean="0"/>
          </a:p>
          <a:p>
            <a:pPr algn="ctr"/>
            <a:endParaRPr lang="fr-FR" sz="2400" dirty="0"/>
          </a:p>
          <a:p>
            <a:pPr algn="ctr"/>
            <a:endParaRPr lang="fr-FR" sz="2400" dirty="0" smtClean="0"/>
          </a:p>
          <a:p>
            <a:pPr algn="ctr"/>
            <a:r>
              <a:rPr lang="fr-FR" sz="2400" dirty="0"/>
              <a:t>Etude relative à la sécurisation d’itinéraires cyclables </a:t>
            </a:r>
            <a:endParaRPr lang="fr-FR" sz="2400" dirty="0" smtClean="0"/>
          </a:p>
          <a:p>
            <a:pPr algn="ctr"/>
            <a:r>
              <a:rPr lang="fr-FR" sz="2400" dirty="0" smtClean="0"/>
              <a:t>vers </a:t>
            </a:r>
            <a:r>
              <a:rPr lang="fr-FR" sz="2400" dirty="0"/>
              <a:t>les collèges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644008" y="6165304"/>
            <a:ext cx="432048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1200" dirty="0" smtClean="0"/>
              <a:t>Département du Pas-de-Calais</a:t>
            </a:r>
            <a:endParaRPr lang="fr-FR" sz="1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 9.11.2020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8640960" cy="4607842"/>
          </a:xfrm>
        </p:spPr>
        <p:txBody>
          <a:bodyPr/>
          <a:lstStyle/>
          <a:p>
            <a:pPr algn="just"/>
            <a:r>
              <a:rPr lang="fr-FR" sz="2000" b="1" dirty="0" smtClean="0"/>
              <a:t>Objectifs des études </a:t>
            </a:r>
          </a:p>
          <a:p>
            <a:pPr algn="just"/>
            <a:endParaRPr lang="fr-FR" sz="1600" dirty="0" smtClean="0"/>
          </a:p>
          <a:p>
            <a:pPr algn="just"/>
            <a:r>
              <a:rPr lang="fr-FR" sz="1600" dirty="0"/>
              <a:t>• </a:t>
            </a:r>
            <a:r>
              <a:rPr lang="fr-FR" sz="1600" dirty="0" smtClean="0"/>
              <a:t>Développer </a:t>
            </a:r>
            <a:r>
              <a:rPr lang="fr-FR" sz="1600" dirty="0"/>
              <a:t>les déplacements en vélo dans le périmètre des 3km non couvert par les transports </a:t>
            </a:r>
            <a:r>
              <a:rPr lang="fr-FR" sz="1600" dirty="0" smtClean="0"/>
              <a:t>scolaires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dirty="0" smtClean="0"/>
              <a:t>• </a:t>
            </a:r>
            <a:r>
              <a:rPr lang="fr-FR" sz="1600" dirty="0"/>
              <a:t>Identifier dans un rayon de 3 km autour du collège, des itinéraires cyclables sécurisés pour faciliter l’accessibilité des collégiens souhaitant se rendre à leur établissement scolaire, </a:t>
            </a:r>
            <a:endParaRPr lang="fr-FR" sz="1600" dirty="0" smtClean="0"/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• Proposer aux collégiens une alternative cyclable comme mode de déplacement pour se rendre au collège, </a:t>
            </a:r>
            <a:endParaRPr lang="fr-FR" sz="1600" dirty="0" smtClean="0"/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• Sensibiliser les jeunes et les parents à l’éco mobilité scolaire, </a:t>
            </a:r>
            <a:endParaRPr lang="fr-FR" sz="1600" dirty="0" smtClean="0"/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• Diffuser « la culture vélo » aux différentes collectivités, </a:t>
            </a:r>
            <a:endParaRPr lang="fr-FR" sz="1600" dirty="0" smtClean="0"/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• Promouvoir le vélo au-delà du « trajet collège ». </a:t>
            </a:r>
          </a:p>
          <a:p>
            <a:pPr algn="just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9592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1200" dirty="0"/>
              <a:t>Département du Pas-de-Calais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 9.11.2020</a:t>
            </a:r>
            <a:endParaRPr lang="fr-FR" dirty="0"/>
          </a:p>
        </p:txBody>
      </p:sp>
      <p:sp>
        <p:nvSpPr>
          <p:cNvPr id="8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179512" y="1340768"/>
            <a:ext cx="8640960" cy="5184576"/>
          </a:xfrm>
        </p:spPr>
        <p:txBody>
          <a:bodyPr/>
          <a:lstStyle/>
          <a:p>
            <a:pPr algn="just"/>
            <a:r>
              <a:rPr lang="fr-FR" sz="2000" b="1" dirty="0" smtClean="0"/>
              <a:t>Déroulement des études </a:t>
            </a:r>
          </a:p>
          <a:p>
            <a:pPr algn="just"/>
            <a:endParaRPr lang="fr-FR" sz="1000" dirty="0" smtClean="0"/>
          </a:p>
          <a:p>
            <a:pPr algn="just"/>
            <a:r>
              <a:rPr lang="fr-FR" sz="1600" dirty="0"/>
              <a:t>• </a:t>
            </a:r>
            <a:r>
              <a:rPr lang="fr-FR" sz="1600" b="1" dirty="0" smtClean="0"/>
              <a:t>Prise de contact =&gt; </a:t>
            </a:r>
            <a:r>
              <a:rPr lang="fr-FR" sz="1600" dirty="0" smtClean="0"/>
              <a:t>rencontre entre la ville, l’intercommunalité, le principal du collège et le Département </a:t>
            </a:r>
            <a:endParaRPr lang="fr-FR" sz="1600" dirty="0" smtClean="0"/>
          </a:p>
          <a:p>
            <a:pPr algn="just"/>
            <a:endParaRPr lang="fr-FR" sz="1000" dirty="0" smtClean="0"/>
          </a:p>
          <a:p>
            <a:pPr algn="just"/>
            <a:r>
              <a:rPr lang="fr-FR" sz="1600" dirty="0" smtClean="0"/>
              <a:t>• </a:t>
            </a:r>
            <a:r>
              <a:rPr lang="fr-FR" sz="1600" b="1" dirty="0" smtClean="0"/>
              <a:t>Rencontre avec les </a:t>
            </a:r>
            <a:r>
              <a:rPr lang="fr-FR" sz="1600" b="1" dirty="0" smtClean="0"/>
              <a:t>collégiens cyclistes </a:t>
            </a:r>
            <a:r>
              <a:rPr lang="fr-FR" sz="1600" b="1" dirty="0" smtClean="0"/>
              <a:t>=&gt; </a:t>
            </a:r>
            <a:r>
              <a:rPr lang="fr-FR" sz="1600" dirty="0" smtClean="0"/>
              <a:t>journée de sensibilisation et de connaissance des itinéraires empruntés par les élèves pour venir à vélo au collège (plan et questionnaire</a:t>
            </a:r>
            <a:r>
              <a:rPr lang="fr-FR" sz="1600" dirty="0" smtClean="0"/>
              <a:t>)</a:t>
            </a:r>
          </a:p>
          <a:p>
            <a:pPr algn="just"/>
            <a:endParaRPr lang="fr-FR" sz="1000" b="1" dirty="0"/>
          </a:p>
          <a:p>
            <a:pPr algn="just"/>
            <a:r>
              <a:rPr lang="fr-FR" sz="1600" b="1" dirty="0"/>
              <a:t>• </a:t>
            </a:r>
            <a:r>
              <a:rPr lang="fr-FR" sz="1600" b="1" dirty="0" smtClean="0"/>
              <a:t>Analyse des cartes et des </a:t>
            </a:r>
            <a:r>
              <a:rPr lang="fr-FR" sz="1600" b="1" dirty="0" smtClean="0"/>
              <a:t>questionnaires</a:t>
            </a:r>
          </a:p>
          <a:p>
            <a:pPr algn="just"/>
            <a:endParaRPr lang="fr-FR" sz="1000" b="1" dirty="0"/>
          </a:p>
          <a:p>
            <a:pPr algn="just"/>
            <a:r>
              <a:rPr lang="fr-FR" sz="1600" b="1" dirty="0"/>
              <a:t>• </a:t>
            </a:r>
            <a:r>
              <a:rPr lang="fr-FR" sz="1600" b="1" dirty="0" smtClean="0"/>
              <a:t>Visite de site =&gt; </a:t>
            </a:r>
            <a:r>
              <a:rPr lang="fr-FR" sz="1600" dirty="0" smtClean="0"/>
              <a:t>identification des itinéraires, des zones dangereuses, des aménagements existants </a:t>
            </a:r>
            <a:endParaRPr lang="fr-FR" sz="1600" dirty="0" smtClean="0"/>
          </a:p>
          <a:p>
            <a:pPr algn="just"/>
            <a:endParaRPr lang="fr-FR" sz="1000" b="1" dirty="0"/>
          </a:p>
          <a:p>
            <a:pPr algn="just"/>
            <a:r>
              <a:rPr lang="fr-FR" sz="1600" b="1" dirty="0"/>
              <a:t>• </a:t>
            </a:r>
            <a:r>
              <a:rPr lang="fr-FR" sz="1600" b="1" dirty="0" smtClean="0"/>
              <a:t>Diagnostic =&gt; </a:t>
            </a:r>
            <a:r>
              <a:rPr lang="fr-FR" sz="1600" dirty="0" smtClean="0"/>
              <a:t>définition des aspects positifs et négatifs de chaque itinéraire </a:t>
            </a:r>
            <a:endParaRPr lang="fr-FR" sz="1600" dirty="0" smtClean="0"/>
          </a:p>
          <a:p>
            <a:pPr algn="just"/>
            <a:endParaRPr lang="fr-FR" sz="1000" b="1" dirty="0"/>
          </a:p>
          <a:p>
            <a:pPr algn="just"/>
            <a:r>
              <a:rPr lang="fr-FR" sz="1600" b="1" dirty="0"/>
              <a:t>• </a:t>
            </a:r>
            <a:r>
              <a:rPr lang="fr-FR" sz="1600" b="1" dirty="0" smtClean="0"/>
              <a:t>Propositions d’aménagements =&gt; </a:t>
            </a:r>
            <a:r>
              <a:rPr lang="fr-FR" sz="1600" dirty="0" smtClean="0"/>
              <a:t>solutions et chiffrage pour sécuriser les itinéraires </a:t>
            </a:r>
            <a:endParaRPr lang="fr-FR" sz="1600" dirty="0" smtClean="0"/>
          </a:p>
          <a:p>
            <a:pPr algn="just"/>
            <a:endParaRPr lang="fr-FR" sz="1000" b="1" dirty="0" smtClean="0"/>
          </a:p>
          <a:p>
            <a:pPr algn="just"/>
            <a:r>
              <a:rPr lang="fr-FR" sz="1600" b="1" dirty="0" smtClean="0"/>
              <a:t>• Comité technique et comité de </a:t>
            </a:r>
            <a:r>
              <a:rPr lang="fr-FR" sz="1600" b="1" dirty="0" smtClean="0"/>
              <a:t>pilotage</a:t>
            </a:r>
          </a:p>
          <a:p>
            <a:pPr algn="just"/>
            <a:endParaRPr lang="fr-FR" sz="1000" b="1" dirty="0"/>
          </a:p>
          <a:p>
            <a:pPr algn="just"/>
            <a:r>
              <a:rPr lang="fr-FR" sz="1600" b="1" dirty="0"/>
              <a:t>• </a:t>
            </a:r>
            <a:r>
              <a:rPr lang="fr-FR" sz="1600" b="1" dirty="0" smtClean="0"/>
              <a:t>Rapport final</a:t>
            </a:r>
            <a:endParaRPr lang="fr-FR" sz="1600" b="1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988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1200" dirty="0"/>
              <a:t>Département du Pas-de-Calais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 9.11.2020</a:t>
            </a:r>
            <a:endParaRPr lang="fr-FR" dirty="0"/>
          </a:p>
        </p:txBody>
      </p:sp>
      <p:sp>
        <p:nvSpPr>
          <p:cNvPr id="8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640960" cy="5111898"/>
          </a:xfrm>
        </p:spPr>
        <p:txBody>
          <a:bodyPr/>
          <a:lstStyle/>
          <a:p>
            <a:pPr algn="just"/>
            <a:r>
              <a:rPr lang="fr-FR" sz="2000" b="1" dirty="0" smtClean="0"/>
              <a:t>Zoom sur la r</a:t>
            </a:r>
            <a:r>
              <a:rPr lang="fr-FR" sz="2000" b="1" dirty="0" smtClean="0"/>
              <a:t>encontre </a:t>
            </a:r>
            <a:r>
              <a:rPr lang="fr-FR" sz="2000" b="1" dirty="0" smtClean="0"/>
              <a:t>avec les </a:t>
            </a:r>
            <a:r>
              <a:rPr lang="fr-FR" sz="2000" b="1" dirty="0" smtClean="0"/>
              <a:t>collégiens cyclistes </a:t>
            </a:r>
          </a:p>
          <a:p>
            <a:pPr algn="just"/>
            <a:endParaRPr lang="fr-FR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 smtClean="0"/>
              <a:t>Sensibilisation avec l’Association Droit Au Vélo (environ 1h)</a:t>
            </a:r>
          </a:p>
          <a:p>
            <a:pPr algn="just"/>
            <a:endParaRPr lang="fr-FR" sz="1600" b="1" dirty="0" smtClean="0"/>
          </a:p>
          <a:p>
            <a:pPr marL="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 rappeler les éléments obligatoires sur le vélo</a:t>
            </a:r>
          </a:p>
          <a:p>
            <a:pPr marL="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 rappeler le bon comportement sur </a:t>
            </a:r>
            <a:r>
              <a:rPr lang="fr-FR" sz="1600" dirty="0"/>
              <a:t>la </a:t>
            </a:r>
            <a:r>
              <a:rPr lang="fr-FR" sz="1600" dirty="0" smtClean="0"/>
              <a:t>route</a:t>
            </a:r>
          </a:p>
          <a:p>
            <a:pPr marL="285750" algn="just"/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 smtClean="0"/>
              <a:t>Atelier carte et questionnaire (environ 30 mn)</a:t>
            </a:r>
          </a:p>
          <a:p>
            <a:pPr algn="just"/>
            <a:endParaRPr lang="fr-FR" sz="1600" b="1" dirty="0"/>
          </a:p>
          <a:p>
            <a:pPr marL="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 Répondre à un questionnaire sur la pratique pour venir au collège</a:t>
            </a:r>
            <a:endParaRPr lang="fr-FR" sz="1600" dirty="0"/>
          </a:p>
          <a:p>
            <a:pPr marL="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 Repérer </a:t>
            </a:r>
            <a:r>
              <a:rPr lang="fr-FR" sz="1600" dirty="0"/>
              <a:t>sur une carte </a:t>
            </a:r>
            <a:r>
              <a:rPr lang="fr-FR" sz="1600" dirty="0" smtClean="0"/>
              <a:t>les </a:t>
            </a:r>
            <a:r>
              <a:rPr lang="fr-FR" sz="1600" dirty="0"/>
              <a:t>itinéraires </a:t>
            </a:r>
            <a:r>
              <a:rPr lang="fr-FR" sz="1600" dirty="0" smtClean="0"/>
              <a:t>pour venir au collège et </a:t>
            </a:r>
            <a:r>
              <a:rPr lang="fr-FR" sz="1600" dirty="0"/>
              <a:t>les zones </a:t>
            </a:r>
            <a:r>
              <a:rPr lang="fr-FR" sz="1600" dirty="0" smtClean="0"/>
              <a:t>dangereuses et/ou les problèmes rencontrés</a:t>
            </a:r>
            <a:endParaRPr lang="fr-FR" sz="1600" dirty="0"/>
          </a:p>
          <a:p>
            <a:pPr algn="just"/>
            <a:endParaRPr lang="fr-FR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/>
              <a:t>Atelier </a:t>
            </a:r>
            <a:r>
              <a:rPr lang="fr-FR" sz="1600" b="1" dirty="0" smtClean="0"/>
              <a:t>parcours de maniabilité (environ 30 mn)</a:t>
            </a:r>
            <a:endParaRPr lang="fr-FR" sz="1600" b="1" dirty="0"/>
          </a:p>
          <a:p>
            <a:pPr algn="just"/>
            <a:endParaRPr lang="fr-FR" sz="1600" b="1" dirty="0"/>
          </a:p>
          <a:p>
            <a:pPr marL="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 Vérifier les éléments essentiels des vélos des collégiens (freins, gonflage des pneus)</a:t>
            </a:r>
          </a:p>
          <a:p>
            <a:pPr marL="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 Vérifier l’aisance des collégiens sur leur vélo </a:t>
            </a:r>
            <a:endParaRPr lang="fr-FR" sz="1600" dirty="0"/>
          </a:p>
          <a:p>
            <a:pPr algn="just"/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916833"/>
            <a:ext cx="819657" cy="11356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3661" t="23137" r="34567" b="10051"/>
          <a:stretch/>
        </p:blipFill>
        <p:spPr>
          <a:xfrm>
            <a:off x="6372200" y="1916833"/>
            <a:ext cx="864096" cy="113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1200" dirty="0"/>
              <a:t>Département du Pas-de-Calais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 9.11.2020</a:t>
            </a:r>
            <a:endParaRPr lang="fr-FR" dirty="0"/>
          </a:p>
        </p:txBody>
      </p:sp>
      <p:sp>
        <p:nvSpPr>
          <p:cNvPr id="5" name="Espace réservé du contenu 3"/>
          <p:cNvSpPr txBox="1">
            <a:spLocks/>
          </p:cNvSpPr>
          <p:nvPr/>
        </p:nvSpPr>
        <p:spPr>
          <a:xfrm>
            <a:off x="251520" y="1268760"/>
            <a:ext cx="8640960" cy="51118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dirty="0" smtClean="0"/>
              <a:t>Zoom sur le diagnostic</a:t>
            </a:r>
          </a:p>
          <a:p>
            <a:pPr algn="just"/>
            <a:endParaRPr lang="fr-FR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b="1" dirty="0" smtClean="0"/>
              <a:t>Réaliser un reportage photo pour chaque itinéraire</a:t>
            </a:r>
          </a:p>
          <a:p>
            <a:pPr algn="just"/>
            <a:endParaRPr lang="fr-FR" sz="1600" b="1" dirty="0" smtClean="0"/>
          </a:p>
          <a:p>
            <a:pPr algn="just"/>
            <a:endParaRPr lang="fr-FR" sz="1600" dirty="0" smtClean="0"/>
          </a:p>
          <a:p>
            <a:pPr algn="just"/>
            <a:endParaRPr lang="fr-FR" sz="1600" dirty="0"/>
          </a:p>
          <a:p>
            <a:pPr algn="just"/>
            <a:endParaRPr lang="fr-FR" sz="1600" dirty="0" smtClean="0"/>
          </a:p>
          <a:p>
            <a:pPr algn="just"/>
            <a:endParaRPr lang="fr-FR" sz="1600" dirty="0"/>
          </a:p>
          <a:p>
            <a:pPr algn="just"/>
            <a:endParaRPr lang="fr-FR" sz="1600" dirty="0" smtClean="0"/>
          </a:p>
          <a:p>
            <a:pPr algn="just"/>
            <a:endParaRPr lang="fr-FR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b="1" dirty="0" smtClean="0"/>
              <a:t>Lister les avantages et les inconvénients </a:t>
            </a:r>
          </a:p>
          <a:p>
            <a:pPr algn="just"/>
            <a:endParaRPr lang="fr-FR" sz="1600" b="1" dirty="0" smtClean="0"/>
          </a:p>
          <a:p>
            <a:pPr algn="just"/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7323" t="34285" r="42156" b="38968"/>
          <a:stretch/>
        </p:blipFill>
        <p:spPr>
          <a:xfrm>
            <a:off x="3131840" y="2382737"/>
            <a:ext cx="2957427" cy="16198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9265" t="33600" r="14497" b="48211"/>
          <a:stretch/>
        </p:blipFill>
        <p:spPr>
          <a:xfrm>
            <a:off x="1259632" y="4869160"/>
            <a:ext cx="2873774" cy="12451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9405" t="52493" r="14262" b="26441"/>
          <a:stretch/>
        </p:blipFill>
        <p:spPr>
          <a:xfrm>
            <a:off x="4283968" y="4869160"/>
            <a:ext cx="2914984" cy="145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1200" dirty="0"/>
              <a:t>Département du Pas-de-Calais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 9.11.2020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8031" t="35806" r="14039" b="7385"/>
          <a:stretch/>
        </p:blipFill>
        <p:spPr>
          <a:xfrm>
            <a:off x="4067944" y="2924944"/>
            <a:ext cx="4115825" cy="2522602"/>
          </a:xfrm>
          <a:prstGeom prst="rect">
            <a:avLst/>
          </a:prstGeom>
        </p:spPr>
      </p:pic>
      <p:sp>
        <p:nvSpPr>
          <p:cNvPr id="7" name="Espace réservé du contenu 3"/>
          <p:cNvSpPr txBox="1">
            <a:spLocks/>
          </p:cNvSpPr>
          <p:nvPr/>
        </p:nvSpPr>
        <p:spPr>
          <a:xfrm>
            <a:off x="181832" y="1341438"/>
            <a:ext cx="8640960" cy="51118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2">
                    <a:lumMod val="7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dirty="0" smtClean="0"/>
              <a:t>Zoom sur les propositions d’aménagements</a:t>
            </a:r>
          </a:p>
          <a:p>
            <a:pPr algn="just"/>
            <a:endParaRPr lang="fr-FR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b="1" dirty="0" smtClean="0"/>
              <a:t>Proposition d’aménagements cyclables sur les itinéraires identifiés</a:t>
            </a:r>
          </a:p>
          <a:p>
            <a:pPr algn="just"/>
            <a:endParaRPr lang="fr-FR" sz="1600" b="1" dirty="0" smtClean="0"/>
          </a:p>
          <a:p>
            <a:pPr algn="just"/>
            <a:r>
              <a:rPr lang="fr-FR" sz="1600" b="1" dirty="0" smtClean="0"/>
              <a:t>Exemples d’aménagement</a:t>
            </a:r>
          </a:p>
          <a:p>
            <a:pPr algn="just"/>
            <a:endParaRPr lang="fr-FR" sz="1600" b="1" dirty="0" smtClean="0"/>
          </a:p>
          <a:p>
            <a:pPr marL="285750" algn="just"/>
            <a:r>
              <a:rPr lang="fr-FR" sz="1600" dirty="0" smtClean="0"/>
              <a:t>	Voie verte, </a:t>
            </a:r>
          </a:p>
          <a:p>
            <a:pPr marL="285750" algn="just"/>
            <a:r>
              <a:rPr lang="fr-FR" sz="1600" dirty="0" smtClean="0"/>
              <a:t>	Bande cyclable, </a:t>
            </a:r>
          </a:p>
          <a:p>
            <a:pPr marL="285750" algn="just"/>
            <a:r>
              <a:rPr lang="fr-FR" sz="1600" dirty="0" smtClean="0"/>
              <a:t>	Piste cyclable,</a:t>
            </a:r>
          </a:p>
          <a:p>
            <a:pPr marL="285750" algn="just"/>
            <a:r>
              <a:rPr lang="fr-FR" sz="1600" dirty="0" smtClean="0"/>
              <a:t>	</a:t>
            </a:r>
            <a:r>
              <a:rPr lang="fr-FR" sz="1600" dirty="0" err="1" smtClean="0"/>
              <a:t>Chaucidou</a:t>
            </a:r>
            <a:r>
              <a:rPr lang="fr-FR" sz="1600" dirty="0" smtClean="0"/>
              <a:t>, </a:t>
            </a:r>
          </a:p>
          <a:p>
            <a:pPr marL="285750" algn="just"/>
            <a:r>
              <a:rPr lang="fr-FR" sz="1600" dirty="0" smtClean="0"/>
              <a:t>	Double sens cyclable, </a:t>
            </a:r>
          </a:p>
          <a:p>
            <a:pPr marL="285750" algn="just"/>
            <a:r>
              <a:rPr lang="fr-FR" sz="1600" dirty="0" smtClean="0"/>
              <a:t>	Zone de rencontre, </a:t>
            </a:r>
          </a:p>
          <a:p>
            <a:pPr marL="285750" algn="just"/>
            <a:r>
              <a:rPr lang="fr-FR" sz="1600" dirty="0" smtClean="0"/>
              <a:t>	</a:t>
            </a:r>
          </a:p>
          <a:p>
            <a:pPr algn="just"/>
            <a:endParaRPr lang="fr-FR" sz="1600" dirty="0" smtClean="0"/>
          </a:p>
          <a:p>
            <a:pPr algn="just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211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1200" dirty="0"/>
              <a:t>Département du Pas-de-Calais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 9.11.2020</a:t>
            </a:r>
            <a:endParaRPr lang="fr-FR" dirty="0"/>
          </a:p>
        </p:txBody>
      </p:sp>
      <p:sp>
        <p:nvSpPr>
          <p:cNvPr id="8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51520" y="1412776"/>
            <a:ext cx="8640960" cy="5111898"/>
          </a:xfrm>
        </p:spPr>
        <p:txBody>
          <a:bodyPr/>
          <a:lstStyle/>
          <a:p>
            <a:pPr algn="just"/>
            <a:r>
              <a:rPr lang="fr-FR" sz="2000" b="1" dirty="0" smtClean="0"/>
              <a:t>Exemples de réalisation suite aux études</a:t>
            </a:r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0859" t="11800" r="20447" b="9307"/>
          <a:stretch/>
        </p:blipFill>
        <p:spPr>
          <a:xfrm>
            <a:off x="184120" y="1910938"/>
            <a:ext cx="2746425" cy="20765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0870" t="12367" r="20696" b="9719"/>
          <a:stretch/>
        </p:blipFill>
        <p:spPr>
          <a:xfrm>
            <a:off x="2277865" y="3226517"/>
            <a:ext cx="2438151" cy="18286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21683" t="11807" r="22063" b="10407"/>
          <a:stretch/>
        </p:blipFill>
        <p:spPr>
          <a:xfrm>
            <a:off x="192615" y="4485666"/>
            <a:ext cx="2431806" cy="18914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59768" y="4046416"/>
            <a:ext cx="2228370" cy="38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699606" y="3836001"/>
            <a:ext cx="244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LIBERCOURT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16954" t="24380" r="19189" b="14318"/>
          <a:stretch/>
        </p:blipFill>
        <p:spPr>
          <a:xfrm>
            <a:off x="5868144" y="4300603"/>
            <a:ext cx="3136264" cy="18817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/>
          <a:srcRect l="15859" t="27809" r="27465" b="22112"/>
          <a:stretch/>
        </p:blipFill>
        <p:spPr>
          <a:xfrm>
            <a:off x="5724128" y="1929234"/>
            <a:ext cx="3280280" cy="18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owerPoint 2016 CD6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PowerPoint 2016 CD62</Template>
  <TotalTime>927</TotalTime>
  <Words>446</Words>
  <Application>Microsoft Office PowerPoint</Application>
  <PresentationFormat>Affichage à l'écran (4:3)</PresentationFormat>
  <Paragraphs>97</Paragraphs>
  <Slides>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Roboto</vt:lpstr>
      <vt:lpstr>Roboto Cn</vt:lpstr>
      <vt:lpstr>Wingdings</vt:lpstr>
      <vt:lpstr>Modèle PowerPoint 2016 CD62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Département du Pas de Calais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Desbonnets Aline</dc:creator>
  <cp:lastModifiedBy>Sieja Magali</cp:lastModifiedBy>
  <cp:revision>64</cp:revision>
  <dcterms:created xsi:type="dcterms:W3CDTF">2017-10-16T07:57:23Z</dcterms:created>
  <dcterms:modified xsi:type="dcterms:W3CDTF">2020-11-03T15:24:30Z</dcterms:modified>
</cp:coreProperties>
</file>