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2"/>
  </p:notesMasterIdLst>
  <p:handoutMasterIdLst>
    <p:handoutMasterId r:id="rId13"/>
  </p:handoutMasterIdLst>
  <p:sldIdLst>
    <p:sldId id="256" r:id="rId2"/>
    <p:sldId id="408" r:id="rId3"/>
    <p:sldId id="410" r:id="rId4"/>
    <p:sldId id="413" r:id="rId5"/>
    <p:sldId id="414" r:id="rId6"/>
    <p:sldId id="419" r:id="rId7"/>
    <p:sldId id="420" r:id="rId8"/>
    <p:sldId id="421" r:id="rId9"/>
    <p:sldId id="417" r:id="rId10"/>
    <p:sldId id="422" r:id="rId11"/>
  </p:sldIdLst>
  <p:sldSz cx="12192000" cy="6858000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D4"/>
    <a:srgbClr val="24A0C3"/>
    <a:srgbClr val="91C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1" autoAdjust="0"/>
    <p:restoredTop sz="94140" autoAdjust="0"/>
  </p:normalViewPr>
  <p:slideViewPr>
    <p:cSldViewPr>
      <p:cViewPr varScale="1">
        <p:scale>
          <a:sx n="61" d="100"/>
          <a:sy n="61" d="100"/>
        </p:scale>
        <p:origin x="28" y="1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33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1F3631AB-E8FF-4F78-BEDD-1A6BCD7AC9F5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FF02D11-3A1D-4C9A-8B34-529617ED77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53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187082" cy="34818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4877"/>
            <a:ext cx="543814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5"/>
            <a:ext cx="2945659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165"/>
            <a:ext cx="2945659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E2D938B-1630-4830-AE92-06FDB4DCDA2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2D938B-1630-4830-AE92-06FDB4DCDA2C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0701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2D938B-1630-4830-AE92-06FDB4DCDA2C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72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186488" cy="34813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2D938B-1630-4830-AE92-06FDB4DCDA2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796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186488" cy="34813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2D938B-1630-4830-AE92-06FDB4DCDA2C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036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2D938B-1630-4830-AE92-06FDB4DCDA2C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1892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2D938B-1630-4830-AE92-06FDB4DCDA2C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4845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186488" cy="34813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2D938B-1630-4830-AE92-06FDB4DCDA2C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228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186488" cy="34813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2D938B-1630-4830-AE92-06FDB4DCDA2C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3953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186488" cy="34813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2D938B-1630-4830-AE92-06FDB4DCDA2C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9547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2D938B-1630-4830-AE92-06FDB4DCDA2C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61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1371606"/>
            <a:ext cx="10464799" cy="192722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0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1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6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6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9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6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2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33399"/>
            <a:ext cx="10972800" cy="9906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0"/>
            <a:ext cx="10972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9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42B7A183-7ADB-444B-9292-43DB04E44791}" type="datetime1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05/11/2020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2" y="18299"/>
            <a:ext cx="5486401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1" y="1829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B02A6343-3668-4D44-83D0-5E8BE2757FF8}" type="slidenum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24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09600"/>
            <a:ext cx="2743200" cy="5867400"/>
          </a:xfrm>
          <a:prstGeom prst="rect">
            <a:avLst/>
          </a:prstGeo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609600"/>
            <a:ext cx="8026399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9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A8AFA900-DECF-4C50-BFC5-5A36A7F4792F}" type="datetime1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05/11/2020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2" y="18299"/>
            <a:ext cx="5486401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1" y="1829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B02A6343-3668-4D44-83D0-5E8BE2757FF8}" type="slidenum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601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33399"/>
            <a:ext cx="10972800" cy="9906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0"/>
            <a:ext cx="109728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9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07D0657B-44E0-47CE-96B2-7BBC6FE5B636}" type="datetime1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05/11/2020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2" y="18299"/>
            <a:ext cx="5486401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1" y="1829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B02A6343-3668-4D44-83D0-5E8BE2757FF8}" type="slidenum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0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2362203"/>
            <a:ext cx="10363201" cy="22002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4626868"/>
            <a:ext cx="10363201" cy="1500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265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31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79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06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329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559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9860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12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9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C4AC4B4C-8937-40FD-9C72-A152C866AC11}" type="datetime1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05/11/2020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2" y="18299"/>
            <a:ext cx="5486401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1" y="1829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B02A6343-3668-4D44-83D0-5E8BE2757FF8}" type="slidenum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5" y="4599437"/>
            <a:ext cx="10464799" cy="15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44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33399"/>
            <a:ext cx="10972800" cy="9906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5" y="1673362"/>
            <a:ext cx="5384801" cy="4718303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73362"/>
            <a:ext cx="5384801" cy="4718303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1829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5D24AA3C-7E21-4CC7-9BFC-44772E8809F0}" type="datetime1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05/11/2020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2" y="18299"/>
            <a:ext cx="5486401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1" y="1829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B02A6343-3668-4D44-83D0-5E8BE2757FF8}" type="slidenum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90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33399"/>
            <a:ext cx="109728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676399"/>
            <a:ext cx="5242561" cy="639766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426585" indent="0">
              <a:buNone/>
              <a:defRPr sz="1800" b="1"/>
            </a:lvl2pPr>
            <a:lvl3pPr marL="853170" indent="0">
              <a:buNone/>
              <a:defRPr sz="1700" b="1"/>
            </a:lvl3pPr>
            <a:lvl4pPr marL="1279756" indent="0">
              <a:buNone/>
              <a:defRPr sz="1400" b="1"/>
            </a:lvl4pPr>
            <a:lvl5pPr marL="1706341" indent="0">
              <a:buNone/>
              <a:defRPr sz="1400" b="1"/>
            </a:lvl5pPr>
            <a:lvl6pPr marL="2132928" indent="0">
              <a:buNone/>
              <a:defRPr sz="1400" b="1"/>
            </a:lvl6pPr>
            <a:lvl7pPr marL="2559514" indent="0">
              <a:buNone/>
              <a:defRPr sz="1400" b="1"/>
            </a:lvl7pPr>
            <a:lvl8pPr marL="2986099" indent="0">
              <a:buNone/>
              <a:defRPr sz="1400" b="1"/>
            </a:lvl8pPr>
            <a:lvl9pPr marL="3412685" indent="0">
              <a:buNone/>
              <a:defRPr sz="14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438403"/>
            <a:ext cx="5242561" cy="395128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4" y="1676399"/>
            <a:ext cx="5242561" cy="639766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26585" indent="0">
              <a:buNone/>
              <a:defRPr sz="1800" b="1"/>
            </a:lvl2pPr>
            <a:lvl3pPr marL="853170" indent="0">
              <a:buNone/>
              <a:defRPr sz="1700" b="1"/>
            </a:lvl3pPr>
            <a:lvl4pPr marL="1279756" indent="0">
              <a:buNone/>
              <a:defRPr sz="1400" b="1"/>
            </a:lvl4pPr>
            <a:lvl5pPr marL="1706341" indent="0">
              <a:buNone/>
              <a:defRPr sz="1400" b="1"/>
            </a:lvl5pPr>
            <a:lvl6pPr marL="2132928" indent="0">
              <a:buNone/>
              <a:defRPr sz="1400" b="1"/>
            </a:lvl6pPr>
            <a:lvl7pPr marL="2559514" indent="0">
              <a:buNone/>
              <a:defRPr sz="1400" b="1"/>
            </a:lvl7pPr>
            <a:lvl8pPr marL="2986099" indent="0">
              <a:buNone/>
              <a:defRPr sz="1400" b="1"/>
            </a:lvl8pPr>
            <a:lvl9pPr marL="3412685" indent="0">
              <a:buNone/>
              <a:defRPr sz="14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4" y="2438403"/>
            <a:ext cx="5242561" cy="395128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1829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C3A1741C-8D2E-4BCD-9D16-87EF58C446DB}" type="datetime1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05/11/2020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2" y="18299"/>
            <a:ext cx="5486401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60001" y="1829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B02A6343-3668-4D44-83D0-5E8BE2757FF8}" type="slidenum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53" y="4045701"/>
            <a:ext cx="4709161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45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33399"/>
            <a:ext cx="10972800" cy="9906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1829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1A20EA5C-C130-4E59-BFAC-20E5817A8244}" type="datetime1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05/11/2020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2" y="18299"/>
            <a:ext cx="5486401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60001" y="1829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B02A6343-3668-4D44-83D0-5E8BE2757FF8}" type="slidenum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98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028"/>
            <a:ext cx="12212747" cy="267973"/>
          </a:xfrm>
          <a:prstGeom prst="rect">
            <a:avLst/>
          </a:prstGeom>
          <a:solidFill>
            <a:srgbClr val="91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endParaRPr lang="fr-FR" sz="14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39349" y="6590027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949A4F06-9FE7-470E-A76E-602DB5B9AFB8}" type="datetime1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05/11/2020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01752" y="6590027"/>
            <a:ext cx="5486401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89751" y="6590027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B02A6343-3668-4D44-83D0-5E8BE2757FF8}" type="slidenum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49960" y="6525344"/>
            <a:ext cx="1422400" cy="32918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MS PGothic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/>
                <a:cs typeface="Arial" charset="0"/>
              </a:defRPr>
            </a:lvl9pPr>
          </a:lstStyle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B02A6343-3668-4D44-83D0-5E8BE2757FF8}" type="slidenum">
              <a:rPr lang="fr-FR" sz="1800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sz="1800" dirty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09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086"/>
            <a:ext cx="2852928" cy="126187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1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1" y="792082"/>
            <a:ext cx="7620000" cy="5577840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2130562"/>
            <a:ext cx="2852928" cy="4243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26585" indent="0">
              <a:buNone/>
              <a:defRPr sz="1200"/>
            </a:lvl2pPr>
            <a:lvl3pPr marL="853170" indent="0">
              <a:buNone/>
              <a:defRPr sz="1100"/>
            </a:lvl3pPr>
            <a:lvl4pPr marL="1279756" indent="0">
              <a:buNone/>
              <a:defRPr sz="800"/>
            </a:lvl4pPr>
            <a:lvl5pPr marL="1706341" indent="0">
              <a:buNone/>
              <a:defRPr sz="800"/>
            </a:lvl5pPr>
            <a:lvl6pPr marL="2132928" indent="0">
              <a:buNone/>
              <a:defRPr sz="800"/>
            </a:lvl6pPr>
            <a:lvl7pPr marL="2559514" indent="0">
              <a:buNone/>
              <a:defRPr sz="800"/>
            </a:lvl7pPr>
            <a:lvl8pPr marL="2986099" indent="0">
              <a:buNone/>
              <a:defRPr sz="800"/>
            </a:lvl8pPr>
            <a:lvl9pPr marL="3412685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1829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15997AEA-66A3-4F2D-A6C4-F7D504EF9205}" type="datetime1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05/11/2020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2" y="18299"/>
            <a:ext cx="5486401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1" y="1829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B02A6343-3668-4D44-83D0-5E8BE2757FF8}" type="slidenum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3" y="3579945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61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792482"/>
            <a:ext cx="2856908" cy="126492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1" y="838202"/>
            <a:ext cx="7872520" cy="5500456"/>
          </a:xfrm>
          <a:prstGeom prst="rect">
            <a:avLst/>
          </a:prstGeo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100"/>
            </a:lvl1pPr>
            <a:lvl2pPr marL="426585" indent="0">
              <a:buNone/>
              <a:defRPr sz="2700"/>
            </a:lvl2pPr>
            <a:lvl3pPr marL="853170" indent="0">
              <a:buNone/>
              <a:defRPr sz="2100"/>
            </a:lvl3pPr>
            <a:lvl4pPr marL="1279756" indent="0">
              <a:buNone/>
              <a:defRPr sz="1800"/>
            </a:lvl4pPr>
            <a:lvl5pPr marL="1706341" indent="0">
              <a:buNone/>
              <a:defRPr sz="1800"/>
            </a:lvl5pPr>
            <a:lvl6pPr marL="2132928" indent="0">
              <a:buNone/>
              <a:defRPr sz="1800"/>
            </a:lvl6pPr>
            <a:lvl7pPr marL="2559514" indent="0">
              <a:buNone/>
              <a:defRPr sz="1800"/>
            </a:lvl7pPr>
            <a:lvl8pPr marL="2986099" indent="0">
              <a:buNone/>
              <a:defRPr sz="1800"/>
            </a:lvl8pPr>
            <a:lvl9pPr marL="3412685" indent="0">
              <a:buNone/>
              <a:defRPr sz="18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3607"/>
            <a:ext cx="2852928" cy="4242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26585" indent="0">
              <a:buNone/>
              <a:defRPr sz="1200"/>
            </a:lvl2pPr>
            <a:lvl3pPr marL="853170" indent="0">
              <a:buNone/>
              <a:defRPr sz="1100"/>
            </a:lvl3pPr>
            <a:lvl4pPr marL="1279756" indent="0">
              <a:buNone/>
              <a:defRPr sz="800"/>
            </a:lvl4pPr>
            <a:lvl5pPr marL="1706341" indent="0">
              <a:buNone/>
              <a:defRPr sz="800"/>
            </a:lvl5pPr>
            <a:lvl6pPr marL="2132928" indent="0">
              <a:buNone/>
              <a:defRPr sz="800"/>
            </a:lvl6pPr>
            <a:lvl7pPr marL="2559514" indent="0">
              <a:buNone/>
              <a:defRPr sz="800"/>
            </a:lvl7pPr>
            <a:lvl8pPr marL="2986099" indent="0">
              <a:buNone/>
              <a:defRPr sz="800"/>
            </a:lvl8pPr>
            <a:lvl9pPr marL="3412685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1829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55FC2FCD-B72C-4686-B0C1-BA5AE4A051A5}" type="datetime1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05/11/2020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2" y="18299"/>
            <a:ext cx="5486401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1" y="1829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B02A6343-3668-4D44-83D0-5E8BE2757FF8}" type="slidenum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1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21727"/>
            <a:ext cx="12192000" cy="481236"/>
          </a:xfrm>
          <a:prstGeom prst="rect">
            <a:avLst/>
          </a:prstGeom>
          <a:solidFill>
            <a:srgbClr val="00B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endParaRPr lang="fr-FR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590028"/>
            <a:ext cx="12212747" cy="267973"/>
          </a:xfrm>
          <a:prstGeom prst="rect">
            <a:avLst/>
          </a:prstGeom>
          <a:solidFill>
            <a:srgbClr val="00B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53170" fontAlgn="auto">
              <a:spcBef>
                <a:spcPts val="0"/>
              </a:spcBef>
              <a:spcAft>
                <a:spcPts val="0"/>
              </a:spcAft>
            </a:pPr>
            <a:endParaRPr lang="fr-FR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2"/>
          </p:nvPr>
        </p:nvSpPr>
        <p:spPr>
          <a:xfrm>
            <a:off x="239349" y="6590027"/>
            <a:ext cx="3860800" cy="3291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949A4F06-9FE7-470E-A76E-602DB5B9AFB8}" type="datetime1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05/11/2020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201752" y="6590027"/>
            <a:ext cx="5486401" cy="3291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89751" y="6590027"/>
            <a:ext cx="1422400" cy="32918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B02A6343-3668-4D44-83D0-5E8BE2757FF8}" type="slidenum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207520" y="6530007"/>
            <a:ext cx="1422400" cy="32918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/>
                <a:cs typeface="Arial" charset="0"/>
              </a:defRPr>
            </a:lvl9pPr>
          </a:lstStyle>
          <a:p>
            <a:pPr defTabSz="853170" fontAlgn="auto">
              <a:spcBef>
                <a:spcPts val="0"/>
              </a:spcBef>
              <a:spcAft>
                <a:spcPts val="0"/>
              </a:spcAft>
            </a:pPr>
            <a:fld id="{B02A6343-3668-4D44-83D0-5E8BE2757FF8}" type="slidenum">
              <a:rPr lang="fr-FR" smtClean="0">
                <a:latin typeface="Arial"/>
                <a:ea typeface="+mn-ea"/>
                <a:cs typeface="+mn-cs"/>
              </a:rPr>
              <a:pPr defTabSz="85317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Arial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90" y="-21726"/>
            <a:ext cx="1203410" cy="4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9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53170" rtl="0" eaLnBrk="1" latinLnBrk="0" hangingPunct="1">
        <a:spcBef>
          <a:spcPct val="0"/>
        </a:spcBef>
        <a:buNone/>
        <a:defRPr sz="3600" kern="1200" spc="-92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0634" indent="-170634" algn="l" defTabSz="8531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26585" indent="-170634" algn="l" defTabSz="8531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2538" indent="-170634" algn="l" defTabSz="85317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38489" indent="-170634" algn="l" defTabSz="853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09124" indent="-127975" algn="l" defTabSz="85317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79756" indent="-170634" algn="l" defTabSz="853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50391" indent="-170634" algn="l" defTabSz="853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1026" indent="-170634" algn="l" defTabSz="853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659" indent="-170634" algn="l" defTabSz="853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1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585" algn="l" defTabSz="8531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170" algn="l" defTabSz="8531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756" algn="l" defTabSz="8531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341" algn="l" defTabSz="8531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2928" algn="l" defTabSz="8531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514" algn="l" defTabSz="8531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6099" algn="l" defTabSz="8531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2685" algn="l" defTabSz="8531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eoffrey.denoyelle@lenord.f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11824" y="3151857"/>
            <a:ext cx="6649964" cy="2437383"/>
          </a:xfrm>
        </p:spPr>
        <p:txBody>
          <a:bodyPr/>
          <a:lstStyle/>
          <a:p>
            <a:pPr algn="r"/>
            <a:r>
              <a:rPr lang="fr-FR" sz="3600" dirty="0" smtClean="0">
                <a:solidFill>
                  <a:schemeClr val="bg1"/>
                </a:solidFill>
              </a:rPr>
              <a:t/>
            </a:r>
            <a:br>
              <a:rPr lang="fr-FR" sz="3600" dirty="0" smtClean="0">
                <a:solidFill>
                  <a:schemeClr val="bg1"/>
                </a:solidFill>
              </a:rPr>
            </a:br>
            <a:r>
              <a:rPr lang="fr-FR" sz="3200" spc="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fr-FR" sz="3200" spc="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3200" spc="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fr-FR" sz="3200" spc="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3200" spc="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fr-FR" sz="3200" spc="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4000" spc="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Les mobilités </a:t>
            </a:r>
            <a:r>
              <a:rPr lang="fr-FR" sz="4000" spc="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fr-FR" sz="4000" spc="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4000" spc="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au </a:t>
            </a:r>
            <a:r>
              <a:rPr lang="fr-FR" sz="4000" spc="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sein </a:t>
            </a:r>
            <a:r>
              <a:rPr lang="fr-FR" sz="4000" spc="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du Département </a:t>
            </a:r>
            <a:br>
              <a:rPr lang="fr-FR" sz="4000" spc="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4000" spc="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du </a:t>
            </a:r>
            <a:r>
              <a:rPr lang="fr-FR" sz="4000" spc="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Nord</a:t>
            </a:r>
            <a:br>
              <a:rPr lang="fr-FR" sz="4000" spc="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4000" i="1" dirty="0" smtClean="0">
                <a:solidFill>
                  <a:schemeClr val="bg1"/>
                </a:solidFill>
              </a:rPr>
              <a:t/>
            </a:r>
            <a:br>
              <a:rPr lang="fr-FR" sz="4000" i="1" dirty="0" smtClean="0">
                <a:solidFill>
                  <a:schemeClr val="bg1"/>
                </a:solidFill>
              </a:rPr>
            </a:br>
            <a:r>
              <a:rPr lang="fr-FR" sz="3200" cap="none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Formation des </a:t>
            </a:r>
            <a:r>
              <a:rPr lang="fr-FR" sz="3200" cap="none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référents </a:t>
            </a:r>
            <a:r>
              <a:rPr lang="fr-FR" sz="3200" cap="none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fr-FR" sz="3200" cap="none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fr-FR" sz="3200" cap="none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PDES </a:t>
            </a:r>
            <a:r>
              <a:rPr lang="fr-FR" sz="3200" cap="none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des </a:t>
            </a:r>
            <a:r>
              <a:rPr lang="fr-FR" sz="3200" cap="none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collèges</a:t>
            </a:r>
            <a:r>
              <a:rPr lang="fr-FR" sz="4000" dirty="0" smtClean="0">
                <a:solidFill>
                  <a:schemeClr val="bg1"/>
                </a:solidFill>
              </a:rPr>
              <a:t/>
            </a:r>
            <a:br>
              <a:rPr lang="fr-FR" sz="4000" dirty="0" smtClean="0">
                <a:solidFill>
                  <a:schemeClr val="bg1"/>
                </a:solidFill>
              </a:rPr>
            </a:br>
            <a:r>
              <a:rPr lang="fr-FR" sz="3200" cap="none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10/16 et 19 novembre 2020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524000" y="3810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2000" b="1" u="sng" dirty="0">
              <a:solidFill>
                <a:srgbClr val="6A7B94"/>
              </a:solidFill>
              <a:cs typeface="MS PGothic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939730"/>
            <a:ext cx="4175251" cy="22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332656"/>
            <a:ext cx="4175251" cy="228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7576" y="2996952"/>
            <a:ext cx="7306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44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/>
                <a:cs typeface="+mn-cs"/>
              </a:rPr>
              <a:t>Merci pour votre attention</a:t>
            </a:r>
          </a:p>
          <a:p>
            <a:pPr lvl="0"/>
            <a:endParaRPr lang="fr-FR" sz="4400" dirty="0">
              <a:solidFill>
                <a:schemeClr val="bg1"/>
              </a:solidFill>
              <a:latin typeface="+mn-lt"/>
              <a:ea typeface="ＭＳ Ｐゴシック"/>
              <a:cs typeface="+mn-cs"/>
            </a:endParaRPr>
          </a:p>
          <a:p>
            <a:pPr lvl="0" algn="ctr"/>
            <a:r>
              <a:rPr lang="fr-FR" sz="2400" dirty="0" smtClean="0">
                <a:solidFill>
                  <a:schemeClr val="bg1"/>
                </a:solidFill>
                <a:latin typeface="+mn-lt"/>
                <a:ea typeface="ＭＳ Ｐゴシック"/>
                <a:cs typeface="+mn-cs"/>
              </a:rPr>
              <a:t>Geoffrey DENOYELLE</a:t>
            </a:r>
          </a:p>
          <a:p>
            <a:pPr lvl="0" algn="ctr"/>
            <a:r>
              <a:rPr lang="fr-FR" sz="2400" dirty="0" smtClean="0">
                <a:solidFill>
                  <a:schemeClr val="bg1"/>
                </a:solidFill>
                <a:latin typeface="+mn-lt"/>
                <a:ea typeface="ＭＳ Ｐゴシック"/>
                <a:cs typeface="+mn-cs"/>
              </a:rPr>
              <a:t>Chef de projet</a:t>
            </a:r>
          </a:p>
          <a:p>
            <a:pPr lvl="0" algn="ctr"/>
            <a:r>
              <a:rPr lang="fr-FR" sz="2400" dirty="0" smtClean="0">
                <a:solidFill>
                  <a:schemeClr val="bg1"/>
                </a:solidFill>
                <a:latin typeface="+mn-lt"/>
                <a:ea typeface="ＭＳ Ｐゴシック"/>
                <a:cs typeface="+mn-cs"/>
              </a:rPr>
              <a:t>Département du Nord</a:t>
            </a:r>
          </a:p>
          <a:p>
            <a:pPr lvl="0" algn="ctr"/>
            <a:r>
              <a:rPr lang="fr-FR" sz="2400" dirty="0" smtClean="0">
                <a:solidFill>
                  <a:schemeClr val="bg1"/>
                </a:solidFill>
                <a:latin typeface="+mn-lt"/>
                <a:ea typeface="ＭＳ Ｐゴシック"/>
                <a:cs typeface="+mn-cs"/>
                <a:hlinkClick r:id="rId4"/>
              </a:rPr>
              <a:t>Geoffrey.denoyelle@lenord.fr</a:t>
            </a:r>
            <a:endParaRPr lang="fr-FR" sz="2400" dirty="0" smtClean="0">
              <a:solidFill>
                <a:schemeClr val="bg1"/>
              </a:solidFill>
              <a:latin typeface="+mn-lt"/>
              <a:ea typeface="ＭＳ Ｐゴシック"/>
              <a:cs typeface="+mn-cs"/>
            </a:endParaRPr>
          </a:p>
          <a:p>
            <a:pPr lvl="0" algn="ctr"/>
            <a:r>
              <a:rPr lang="fr-FR" sz="2400" dirty="0" smtClean="0">
                <a:solidFill>
                  <a:schemeClr val="bg1"/>
                </a:solidFill>
                <a:latin typeface="+mn-lt"/>
                <a:ea typeface="ＭＳ Ｐゴシック"/>
                <a:cs typeface="+mn-cs"/>
              </a:rPr>
              <a:t>03.59.73.57.02</a:t>
            </a:r>
            <a:endParaRPr lang="fr-FR" sz="2400" dirty="0">
              <a:solidFill>
                <a:schemeClr val="bg1"/>
              </a:solidFill>
              <a:latin typeface="+mn-lt"/>
              <a:ea typeface="ＭＳ Ｐゴシック"/>
              <a:cs typeface="+mn-cs"/>
            </a:endParaRPr>
          </a:p>
          <a:p>
            <a:pPr lvl="0"/>
            <a:endParaRPr lang="fr-FR" sz="4400" dirty="0">
              <a:solidFill>
                <a:schemeClr val="bg1"/>
              </a:solidFill>
              <a:latin typeface="+mn-l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4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7408" y="1340768"/>
            <a:ext cx="9217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400" spc="200" dirty="0" smtClean="0">
                <a:latin typeface="Century Gothic" panose="020B0502020202020204" pitchFamily="34" charset="0"/>
              </a:rPr>
              <a:t>1/ Le plan </a:t>
            </a:r>
            <a:r>
              <a:rPr lang="fr-FR" sz="2400" spc="200" dirty="0" smtClean="0">
                <a:latin typeface="Century Gothic" panose="020B0502020202020204" pitchFamily="34" charset="0"/>
              </a:rPr>
              <a:t>d’actions </a:t>
            </a:r>
            <a:r>
              <a:rPr lang="fr-FR" sz="2400" spc="200" dirty="0" smtClean="0">
                <a:latin typeface="Century Gothic" panose="020B0502020202020204" pitchFamily="34" charset="0"/>
              </a:rPr>
              <a:t>en faveur de la mobilité en milieu rural</a:t>
            </a:r>
          </a:p>
          <a:p>
            <a:pPr lvl="0">
              <a:lnSpc>
                <a:spcPct val="150000"/>
              </a:lnSpc>
            </a:pPr>
            <a:r>
              <a:rPr lang="fr-FR" sz="2400" spc="200" dirty="0" smtClean="0">
                <a:latin typeface="Century Gothic" panose="020B0502020202020204" pitchFamily="34" charset="0"/>
              </a:rPr>
              <a:t>2/ Le Schéma cyclable Départemental</a:t>
            </a:r>
          </a:p>
          <a:p>
            <a:pPr lvl="0">
              <a:lnSpc>
                <a:spcPct val="150000"/>
              </a:lnSpc>
            </a:pPr>
            <a:r>
              <a:rPr lang="fr-FR" sz="2400" spc="200" dirty="0" smtClean="0">
                <a:latin typeface="Century Gothic" panose="020B0502020202020204" pitchFamily="34" charset="0"/>
              </a:rPr>
              <a:t>3/ Les autres politiques en faveur des mobilités</a:t>
            </a:r>
            <a:endParaRPr lang="fr-FR" sz="2400" spc="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368" y="1445746"/>
            <a:ext cx="10972800" cy="4876800"/>
          </a:xfrm>
        </p:spPr>
        <p:txBody>
          <a:bodyPr/>
          <a:lstStyle/>
          <a:p>
            <a:pPr lvl="0">
              <a:spcAft>
                <a:spcPts val="2400"/>
              </a:spcAft>
            </a:pPr>
            <a:r>
              <a:rPr lang="fr-FR" dirty="0" smtClean="0">
                <a:latin typeface="Century Gothic" panose="020B0502020202020204" pitchFamily="34" charset="0"/>
              </a:rPr>
              <a:t>Accompagner </a:t>
            </a:r>
            <a:r>
              <a:rPr lang="fr-FR" dirty="0">
                <a:latin typeface="Century Gothic" panose="020B0502020202020204" pitchFamily="34" charset="0"/>
              </a:rPr>
              <a:t>les jeunes vers de nouvelles pratiques de mobilité</a:t>
            </a:r>
          </a:p>
          <a:p>
            <a:pPr lvl="0">
              <a:spcAft>
                <a:spcPts val="2400"/>
              </a:spcAft>
            </a:pPr>
            <a:r>
              <a:rPr lang="fr-FR" dirty="0">
                <a:latin typeface="Century Gothic" panose="020B0502020202020204" pitchFamily="34" charset="0"/>
              </a:rPr>
              <a:t>Répondre aux défis de l’accessibilité pour tous</a:t>
            </a:r>
          </a:p>
          <a:p>
            <a:pPr lvl="0">
              <a:spcAft>
                <a:spcPts val="2400"/>
              </a:spcAft>
            </a:pPr>
            <a:r>
              <a:rPr lang="fr-FR" dirty="0">
                <a:latin typeface="Century Gothic" panose="020B0502020202020204" pitchFamily="34" charset="0"/>
              </a:rPr>
              <a:t>Soutenir les acteurs des territoires ruraux pour favoriser l’émergence de projets innovants améliorant la mobilité</a:t>
            </a:r>
          </a:p>
          <a:p>
            <a:pPr lvl="0">
              <a:spcAft>
                <a:spcPts val="2400"/>
              </a:spcAft>
            </a:pPr>
            <a:r>
              <a:rPr lang="fr-FR" dirty="0">
                <a:latin typeface="Century Gothic" panose="020B0502020202020204" pitchFamily="34" charset="0"/>
              </a:rPr>
              <a:t>Inscrire le Département du Nord dans une démarche exemplaire de mobilité</a:t>
            </a:r>
          </a:p>
          <a:p>
            <a:pPr>
              <a:spcAft>
                <a:spcPts val="2400"/>
              </a:spcAft>
            </a:pP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51384" y="709836"/>
            <a:ext cx="10992544" cy="685800"/>
          </a:xfrm>
          <a:prstGeom prst="rect">
            <a:avLst/>
          </a:prstGeom>
        </p:spPr>
        <p:txBody>
          <a:bodyPr/>
          <a:lstStyle>
            <a:lvl1pPr algn="l" defTabSz="853170" rtl="0" eaLnBrk="1" latinLnBrk="0" hangingPunct="1">
              <a:spcBef>
                <a:spcPct val="0"/>
              </a:spcBef>
              <a:buNone/>
              <a:defRPr sz="3600" kern="1200" spc="-92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Autour de 4 grands axes </a:t>
            </a:r>
            <a:r>
              <a:rPr lang="fr-FR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endParaRPr lang="fr-F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1274" y="-13952"/>
            <a:ext cx="11023277" cy="685800"/>
          </a:xfrm>
        </p:spPr>
        <p:txBody>
          <a:bodyPr/>
          <a:lstStyle/>
          <a:p>
            <a:r>
              <a:rPr lang="fr-FR" sz="2400" dirty="0" smtClean="0">
                <a:solidFill>
                  <a:schemeClr val="bg1"/>
                </a:solidFill>
              </a:rPr>
              <a:t>Délibération du 1</a:t>
            </a:r>
            <a:r>
              <a:rPr lang="fr-FR" sz="2400" baseline="30000" dirty="0" smtClean="0">
                <a:solidFill>
                  <a:schemeClr val="bg1"/>
                </a:solidFill>
              </a:rPr>
              <a:t>er</a:t>
            </a:r>
            <a:r>
              <a:rPr lang="fr-FR" sz="2400" dirty="0" smtClean="0">
                <a:solidFill>
                  <a:schemeClr val="bg1"/>
                </a:solidFill>
              </a:rPr>
              <a:t> juillet 2019 : Plan d’actions en faveur de la mobilité en milieu rural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04898"/>
            <a:ext cx="11023277" cy="685800"/>
          </a:xfrm>
        </p:spPr>
        <p:txBody>
          <a:bodyPr/>
          <a:lstStyle/>
          <a:p>
            <a:r>
              <a:rPr lang="fr-FR" sz="2000" b="1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Axe 1  : Accompagner les jeunes vers de nouvelles pratiques de mobilité</a:t>
            </a:r>
            <a:r>
              <a:rPr lang="fr-FR" sz="2400" dirty="0">
                <a:solidFill>
                  <a:schemeClr val="bg1"/>
                </a:solidFill>
              </a:rPr>
              <a:t/>
            </a:r>
            <a:br>
              <a:rPr lang="fr-FR" sz="2400" dirty="0">
                <a:solidFill>
                  <a:schemeClr val="bg1"/>
                </a:solidFill>
              </a:rPr>
            </a:b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368" y="1052736"/>
            <a:ext cx="11593288" cy="2575222"/>
          </a:xfrm>
        </p:spPr>
        <p:txBody>
          <a:bodyPr>
            <a:noAutofit/>
          </a:bodyPr>
          <a:lstStyle/>
          <a:p>
            <a:pPr lvl="0"/>
            <a:r>
              <a:rPr lang="fr-FR" sz="2000" dirty="0" smtClean="0">
                <a:latin typeface="Century Gothic" panose="020B0502020202020204" pitchFamily="34" charset="0"/>
              </a:rPr>
              <a:t>Systématiser </a:t>
            </a:r>
            <a:r>
              <a:rPr lang="fr-FR" sz="2000" dirty="0">
                <a:latin typeface="Century Gothic" panose="020B0502020202020204" pitchFamily="34" charset="0"/>
              </a:rPr>
              <a:t>le déploiement des Plans de Déplacements des Etablissements Scolaires (PDES), dans les collèges, en lien avec l’Education </a:t>
            </a:r>
            <a:r>
              <a:rPr lang="fr-FR" sz="2000" dirty="0" smtClean="0">
                <a:latin typeface="Century Gothic" panose="020B0502020202020204" pitchFamily="34" charset="0"/>
              </a:rPr>
              <a:t>Nationale</a:t>
            </a:r>
          </a:p>
          <a:p>
            <a:pPr lvl="0"/>
            <a:endParaRPr lang="fr-FR" sz="2000" dirty="0">
              <a:latin typeface="Century Gothic" panose="020B0502020202020204" pitchFamily="34" charset="0"/>
            </a:endParaRPr>
          </a:p>
          <a:p>
            <a:pPr lvl="0"/>
            <a:r>
              <a:rPr lang="fr-FR" sz="2000" dirty="0" smtClean="0">
                <a:latin typeface="Century Gothic" panose="020B0502020202020204" pitchFamily="34" charset="0"/>
              </a:rPr>
              <a:t>Promouvoir </a:t>
            </a:r>
            <a:r>
              <a:rPr lang="fr-FR" sz="2000" dirty="0">
                <a:latin typeface="Century Gothic" panose="020B0502020202020204" pitchFamily="34" charset="0"/>
              </a:rPr>
              <a:t>auprès des parents d’élèves l’utilisation des modes alternatifs à la voiture individuelle pour venir au collège </a:t>
            </a:r>
          </a:p>
          <a:p>
            <a:pPr lvl="1"/>
            <a:endParaRPr lang="fr-FR" sz="1600" dirty="0" smtClean="0">
              <a:latin typeface="Century Gothic" panose="020B0502020202020204" pitchFamily="34" charset="0"/>
            </a:endParaRPr>
          </a:p>
          <a:p>
            <a:pPr lvl="0"/>
            <a:r>
              <a:rPr lang="fr-FR" sz="2000" dirty="0" smtClean="0">
                <a:latin typeface="Century Gothic" panose="020B0502020202020204" pitchFamily="34" charset="0"/>
              </a:rPr>
              <a:t>Sensibiliser </a:t>
            </a:r>
            <a:r>
              <a:rPr lang="fr-FR" sz="2000" dirty="0">
                <a:latin typeface="Century Gothic" panose="020B0502020202020204" pitchFamily="34" charset="0"/>
              </a:rPr>
              <a:t>les collégiens à l’importance de la pratique de </a:t>
            </a:r>
            <a:r>
              <a:rPr lang="fr-FR" sz="2000" dirty="0" smtClean="0">
                <a:latin typeface="Century Gothic" panose="020B0502020202020204" pitchFamily="34" charset="0"/>
              </a:rPr>
              <a:t>l’</a:t>
            </a:r>
            <a:r>
              <a:rPr lang="fr-FR" sz="2000" dirty="0" err="1" smtClean="0">
                <a:latin typeface="Century Gothic" panose="020B0502020202020204" pitchFamily="34" charset="0"/>
              </a:rPr>
              <a:t>écomobilité</a:t>
            </a:r>
            <a:endParaRPr lang="fr-FR" sz="2000" dirty="0">
              <a:latin typeface="Century Gothic" panose="020B0502020202020204" pitchFamily="34" charset="0"/>
            </a:endParaRPr>
          </a:p>
          <a:p>
            <a:pPr lvl="1"/>
            <a:endParaRPr lang="fr-FR" sz="1600" dirty="0" smtClean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fr-FR" sz="1100" b="1" u="sng" dirty="0">
              <a:solidFill>
                <a:srgbClr val="6A7B94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 algn="just">
              <a:buNone/>
            </a:pPr>
            <a:endParaRPr lang="fr-FR" sz="1100" b="1" u="sng" dirty="0">
              <a:solidFill>
                <a:srgbClr val="6A7B94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>
              <a:buNone/>
            </a:pPr>
            <a:r>
              <a:rPr lang="fr-FR" sz="1100" dirty="0">
                <a:solidFill>
                  <a:srgbClr val="6A7B94"/>
                </a:solidFill>
                <a:latin typeface="Century Gothic" panose="020B0502020202020204" pitchFamily="34" charset="0"/>
                <a:ea typeface="ＭＳ Ｐゴシック"/>
              </a:rPr>
              <a:t>	</a:t>
            </a:r>
            <a:r>
              <a:rPr lang="fr-FR" sz="1050" dirty="0">
                <a:solidFill>
                  <a:srgbClr val="6A7B94"/>
                </a:solidFill>
                <a:latin typeface="Century Gothic" panose="020B0502020202020204" pitchFamily="34" charset="0"/>
                <a:ea typeface="ＭＳ Ｐゴシック"/>
              </a:rPr>
              <a:t>	</a:t>
            </a:r>
          </a:p>
          <a:p>
            <a:pPr marL="0" indent="0" algn="just">
              <a:buNone/>
            </a:pPr>
            <a:endParaRPr lang="fr-FR" sz="900" dirty="0">
              <a:solidFill>
                <a:srgbClr val="FFFFFF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sz="1200" dirty="0">
              <a:latin typeface="Century Gothic" panose="020B0502020202020204" pitchFamily="34" charset="0"/>
            </a:endParaRPr>
          </a:p>
        </p:txBody>
      </p:sp>
      <p:sp>
        <p:nvSpPr>
          <p:cNvPr id="5" name="AutoShape 2" descr="RÃ©sultat de recherche d'images pour &quot;collÃ©giens qui se rendent au collÃ¨ge Ã  vÃ©los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RÃ©sultat de recherche d'images pour &quot;collÃ©giens qui se rendent au collÃ¨ge Ã  vÃ©los&quot;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778" y="2636912"/>
            <a:ext cx="2114957" cy="1584176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-1" y="3732896"/>
            <a:ext cx="11023277" cy="685800"/>
          </a:xfrm>
          <a:prstGeom prst="rect">
            <a:avLst/>
          </a:prstGeom>
        </p:spPr>
        <p:txBody>
          <a:bodyPr/>
          <a:lstStyle>
            <a:lvl1pPr algn="l" defTabSz="853170" rtl="0" eaLnBrk="1" latinLnBrk="0" hangingPunct="1">
              <a:spcBef>
                <a:spcPct val="0"/>
              </a:spcBef>
              <a:buNone/>
              <a:defRPr sz="3600" kern="1200" spc="-92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b="1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Axe 2 : Favoriser la mobilité pour tous</a:t>
            </a:r>
            <a:r>
              <a:rPr lang="fr-FR" sz="2400" dirty="0" smtClean="0">
                <a:solidFill>
                  <a:schemeClr val="bg1"/>
                </a:solidFill>
              </a:rPr>
              <a:t/>
            </a:r>
            <a:br>
              <a:rPr lang="fr-FR" sz="2400" dirty="0" smtClean="0">
                <a:solidFill>
                  <a:schemeClr val="bg1"/>
                </a:solidFill>
              </a:rPr>
            </a:b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07368" y="4072798"/>
            <a:ext cx="9505056" cy="2485927"/>
          </a:xfrm>
          <a:prstGeom prst="rect">
            <a:avLst/>
          </a:prstGeom>
        </p:spPr>
        <p:txBody>
          <a:bodyPr>
            <a:noAutofit/>
          </a:bodyPr>
          <a:lstStyle>
            <a:lvl1pPr marL="170634" indent="-170634" algn="l" defTabSz="85317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6585" indent="-170634" algn="l" defTabSz="85317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538" indent="-170634" algn="l" defTabSz="85317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8489" indent="-170634" algn="l" defTabSz="853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9124" indent="-127975" algn="l" defTabSz="85317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79756" indent="-170634" algn="l" defTabSz="853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0391" indent="-170634" algn="l" defTabSz="853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1026" indent="-170634" algn="l" defTabSz="853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1659" indent="-170634" algn="l" defTabSz="853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2000" dirty="0">
                <a:latin typeface="Century Gothic" panose="020B0502020202020204" pitchFamily="34" charset="0"/>
              </a:rPr>
              <a:t>Développer les services publics itinérants </a:t>
            </a:r>
          </a:p>
          <a:p>
            <a:pPr fontAlgn="auto">
              <a:spcAft>
                <a:spcPts val="0"/>
              </a:spcAft>
            </a:pPr>
            <a:endParaRPr lang="fr-FR" sz="2000" dirty="0"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fr-FR" sz="2000" dirty="0">
                <a:latin typeface="Century Gothic" panose="020B0502020202020204" pitchFamily="34" charset="0"/>
              </a:rPr>
              <a:t>Développer l’accompagnement personnalisé à la mobilité pour le retour à l’emploi </a:t>
            </a:r>
          </a:p>
          <a:p>
            <a:pPr fontAlgn="auto">
              <a:spcAft>
                <a:spcPts val="0"/>
              </a:spcAft>
            </a:pPr>
            <a:endParaRPr lang="fr-FR" sz="2000" dirty="0"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fr-FR" sz="2000" dirty="0">
                <a:latin typeface="Century Gothic" panose="020B0502020202020204" pitchFamily="34" charset="0"/>
              </a:rPr>
              <a:t>Expérimenter la méthode Facile A Lire et à Comprendre (FALC) dans les documents relatifs à la mobilité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fr-FR" sz="1100" b="1" u="sng" dirty="0" smtClean="0">
              <a:solidFill>
                <a:srgbClr val="6A7B94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fr-FR" sz="1100" dirty="0" smtClean="0">
                <a:solidFill>
                  <a:srgbClr val="6A7B94"/>
                </a:solidFill>
                <a:latin typeface="Century Gothic" panose="020B0502020202020204" pitchFamily="34" charset="0"/>
                <a:ea typeface="ＭＳ Ｐゴシック"/>
              </a:rPr>
              <a:t>	</a:t>
            </a:r>
            <a:r>
              <a:rPr lang="fr-FR" sz="1050" dirty="0" smtClean="0">
                <a:solidFill>
                  <a:srgbClr val="6A7B94"/>
                </a:solidFill>
                <a:latin typeface="Century Gothic" panose="020B0502020202020204" pitchFamily="34" charset="0"/>
                <a:ea typeface="ＭＳ Ｐゴシック"/>
              </a:rPr>
              <a:t>	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fr-FR" sz="900" dirty="0" smtClean="0">
              <a:solidFill>
                <a:srgbClr val="FFFFFF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fr-FR" sz="1200" dirty="0">
              <a:latin typeface="Century Gothic" panose="020B0502020202020204" pitchFamily="34" charset="0"/>
            </a:endParaRPr>
          </a:p>
        </p:txBody>
      </p:sp>
      <p:pic>
        <p:nvPicPr>
          <p:cNvPr id="10" name="Picture 10" descr="Image associÃ©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10313" r="223" b="-4020"/>
          <a:stretch/>
        </p:blipFill>
        <p:spPr bwMode="auto">
          <a:xfrm>
            <a:off x="6357769" y="3543170"/>
            <a:ext cx="2574238" cy="135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752" y="1334188"/>
            <a:ext cx="11593288" cy="2050569"/>
          </a:xfrm>
        </p:spPr>
        <p:txBody>
          <a:bodyPr>
            <a:noAutofit/>
          </a:bodyPr>
          <a:lstStyle/>
          <a:p>
            <a:pPr lvl="0"/>
            <a:r>
              <a:rPr lang="fr-FR" sz="2000" dirty="0" smtClean="0">
                <a:latin typeface="Century Gothic" panose="020B0502020202020204" pitchFamily="34" charset="0"/>
              </a:rPr>
              <a:t>Appel </a:t>
            </a:r>
            <a:r>
              <a:rPr lang="fr-FR" sz="2000" dirty="0">
                <a:latin typeface="Century Gothic" panose="020B0502020202020204" pitchFamily="34" charset="0"/>
              </a:rPr>
              <a:t>A Projets (AAP) « Mobilités innovantes en milieu rural » 2019/2020</a:t>
            </a:r>
          </a:p>
          <a:p>
            <a:pPr lvl="0"/>
            <a:endParaRPr lang="fr-FR" sz="2000" dirty="0">
              <a:latin typeface="Century Gothic" panose="020B0502020202020204" pitchFamily="34" charset="0"/>
            </a:endParaRPr>
          </a:p>
          <a:p>
            <a:pPr lvl="0"/>
            <a:r>
              <a:rPr lang="fr-FR" sz="2000" dirty="0">
                <a:latin typeface="Century Gothic" panose="020B0502020202020204" pitchFamily="34" charset="0"/>
              </a:rPr>
              <a:t>Actualisation du schéma interdépartemental de covoiturage</a:t>
            </a:r>
          </a:p>
          <a:p>
            <a:pPr lvl="0"/>
            <a:endParaRPr lang="fr-FR" sz="2000" dirty="0">
              <a:latin typeface="Century Gothic" panose="020B0502020202020204" pitchFamily="34" charset="0"/>
            </a:endParaRPr>
          </a:p>
          <a:p>
            <a:pPr lvl="0"/>
            <a:r>
              <a:rPr lang="fr-FR" sz="2000" dirty="0">
                <a:latin typeface="Century Gothic" panose="020B0502020202020204" pitchFamily="34" charset="0"/>
              </a:rPr>
              <a:t>Renforcer les dispositifs existants en faveur de la mobilité</a:t>
            </a:r>
          </a:p>
          <a:p>
            <a:pPr marL="0" indent="0">
              <a:buNone/>
            </a:pPr>
            <a:r>
              <a:rPr lang="fr-FR" sz="2000" dirty="0">
                <a:latin typeface="Century Gothic" panose="020B0502020202020204" pitchFamily="34" charset="0"/>
              </a:rPr>
              <a:t>	</a:t>
            </a:r>
            <a:endParaRPr lang="fr-FR" sz="1200" dirty="0">
              <a:latin typeface="Century Gothic" panose="020B0502020202020204" pitchFamily="34" charset="0"/>
            </a:endParaRPr>
          </a:p>
        </p:txBody>
      </p:sp>
      <p:sp>
        <p:nvSpPr>
          <p:cNvPr id="5" name="AutoShape 2" descr="RÃ©sultat de recherche d'images pour &quot;collÃ©giens qui se rendent au collÃ¨ge Ã  vÃ©los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RÃ©sultat de recherche d'images pour &quot;collÃ©giens qui se rendent au collÃ¨ge Ã  vÃ©los&quot;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693" y="1710509"/>
            <a:ext cx="1862680" cy="2566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Panneau covoiturage Nord et Pas-de-Cala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324" y="2569565"/>
            <a:ext cx="1933361" cy="1278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" name="Picture 2" descr="A Dunkerque, des enfants vont Ã  l'Ã©cole en rosalies. 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11" r="12937"/>
          <a:stretch/>
        </p:blipFill>
        <p:spPr bwMode="auto">
          <a:xfrm>
            <a:off x="8971347" y="4617207"/>
            <a:ext cx="2588691" cy="143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RÃ©sultat de recherche d'images pour &quot;intercommunalitÃ© vÃ©los assistance electrique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9" b="8420"/>
          <a:stretch/>
        </p:blipFill>
        <p:spPr bwMode="auto">
          <a:xfrm>
            <a:off x="5985508" y="5078085"/>
            <a:ext cx="2786497" cy="144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91752" y="516324"/>
            <a:ext cx="10972800" cy="990600"/>
          </a:xfrm>
        </p:spPr>
        <p:txBody>
          <a:bodyPr/>
          <a:lstStyle/>
          <a:p>
            <a:r>
              <a:rPr lang="fr-FR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Axe 3 : Soutenir </a:t>
            </a:r>
            <a:r>
              <a:rPr lang="fr-F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 acteurs des territoires ruraux pour favoriser l’émergence de </a:t>
            </a:r>
            <a:r>
              <a:rPr lang="fr-FR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projets </a:t>
            </a:r>
            <a:r>
              <a:rPr lang="fr-F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innovants améliorant la mobilité</a:t>
            </a:r>
            <a:endParaRPr lang="fr-FR" sz="2000" dirty="0"/>
          </a:p>
        </p:txBody>
      </p:sp>
      <p:sp>
        <p:nvSpPr>
          <p:cNvPr id="18" name="Titre 8"/>
          <p:cNvSpPr txBox="1">
            <a:spLocks/>
          </p:cNvSpPr>
          <p:nvPr/>
        </p:nvSpPr>
        <p:spPr>
          <a:xfrm>
            <a:off x="91752" y="3493934"/>
            <a:ext cx="7934271" cy="541385"/>
          </a:xfrm>
          <a:prstGeom prst="rect">
            <a:avLst/>
          </a:prstGeom>
        </p:spPr>
        <p:txBody>
          <a:bodyPr/>
          <a:lstStyle>
            <a:lvl1pPr algn="l" defTabSz="853170" rtl="0" eaLnBrk="1" latinLnBrk="0" hangingPunct="1">
              <a:spcBef>
                <a:spcPct val="0"/>
              </a:spcBef>
              <a:buNone/>
              <a:defRPr sz="3600" kern="1200" spc="-92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Axe 4 : Inscrire le Département dans une démarche exemplaire</a:t>
            </a:r>
            <a:endParaRPr lang="fr-FR" sz="2000" dirty="0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62565" y="4006538"/>
            <a:ext cx="7316192" cy="2015791"/>
          </a:xfrm>
          <a:prstGeom prst="rect">
            <a:avLst/>
          </a:prstGeom>
        </p:spPr>
        <p:txBody>
          <a:bodyPr>
            <a:noAutofit/>
          </a:bodyPr>
          <a:lstStyle>
            <a:lvl1pPr marL="170634" indent="-170634" algn="l" defTabSz="85317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6585" indent="-170634" algn="l" defTabSz="85317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538" indent="-170634" algn="l" defTabSz="85317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8489" indent="-170634" algn="l" defTabSz="853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9124" indent="-127975" algn="l" defTabSz="85317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79756" indent="-170634" algn="l" defTabSz="853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0391" indent="-170634" algn="l" defTabSz="853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1026" indent="-170634" algn="l" defTabSz="853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1659" indent="-170634" algn="l" defTabSz="853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2000" dirty="0" smtClean="0">
                <a:latin typeface="Century Gothic" panose="020B0502020202020204" pitchFamily="34" charset="0"/>
              </a:rPr>
              <a:t>Réflexion sur le travail à distance des agents départementaux </a:t>
            </a:r>
          </a:p>
          <a:p>
            <a:pPr fontAlgn="auto">
              <a:spcAft>
                <a:spcPts val="0"/>
              </a:spcAft>
            </a:pPr>
            <a:endParaRPr lang="fr-FR" sz="2000" dirty="0" smtClean="0">
              <a:latin typeface="Century Gothic" panose="020B0502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fr-FR" sz="2000" dirty="0" smtClean="0">
                <a:latin typeface="Century Gothic" panose="020B0502020202020204" pitchFamily="34" charset="0"/>
              </a:rPr>
              <a:t>Incitation des agents à davantage utiliser le covoiturage et les modes doux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fr-FR" sz="2000" dirty="0" smtClean="0">
                <a:latin typeface="Century Gothic" panose="020B0502020202020204" pitchFamily="34" charset="0"/>
              </a:rPr>
              <a:t>		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fr-FR" sz="2000" dirty="0" smtClean="0">
              <a:latin typeface="Century Gothic" panose="020B0502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fr-FR" sz="1200" dirty="0">
              <a:latin typeface="Century Gothic" panose="020B050202020202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888901"/>
            <a:ext cx="1863932" cy="8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368" y="671848"/>
            <a:ext cx="6264696" cy="6174171"/>
          </a:xfrm>
        </p:spPr>
        <p:txBody>
          <a:bodyPr/>
          <a:lstStyle/>
          <a:p>
            <a:pPr marL="342900" indent="-342900">
              <a:spcBef>
                <a:spcPct val="0"/>
              </a:spcBef>
              <a:defRPr/>
            </a:pPr>
            <a:r>
              <a:rPr lang="fr-FR" altLang="fr-FR" sz="2000" b="1" dirty="0">
                <a:latin typeface="Calibri" panose="020F0502020204030204" pitchFamily="34" charset="0"/>
                <a:cs typeface="Arial" panose="020B0604020202020204" pitchFamily="34" charset="0"/>
              </a:rPr>
              <a:t>Un maillage cyclable répondant à l’ensemble des besoins des cyclistes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fr-FR" altLang="fr-FR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Mobilité, utilitaire</a:t>
            </a:r>
            <a:endParaRPr lang="fr-FR" altLang="fr-FR" sz="16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spcBef>
                <a:spcPct val="0"/>
              </a:spcBef>
              <a:defRPr/>
            </a:pPr>
            <a:r>
              <a:rPr lang="fr-FR" altLang="fr-FR" sz="1600" b="1" dirty="0">
                <a:latin typeface="Calibri" panose="020F0502020204030204" pitchFamily="34" charset="0"/>
                <a:cs typeface="Arial" panose="020B0604020202020204" pitchFamily="34" charset="0"/>
              </a:rPr>
              <a:t>Cyclotourisme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fr-FR" altLang="fr-FR" sz="2000" b="1" dirty="0">
                <a:latin typeface="Calibri" panose="020F0502020204030204" pitchFamily="34" charset="0"/>
                <a:cs typeface="Arial" panose="020B0604020202020204" pitchFamily="34" charset="0"/>
              </a:rPr>
              <a:t>Partenariat avec l’ADAV représentant les usagers </a:t>
            </a:r>
            <a:endParaRPr lang="fr-FR" altLang="fr-FR" sz="20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fr-FR" altLang="fr-FR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Un </a:t>
            </a:r>
            <a:r>
              <a:rPr lang="fr-FR" altLang="fr-FR" sz="2000" b="1" dirty="0">
                <a:latin typeface="Calibri" panose="020F0502020204030204" pitchFamily="34" charset="0"/>
                <a:cs typeface="Arial" panose="020B0604020202020204" pitchFamily="34" charset="0"/>
              </a:rPr>
              <a:t>maillage transfrontalier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fr-FR" altLang="fr-FR" sz="1600" b="1" dirty="0">
                <a:latin typeface="Calibri" panose="020F0502020204030204" pitchFamily="34" charset="0"/>
                <a:cs typeface="Arial" panose="020B0604020202020204" pitchFamily="34" charset="0"/>
              </a:rPr>
              <a:t>Connexion avec la </a:t>
            </a:r>
            <a:r>
              <a:rPr lang="fr-FR" altLang="fr-FR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Belgique</a:t>
            </a:r>
            <a:endParaRPr lang="fr-FR" altLang="fr-FR" sz="16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>
              <a:spcBef>
                <a:spcPct val="0"/>
              </a:spcBef>
              <a:defRPr/>
            </a:pPr>
            <a:r>
              <a:rPr lang="fr-FR" altLang="fr-FR" sz="1600" b="1" dirty="0">
                <a:latin typeface="Calibri" panose="020F0502020204030204" pitchFamily="34" charset="0"/>
                <a:cs typeface="Arial" panose="020B0604020202020204" pitchFamily="34" charset="0"/>
              </a:rPr>
              <a:t>Connexion avec l’</a:t>
            </a:r>
            <a:r>
              <a:rPr lang="fr-FR" altLang="fr-FR" sz="1600" b="1" dirty="0" err="1">
                <a:latin typeface="Calibri" panose="020F0502020204030204" pitchFamily="34" charset="0"/>
                <a:cs typeface="Arial" panose="020B0604020202020204" pitchFamily="34" charset="0"/>
              </a:rPr>
              <a:t>Aisnes</a:t>
            </a:r>
            <a:r>
              <a:rPr lang="fr-FR" altLang="fr-FR" sz="1600" b="1" dirty="0">
                <a:latin typeface="Calibri" panose="020F0502020204030204" pitchFamily="34" charset="0"/>
                <a:cs typeface="Arial" panose="020B0604020202020204" pitchFamily="34" charset="0"/>
              </a:rPr>
              <a:t> et le Pas de Calais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fr-FR" altLang="fr-FR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Un réseau adapté aux capacités d’investissement et de fonctionnement du Département 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fr-FR" altLang="fr-FR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Des </a:t>
            </a:r>
            <a:r>
              <a:rPr lang="fr-FR" altLang="fr-FR" sz="2000" b="1" dirty="0">
                <a:latin typeface="Calibri" panose="020F0502020204030204" pitchFamily="34" charset="0"/>
                <a:cs typeface="Arial" panose="020B0604020202020204" pitchFamily="34" charset="0"/>
              </a:rPr>
              <a:t>possibilités de cofinancement pour les collectivités sur les projets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fr-FR" altLang="fr-FR" sz="2000" b="1" dirty="0">
                <a:latin typeface="Calibri" panose="020F0502020204030204" pitchFamily="34" charset="0"/>
                <a:cs typeface="Arial" panose="020B0604020202020204" pitchFamily="34" charset="0"/>
              </a:rPr>
              <a:t>Travail avec les partenaires engagés dans cette politique 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fr-FR" altLang="fr-FR" sz="1600" b="1" dirty="0">
                <a:latin typeface="Calibri" panose="020F0502020204030204" pitchFamily="34" charset="0"/>
                <a:cs typeface="Arial" panose="020B0604020202020204" pitchFamily="34" charset="0"/>
              </a:rPr>
              <a:t>Les intercommunalités du Nord, </a:t>
            </a:r>
            <a:r>
              <a:rPr lang="fr-FR" altLang="fr-FR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fr-FR" altLang="fr-FR" sz="1600" b="1" dirty="0">
                <a:latin typeface="Calibri" panose="020F0502020204030204" pitchFamily="34" charset="0"/>
                <a:cs typeface="Arial" panose="020B0604020202020204" pitchFamily="34" charset="0"/>
              </a:rPr>
              <a:t>Région Hauts-de-France, 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fr-FR" altLang="fr-FR" sz="1600" b="1" dirty="0">
                <a:latin typeface="Calibri" panose="020F0502020204030204" pitchFamily="34" charset="0"/>
                <a:cs typeface="Arial" panose="020B0604020202020204" pitchFamily="34" charset="0"/>
              </a:rPr>
              <a:t>Voies Navigables de </a:t>
            </a:r>
            <a:r>
              <a:rPr lang="fr-FR" altLang="fr-FR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France, </a:t>
            </a:r>
            <a:r>
              <a:rPr lang="fr-FR" altLang="fr-FR" sz="1600" b="1" dirty="0">
                <a:latin typeface="Calibri" panose="020F0502020204030204" pitchFamily="34" charset="0"/>
                <a:cs typeface="Arial" panose="020B0604020202020204" pitchFamily="34" charset="0"/>
              </a:rPr>
              <a:t>Réseau Ferré de France, </a:t>
            </a:r>
            <a:r>
              <a:rPr lang="fr-FR" altLang="fr-FR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L’Office </a:t>
            </a:r>
            <a:r>
              <a:rPr lang="fr-FR" altLang="fr-FR" sz="1600" b="1" dirty="0">
                <a:latin typeface="Calibri" panose="020F0502020204030204" pitchFamily="34" charset="0"/>
                <a:cs typeface="Arial" panose="020B0604020202020204" pitchFamily="34" charset="0"/>
              </a:rPr>
              <a:t>National des Forêts, </a:t>
            </a:r>
          </a:p>
          <a:p>
            <a:pPr marL="1085850" lvl="1" indent="-342900">
              <a:spcBef>
                <a:spcPct val="0"/>
              </a:spcBef>
              <a:defRPr/>
            </a:pPr>
            <a:r>
              <a:rPr lang="fr-FR" altLang="fr-FR" sz="1600" b="1" dirty="0">
                <a:latin typeface="Calibri" panose="020F0502020204030204" pitchFamily="34" charset="0"/>
                <a:cs typeface="Arial" panose="020B0604020202020204" pitchFamily="34" charset="0"/>
              </a:rPr>
              <a:t>la Mission Bassin Minier, </a:t>
            </a:r>
            <a:r>
              <a:rPr lang="fr-FR" altLang="fr-FR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fr-FR" altLang="fr-FR" sz="1600" b="1" dirty="0">
                <a:latin typeface="Calibri" panose="020F0502020204030204" pitchFamily="34" charset="0"/>
                <a:cs typeface="Arial" panose="020B0604020202020204" pitchFamily="34" charset="0"/>
              </a:rPr>
              <a:t>Parcs Naturels Régionaux</a:t>
            </a:r>
            <a:r>
              <a:rPr lang="fr-FR" altLang="fr-FR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...</a:t>
            </a:r>
            <a:endParaRPr lang="fr-FR" altLang="fr-FR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fr-FR" altLang="fr-FR" sz="2000" b="1" dirty="0">
                <a:latin typeface="Calibri" panose="020F0502020204030204" pitchFamily="34" charset="0"/>
                <a:cs typeface="Arial" panose="020B0604020202020204" pitchFamily="34" charset="0"/>
              </a:rPr>
              <a:t>Des itinéraires </a:t>
            </a:r>
            <a:r>
              <a:rPr lang="fr-FR" altLang="fr-FR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continus</a:t>
            </a:r>
            <a:endParaRPr lang="fr-FR" altLang="fr-FR" sz="16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2400"/>
              </a:spcAft>
            </a:pP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1274" y="-13952"/>
            <a:ext cx="11023277" cy="685800"/>
          </a:xfrm>
        </p:spPr>
        <p:txBody>
          <a:bodyPr/>
          <a:lstStyle/>
          <a:p>
            <a:r>
              <a:rPr lang="fr-FR" sz="2400" dirty="0" smtClean="0">
                <a:solidFill>
                  <a:schemeClr val="bg1"/>
                </a:solidFill>
              </a:rPr>
              <a:t>Délibération du 28 septembre 2020 : le Schéma cyclable départemental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4" name="Picture 5" descr="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52" y="486320"/>
            <a:ext cx="4758581" cy="296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789910"/>
            <a:ext cx="4722069" cy="251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9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368" y="476672"/>
            <a:ext cx="3888432" cy="6369347"/>
          </a:xfrm>
        </p:spPr>
        <p:txBody>
          <a:bodyPr/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 réseau </a:t>
            </a:r>
            <a:r>
              <a:rPr lang="fr-FR" altLang="fr-FR" sz="20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traversant</a:t>
            </a: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à vocation utilitaire et </a:t>
            </a:r>
            <a:r>
              <a:rPr lang="fr-FR" altLang="fr-FR" sz="20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cyclotouristique</a:t>
            </a: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sécurisant</a:t>
            </a:r>
          </a:p>
          <a:p>
            <a:pPr marL="457200" lvl="1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altLang="fr-FR" sz="20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Véloroutes</a:t>
            </a: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existantes ou en projet d’intérêt européen, </a:t>
            </a:r>
            <a:r>
              <a:rPr lang="fr-FR" altLang="fr-FR" sz="20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national, régional et départemental</a:t>
            </a:r>
            <a:endParaRPr lang="fr-FR" altLang="fr-FR" sz="20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57200" lvl="1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Pistes et bandes cyclables de RD, voies vertes départementales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20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 </a:t>
            </a: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réseau </a:t>
            </a:r>
            <a:r>
              <a:rPr lang="fr-FR" altLang="fr-FR" sz="20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irriguant</a:t>
            </a: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 « proximité »</a:t>
            </a:r>
          </a:p>
          <a:p>
            <a:pPr marL="457200" lvl="1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Liaisons utilitaires entre centres-urbains</a:t>
            </a:r>
          </a:p>
          <a:p>
            <a:pPr marL="457200" lvl="1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Réseaux points-nœuds</a:t>
            </a:r>
          </a:p>
          <a:p>
            <a:pPr marL="457200" lvl="1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Liaisons de rabattement vers réseau traversant</a:t>
            </a:r>
          </a:p>
          <a:p>
            <a:pPr marL="457200" lvl="1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Liaisons de rabattement sur RD entre « satellites » et « villes-centres »</a:t>
            </a:r>
          </a:p>
          <a:p>
            <a:pPr>
              <a:spcAft>
                <a:spcPts val="2400"/>
              </a:spcAft>
            </a:pP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1274" y="-13952"/>
            <a:ext cx="11023277" cy="685800"/>
          </a:xfrm>
        </p:spPr>
        <p:txBody>
          <a:bodyPr/>
          <a:lstStyle/>
          <a:p>
            <a:r>
              <a:rPr lang="fr-FR" sz="2400" dirty="0" smtClean="0">
                <a:solidFill>
                  <a:schemeClr val="bg1"/>
                </a:solidFill>
              </a:rPr>
              <a:t>Délibération </a:t>
            </a:r>
            <a:r>
              <a:rPr lang="fr-FR" sz="2400" dirty="0">
                <a:solidFill>
                  <a:schemeClr val="bg1"/>
                </a:solidFill>
              </a:rPr>
              <a:t>du 28 septembre 2020 </a:t>
            </a:r>
            <a:r>
              <a:rPr lang="fr-FR" sz="2400" dirty="0" smtClean="0">
                <a:solidFill>
                  <a:schemeClr val="bg1"/>
                </a:solidFill>
              </a:rPr>
              <a:t>: le Schéma cyclable départemental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4" name="Picture 7" descr="rése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5" b="34991"/>
          <a:stretch>
            <a:fillRect/>
          </a:stretch>
        </p:blipFill>
        <p:spPr bwMode="auto">
          <a:xfrm>
            <a:off x="4295800" y="3685789"/>
            <a:ext cx="5235771" cy="26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1_gauche-139x1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3717346"/>
            <a:ext cx="2376264" cy="273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57" y="671848"/>
            <a:ext cx="4899114" cy="275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409" y="1052736"/>
            <a:ext cx="2614396" cy="196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5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1274" y="-13952"/>
            <a:ext cx="11023277" cy="685800"/>
          </a:xfrm>
        </p:spPr>
        <p:txBody>
          <a:bodyPr/>
          <a:lstStyle/>
          <a:p>
            <a:r>
              <a:rPr lang="fr-FR" sz="2400" dirty="0" smtClean="0">
                <a:solidFill>
                  <a:schemeClr val="bg1"/>
                </a:solidFill>
              </a:rPr>
              <a:t>Délibération du </a:t>
            </a:r>
            <a:r>
              <a:rPr lang="fr-FR" sz="2400" dirty="0">
                <a:solidFill>
                  <a:schemeClr val="bg1"/>
                </a:solidFill>
              </a:rPr>
              <a:t>28 septembre 2020 : </a:t>
            </a:r>
            <a:r>
              <a:rPr lang="fr-FR" sz="2400" dirty="0" smtClean="0">
                <a:solidFill>
                  <a:schemeClr val="bg1"/>
                </a:solidFill>
              </a:rPr>
              <a:t>le Schéma cyclable départemental</a:t>
            </a:r>
            <a:endParaRPr lang="fr-FR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t 1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1274" y="476671"/>
          <a:ext cx="8575006" cy="60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4" imgW="11334508" imgH="8010360" progId="AcroExch.Document.DC">
                  <p:embed/>
                </p:oleObj>
              </mc:Choice>
              <mc:Fallback>
                <p:oleObj name="Acrobat Document" r:id="rId4" imgW="11334508" imgH="8010360" progId="AcroExch.Document.DC">
                  <p:embed/>
                  <p:pic>
                    <p:nvPicPr>
                      <p:cNvPr id="4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4" y="476671"/>
                        <a:ext cx="8575006" cy="606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12" y="645408"/>
            <a:ext cx="3648488" cy="338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0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74" y="-13952"/>
            <a:ext cx="11023277" cy="685800"/>
          </a:xfrm>
        </p:spPr>
        <p:txBody>
          <a:bodyPr/>
          <a:lstStyle/>
          <a:p>
            <a:r>
              <a:rPr lang="fr-FR" sz="2400" dirty="0" smtClean="0">
                <a:solidFill>
                  <a:schemeClr val="bg1"/>
                </a:solidFill>
              </a:rPr>
              <a:t>Les autres politiques départementales en lien avec les mobilités</a:t>
            </a:r>
            <a:r>
              <a:rPr lang="fr-FR" sz="2400" dirty="0">
                <a:solidFill>
                  <a:schemeClr val="bg1"/>
                </a:solidFill>
              </a:rPr>
              <a:t/>
            </a:r>
            <a:br>
              <a:rPr lang="fr-FR" sz="2400" dirty="0">
                <a:solidFill>
                  <a:schemeClr val="bg1"/>
                </a:solidFill>
              </a:rPr>
            </a:b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274" y="671848"/>
            <a:ext cx="11959382" cy="55654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000" b="1" dirty="0" smtClean="0">
                <a:latin typeface="Century Gothic" panose="020B0502020202020204" pitchFamily="34" charset="0"/>
              </a:rPr>
              <a:t>Politique </a:t>
            </a:r>
            <a:r>
              <a:rPr lang="fr-FR" sz="2000" b="1" dirty="0">
                <a:latin typeface="Century Gothic" panose="020B0502020202020204" pitchFamily="34" charset="0"/>
              </a:rPr>
              <a:t>d’aménagement </a:t>
            </a:r>
            <a:endParaRPr lang="fr-FR" sz="20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fr-FR" sz="2000" dirty="0" smtClean="0">
                <a:latin typeface="Century Gothic" panose="020B0502020202020204" pitchFamily="34" charset="0"/>
              </a:rPr>
              <a:t>- Projets </a:t>
            </a:r>
            <a:r>
              <a:rPr lang="fr-FR" sz="2000" dirty="0">
                <a:latin typeface="Century Gothic" panose="020B0502020202020204" pitchFamily="34" charset="0"/>
              </a:rPr>
              <a:t>territoriaux </a:t>
            </a:r>
            <a:r>
              <a:rPr lang="fr-FR" sz="2000" dirty="0" smtClean="0">
                <a:latin typeface="Century Gothic" panose="020B0502020202020204" pitchFamily="34" charset="0"/>
              </a:rPr>
              <a:t>structurants volet mobilité (covoiturage, cyclable) : pistes cyclables…</a:t>
            </a:r>
            <a:endParaRPr lang="fr-FR" sz="20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fr-FR" sz="2000" dirty="0" smtClean="0">
                <a:latin typeface="Century Gothic" panose="020B0502020202020204" pitchFamily="34" charset="0"/>
              </a:rPr>
              <a:t>- Aide </a:t>
            </a:r>
            <a:r>
              <a:rPr lang="fr-FR" sz="2000" dirty="0">
                <a:latin typeface="Century Gothic" panose="020B0502020202020204" pitchFamily="34" charset="0"/>
              </a:rPr>
              <a:t>aux villages et </a:t>
            </a:r>
            <a:r>
              <a:rPr lang="fr-FR" sz="2000" dirty="0" smtClean="0">
                <a:latin typeface="Century Gothic" panose="020B0502020202020204" pitchFamily="34" charset="0"/>
              </a:rPr>
              <a:t>bourgs : voiries communales, aménagement d’espaces publics…</a:t>
            </a:r>
            <a:endParaRPr lang="fr-F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sz="20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FR" sz="2000" b="1" dirty="0" smtClean="0">
                <a:latin typeface="Century Gothic" panose="020B0502020202020204" pitchFamily="34" charset="0"/>
              </a:rPr>
              <a:t>Politique </a:t>
            </a:r>
            <a:r>
              <a:rPr lang="fr-FR" sz="2000" b="1" dirty="0">
                <a:latin typeface="Century Gothic" panose="020B0502020202020204" pitchFamily="34" charset="0"/>
              </a:rPr>
              <a:t>Voirie </a:t>
            </a:r>
            <a:endParaRPr lang="fr-FR" sz="20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fr-FR" sz="2000" dirty="0">
                <a:latin typeface="Century Gothic" panose="020B0502020202020204" pitchFamily="34" charset="0"/>
              </a:rPr>
              <a:t>A</a:t>
            </a:r>
            <a:r>
              <a:rPr lang="fr-FR" sz="2000" dirty="0" smtClean="0">
                <a:latin typeface="Century Gothic" panose="020B0502020202020204" pitchFamily="34" charset="0"/>
              </a:rPr>
              <a:t>ménagement, entretien et intervention sur voiries </a:t>
            </a:r>
            <a:r>
              <a:rPr lang="fr-FR" sz="2000" dirty="0">
                <a:latin typeface="Century Gothic" panose="020B0502020202020204" pitchFamily="34" charset="0"/>
              </a:rPr>
              <a:t>départementales</a:t>
            </a:r>
          </a:p>
          <a:p>
            <a:pPr>
              <a:buFontTx/>
              <a:buChar char="-"/>
            </a:pPr>
            <a:r>
              <a:rPr lang="fr-FR" sz="2000" dirty="0">
                <a:latin typeface="Century Gothic" panose="020B0502020202020204" pitchFamily="34" charset="0"/>
              </a:rPr>
              <a:t>B</a:t>
            </a:r>
            <a:r>
              <a:rPr lang="fr-FR" sz="2000" dirty="0" smtClean="0">
                <a:latin typeface="Century Gothic" panose="020B0502020202020204" pitchFamily="34" charset="0"/>
              </a:rPr>
              <a:t>ordures </a:t>
            </a:r>
            <a:r>
              <a:rPr lang="fr-FR" sz="2000" dirty="0">
                <a:latin typeface="Century Gothic" panose="020B0502020202020204" pitchFamily="34" charset="0"/>
              </a:rPr>
              <a:t>et </a:t>
            </a:r>
            <a:r>
              <a:rPr lang="fr-FR" sz="2000" dirty="0" smtClean="0">
                <a:latin typeface="Century Gothic" panose="020B0502020202020204" pitchFamily="34" charset="0"/>
              </a:rPr>
              <a:t>trottoirs</a:t>
            </a:r>
            <a:r>
              <a:rPr lang="fr-FR" sz="2000" dirty="0">
                <a:latin typeface="Century Gothic" panose="020B0502020202020204" pitchFamily="34" charset="0"/>
              </a:rPr>
              <a:t>	</a:t>
            </a:r>
            <a:endParaRPr lang="fr-FR" sz="2000" dirty="0" smtClean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fr-FR" sz="2000" dirty="0" smtClean="0">
                <a:latin typeface="Century Gothic" panose="020B0502020202020204" pitchFamily="34" charset="0"/>
              </a:rPr>
              <a:t>Sensibilisation à la sécurité routière</a:t>
            </a:r>
          </a:p>
          <a:p>
            <a:pPr marL="0" indent="0">
              <a:buNone/>
            </a:pPr>
            <a:endParaRPr lang="fr-F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FR" sz="2000" b="1" dirty="0" smtClean="0">
                <a:latin typeface="Century Gothic" panose="020B0502020202020204" pitchFamily="34" charset="0"/>
              </a:rPr>
              <a:t>Des Directions de référence</a:t>
            </a:r>
          </a:p>
          <a:p>
            <a:pPr marL="0" indent="0">
              <a:buNone/>
            </a:pPr>
            <a:r>
              <a:rPr lang="fr-FR" sz="2000" dirty="0" smtClean="0">
                <a:latin typeface="Century Gothic" panose="020B0502020202020204" pitchFamily="34" charset="0"/>
              </a:rPr>
              <a:t>Direction Education</a:t>
            </a:r>
          </a:p>
          <a:p>
            <a:pPr marL="0" indent="0">
              <a:buNone/>
            </a:pPr>
            <a:r>
              <a:rPr lang="fr-FR" sz="2000" dirty="0" smtClean="0">
                <a:latin typeface="Century Gothic" panose="020B0502020202020204" pitchFamily="34" charset="0"/>
              </a:rPr>
              <a:t>Direction </a:t>
            </a:r>
            <a:r>
              <a:rPr lang="fr-FR" sz="2000" dirty="0" smtClean="0">
                <a:latin typeface="Century Gothic" panose="020B0502020202020204" pitchFamily="34" charset="0"/>
              </a:rPr>
              <a:t>des Bâtiments</a:t>
            </a:r>
            <a:r>
              <a:rPr lang="fr-FR" sz="2000" dirty="0">
                <a:latin typeface="Century Gothic" panose="020B0502020202020204" pitchFamily="34" charset="0"/>
              </a:rPr>
              <a:t>	</a:t>
            </a:r>
          </a:p>
          <a:p>
            <a:pPr marL="0" indent="0" algn="just">
              <a:buNone/>
            </a:pPr>
            <a:endParaRPr lang="fr-F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FR" sz="2000" b="1" dirty="0" smtClean="0">
                <a:latin typeface="Century Gothic" panose="020B0502020202020204" pitchFamily="34" charset="0"/>
              </a:rPr>
              <a:t>Nord Durable </a:t>
            </a:r>
            <a:r>
              <a:rPr lang="fr-FR" sz="2000" dirty="0" smtClean="0">
                <a:latin typeface="Century Gothic" panose="020B0502020202020204" pitchFamily="34" charset="0"/>
              </a:rPr>
              <a:t>: une politique transversale</a:t>
            </a:r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5" name="AutoShape 2" descr="RÃ©sultat de recherche d'images pour &quot;collÃ©giens qui se rendent au collÃ¨ge Ã  vÃ©los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RÃ©sultat de recherche d'images pour &quot;collÃ©giens qui se rendent au collÃ¨ge Ã  vÃ©los&quot;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3063845"/>
            <a:ext cx="3116458" cy="23343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5398180"/>
            <a:ext cx="1863932" cy="8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7765</TotalTime>
  <Words>509</Words>
  <Application>Microsoft Office PowerPoint</Application>
  <PresentationFormat>Grand écran</PresentationFormat>
  <Paragraphs>97</Paragraphs>
  <Slides>10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MS PGothic</vt:lpstr>
      <vt:lpstr>MS PGothic</vt:lpstr>
      <vt:lpstr>Arial</vt:lpstr>
      <vt:lpstr>Calibri</vt:lpstr>
      <vt:lpstr>Century Gothic</vt:lpstr>
      <vt:lpstr>Clarté</vt:lpstr>
      <vt:lpstr>Acrobat Document</vt:lpstr>
      <vt:lpstr>     Les mobilités  au sein du Département  du Nord  Formation des référents  PDES des collèges 10/16 et 19 novembre 2020</vt:lpstr>
      <vt:lpstr>Présentation PowerPoint</vt:lpstr>
      <vt:lpstr>Délibération du 1er juillet 2019 : Plan d’actions en faveur de la mobilité en milieu rural</vt:lpstr>
      <vt:lpstr>Axe 1  : Accompagner les jeunes vers de nouvelles pratiques de mobilité </vt:lpstr>
      <vt:lpstr>Axe 3 : Soutenir les acteurs des territoires ruraux pour favoriser l’émergence de projets innovants améliorant la mobilité</vt:lpstr>
      <vt:lpstr>Délibération du 28 septembre 2020 : le Schéma cyclable départemental</vt:lpstr>
      <vt:lpstr>Délibération du 28 septembre 2020 : le Schéma cyclable départemental</vt:lpstr>
      <vt:lpstr>Délibération du 28 septembre 2020 : le Schéma cyclable départemental</vt:lpstr>
      <vt:lpstr>Les autres politiques départementales en lien avec les mobilités </vt:lpstr>
      <vt:lpstr>Présentation PowerPoint</vt:lpstr>
    </vt:vector>
  </TitlesOfParts>
  <Company>Conseil départemental du Nord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mcooren</dc:creator>
  <cp:lastModifiedBy>COOREN Mathieu</cp:lastModifiedBy>
  <cp:revision>555</cp:revision>
  <cp:lastPrinted>2019-04-23T09:05:47Z</cp:lastPrinted>
  <dcterms:created xsi:type="dcterms:W3CDTF">2016-11-15T14:34:14Z</dcterms:created>
  <dcterms:modified xsi:type="dcterms:W3CDTF">2020-11-05T17:58:41Z</dcterms:modified>
</cp:coreProperties>
</file>