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1" r:id="rId5"/>
    <p:sldId id="260" r:id="rId6"/>
    <p:sldId id="262" r:id="rId7"/>
    <p:sldId id="268" r:id="rId8"/>
    <p:sldId id="270" r:id="rId9"/>
    <p:sldId id="269" r:id="rId10"/>
    <p:sldId id="271" r:id="rId11"/>
    <p:sldId id="266" r:id="rId12"/>
    <p:sldId id="267" r:id="rId13"/>
    <p:sldId id="273"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498E589-41BA-48DB-8CE5-34AA1A49D4E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98E589-41BA-48DB-8CE5-34AA1A49D4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98E589-41BA-48DB-8CE5-34AA1A49D4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98E589-41BA-48DB-8CE5-34AA1A49D4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98E589-41BA-48DB-8CE5-34AA1A49D4E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98E589-41BA-48DB-8CE5-34AA1A49D4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98E589-41BA-48DB-8CE5-34AA1A49D4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98E589-41BA-48DB-8CE5-34AA1A49D4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98E589-41BA-48DB-8CE5-34AA1A49D4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98E589-41BA-48DB-8CE5-34AA1A49D4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1532F70-FE80-4215-B9F1-0F4BCCEED95E}" type="datetimeFigureOut">
              <a:rPr lang="fr-FR" smtClean="0"/>
              <a:pPr/>
              <a:t>05/10/2017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498E589-41BA-48DB-8CE5-34AA1A49D4E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532F70-FE80-4215-B9F1-0F4BCCEED95E}" type="datetimeFigureOut">
              <a:rPr lang="fr-FR" smtClean="0"/>
              <a:pPr/>
              <a:t>05/10/2017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98E589-41BA-48DB-8CE5-34AA1A49D4E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baggio\Desktop\vid&#233;o%20VLOWCOST.mp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268760"/>
            <a:ext cx="7560840" cy="1296144"/>
          </a:xfrm>
        </p:spPr>
        <p:txBody>
          <a:bodyPr>
            <a:normAutofit fontScale="90000"/>
          </a:bodyPr>
          <a:lstStyle/>
          <a:p>
            <a:r>
              <a:rPr lang="fr-FR" dirty="0"/>
              <a:t/>
            </a:r>
            <a:br>
              <a:rPr lang="fr-FR" dirty="0"/>
            </a:br>
            <a:r>
              <a:rPr lang="fr-FR" dirty="0"/>
              <a:t> </a:t>
            </a:r>
            <a:br>
              <a:rPr lang="fr-FR" dirty="0"/>
            </a:br>
            <a:r>
              <a:rPr lang="fr-FR" dirty="0"/>
              <a:t> </a:t>
            </a:r>
            <a:br>
              <a:rPr lang="fr-FR" dirty="0"/>
            </a:br>
            <a:r>
              <a:rPr lang="fr-FR" dirty="0"/>
              <a:t> </a:t>
            </a:r>
            <a:br>
              <a:rPr lang="fr-FR" dirty="0"/>
            </a:br>
            <a:r>
              <a:rPr lang="fr-FR" dirty="0"/>
              <a:t/>
            </a:r>
            <a:br>
              <a:rPr lang="fr-FR" dirty="0"/>
            </a:br>
            <a:r>
              <a:rPr lang="es-ES" dirty="0"/>
              <a:t> </a:t>
            </a:r>
            <a:r>
              <a:rPr lang="fr-FR" dirty="0"/>
              <a:t/>
            </a:r>
            <a:br>
              <a:rPr lang="fr-FR" dirty="0"/>
            </a:br>
            <a:r>
              <a:rPr lang="es-ES" dirty="0"/>
              <a:t> </a:t>
            </a:r>
            <a:r>
              <a:rPr lang="fr-FR" dirty="0"/>
              <a:t/>
            </a:r>
            <a:br>
              <a:rPr lang="fr-FR" dirty="0"/>
            </a:br>
            <a:r>
              <a:rPr lang="es-ES" sz="4400" dirty="0" smtClean="0"/>
              <a:t> </a:t>
            </a:r>
            <a:r>
              <a:rPr lang="fr-FR" sz="4400" dirty="0" smtClean="0"/>
              <a:t/>
            </a:r>
            <a:br>
              <a:rPr lang="fr-FR" sz="4400" dirty="0" smtClean="0"/>
            </a:br>
            <a:r>
              <a:rPr lang="es-ES" dirty="0" smtClean="0"/>
              <a:t> </a:t>
            </a:r>
            <a:r>
              <a:rPr lang="es-ES" sz="4000" dirty="0" smtClean="0"/>
              <a:t> </a:t>
            </a:r>
            <a:r>
              <a:rPr lang="es-ES" sz="4000" dirty="0" smtClean="0">
                <a:solidFill>
                  <a:schemeClr val="bg1"/>
                </a:solidFill>
              </a:rPr>
              <a:t>DES ADOS EN VELO, UN DEFI ECOLO </a:t>
            </a:r>
            <a:r>
              <a:rPr lang="fr-FR" dirty="0"/>
              <a:t> </a:t>
            </a:r>
            <a:br>
              <a:rPr lang="fr-FR" dirty="0"/>
            </a:br>
            <a:endParaRPr lang="fr-FR" dirty="0"/>
          </a:p>
        </p:txBody>
      </p:sp>
      <p:sp>
        <p:nvSpPr>
          <p:cNvPr id="6" name="Rectangle 5"/>
          <p:cNvSpPr/>
          <p:nvPr/>
        </p:nvSpPr>
        <p:spPr>
          <a:xfrm>
            <a:off x="251520" y="6165304"/>
            <a:ext cx="8712968" cy="369332"/>
          </a:xfrm>
          <a:prstGeom prst="rect">
            <a:avLst/>
          </a:prstGeom>
        </p:spPr>
        <p:txBody>
          <a:bodyPr wrap="square">
            <a:spAutoFit/>
          </a:bodyPr>
          <a:lstStyle/>
          <a:p>
            <a:r>
              <a:rPr lang="fr-FR" b="1" i="1" dirty="0" smtClean="0">
                <a:solidFill>
                  <a:prstClr val="black"/>
                </a:solidFill>
                <a:ea typeface="+mj-ea"/>
                <a:cs typeface="+mj-cs"/>
              </a:rPr>
              <a:t>Année Scolaire </a:t>
            </a:r>
            <a:r>
              <a:rPr lang="fr-FR" b="1" i="1" dirty="0">
                <a:solidFill>
                  <a:prstClr val="black"/>
                </a:solidFill>
                <a:ea typeface="+mj-ea"/>
                <a:cs typeface="+mj-cs"/>
              </a:rPr>
              <a:t>2016/2017 </a:t>
            </a:r>
            <a:r>
              <a:rPr lang="fr-FR" b="1" dirty="0">
                <a:solidFill>
                  <a:prstClr val="black"/>
                </a:solidFill>
                <a:ea typeface="+mj-ea"/>
                <a:cs typeface="+mj-cs"/>
              </a:rPr>
              <a:t>		</a:t>
            </a:r>
            <a:r>
              <a:rPr lang="fr-FR" b="1" i="1" dirty="0" smtClean="0">
                <a:solidFill>
                  <a:prstClr val="black"/>
                </a:solidFill>
                <a:ea typeface="+mj-ea"/>
                <a:cs typeface="+mj-cs"/>
              </a:rPr>
              <a:t>                          Classe de  1ere SI</a:t>
            </a:r>
            <a:endParaRPr lang="fr-FR" b="1" i="1"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7" name="Image 2" descr="logo.jpg"/>
          <p:cNvPicPr>
            <a:picLocks noChangeAspect="1"/>
          </p:cNvPicPr>
          <p:nvPr/>
        </p:nvPicPr>
        <p:blipFill>
          <a:blip r:embed="rId2" cstate="print"/>
          <a:srcRect/>
          <a:stretch>
            <a:fillRect/>
          </a:stretch>
        </p:blipFill>
        <p:spPr bwMode="auto">
          <a:xfrm>
            <a:off x="251520" y="188640"/>
            <a:ext cx="2016224" cy="955613"/>
          </a:xfrm>
          <a:prstGeom prst="rect">
            <a:avLst/>
          </a:prstGeom>
          <a:noFill/>
        </p:spPr>
      </p:pic>
      <p:pic>
        <p:nvPicPr>
          <p:cNvPr id="1029" name="Picture 5"/>
          <p:cNvPicPr>
            <a:picLocks noChangeAspect="1" noChangeArrowheads="1"/>
          </p:cNvPicPr>
          <p:nvPr/>
        </p:nvPicPr>
        <p:blipFill>
          <a:blip r:embed="rId3" cstate="print"/>
          <a:srcRect/>
          <a:stretch>
            <a:fillRect/>
          </a:stretch>
        </p:blipFill>
        <p:spPr bwMode="auto">
          <a:xfrm>
            <a:off x="1979712" y="2780928"/>
            <a:ext cx="5616624" cy="30963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NOS DOMAINES</a:t>
            </a:r>
            <a:endParaRPr lang="fr-FR" dirty="0"/>
          </a:p>
        </p:txBody>
      </p:sp>
      <p:sp>
        <p:nvSpPr>
          <p:cNvPr id="3" name="Espace réservé du contenu 2"/>
          <p:cNvSpPr>
            <a:spLocks noGrp="1"/>
          </p:cNvSpPr>
          <p:nvPr>
            <p:ph idx="1"/>
          </p:nvPr>
        </p:nvSpPr>
        <p:spPr>
          <a:xfrm>
            <a:off x="457200" y="1935480"/>
            <a:ext cx="8229600" cy="4733880"/>
          </a:xfrm>
        </p:spPr>
        <p:txBody>
          <a:bodyPr>
            <a:normAutofit fontScale="55000" lnSpcReduction="20000"/>
          </a:bodyPr>
          <a:lstStyle/>
          <a:p>
            <a:pPr>
              <a:buNone/>
            </a:pPr>
            <a:r>
              <a:rPr lang="fr-FR" dirty="0" smtClean="0"/>
              <a:t> </a:t>
            </a:r>
          </a:p>
          <a:p>
            <a:pPr>
              <a:buNone/>
            </a:pPr>
            <a:r>
              <a:rPr lang="fr-FR" sz="3800" b="1" dirty="0" smtClean="0"/>
              <a:t>La mini entreprise s’inscrit dans plusieurs domaines</a:t>
            </a:r>
          </a:p>
          <a:p>
            <a:pPr>
              <a:buNone/>
            </a:pPr>
            <a:endParaRPr lang="fr-FR" sz="3800" dirty="0" smtClean="0"/>
          </a:p>
          <a:p>
            <a:pPr lvl="0"/>
            <a:r>
              <a:rPr lang="fr-FR" sz="4400" dirty="0" smtClean="0"/>
              <a:t>Economique  (Financement, investissement)</a:t>
            </a:r>
          </a:p>
          <a:p>
            <a:pPr lvl="0"/>
            <a:endParaRPr lang="fr-FR" sz="4400" dirty="0" smtClean="0"/>
          </a:p>
          <a:p>
            <a:pPr lvl="0"/>
            <a:r>
              <a:rPr lang="fr-FR" sz="4400" dirty="0" smtClean="0"/>
              <a:t> Educatif (Travail en équipe, autonomie, responsabilité, apport de connaissances)</a:t>
            </a:r>
          </a:p>
          <a:p>
            <a:pPr>
              <a:buNone/>
            </a:pPr>
            <a:r>
              <a:rPr lang="fr-FR" sz="4400" dirty="0" smtClean="0"/>
              <a:t> </a:t>
            </a:r>
          </a:p>
          <a:p>
            <a:pPr lvl="0"/>
            <a:r>
              <a:rPr lang="fr-FR" sz="4400" dirty="0" smtClean="0"/>
              <a:t> Développement durable (Sensibiliser, informer  et proposer  des actions)</a:t>
            </a:r>
          </a:p>
          <a:p>
            <a:pPr>
              <a:buNone/>
            </a:pPr>
            <a:r>
              <a:rPr lang="fr-FR" sz="4400" dirty="0" smtClean="0"/>
              <a:t> </a:t>
            </a:r>
          </a:p>
          <a:p>
            <a:pPr lvl="0"/>
            <a:r>
              <a:rPr lang="fr-FR" sz="4400" dirty="0" smtClean="0"/>
              <a:t>Social (partenariat avec la mairie de quartier, atelier vélo, et dons de vélos aux associations)</a:t>
            </a:r>
          </a:p>
          <a:p>
            <a:pPr>
              <a:buNone/>
            </a:pPr>
            <a:r>
              <a:rPr lang="fr-FR" sz="4400" dirty="0" smtClean="0"/>
              <a:t> </a:t>
            </a:r>
          </a:p>
          <a:p>
            <a:endParaRPr lang="fr-FR"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dirty="0" smtClean="0"/>
              <a:t>LE VOYAGE Lille-Brighton (356 KMS)</a:t>
            </a:r>
            <a:br>
              <a:rPr lang="fr-FR" sz="4400" dirty="0" smtClean="0"/>
            </a:br>
            <a:r>
              <a:rPr lang="fr-FR" sz="4400" dirty="0" smtClean="0"/>
              <a:t>du 2 Avril au 9 Avril 2017</a:t>
            </a:r>
            <a:endParaRPr lang="fr-FR" sz="4400" dirty="0"/>
          </a:p>
        </p:txBody>
      </p:sp>
      <p:sp>
        <p:nvSpPr>
          <p:cNvPr id="3" name="Espace réservé du contenu 2"/>
          <p:cNvSpPr>
            <a:spLocks noGrp="1"/>
          </p:cNvSpPr>
          <p:nvPr>
            <p:ph idx="1"/>
          </p:nvPr>
        </p:nvSpPr>
        <p:spPr>
          <a:xfrm>
            <a:off x="251520" y="1935480"/>
            <a:ext cx="8640960" cy="4389120"/>
          </a:xfrm>
        </p:spPr>
        <p:txBody>
          <a:bodyPr/>
          <a:lstStyle/>
          <a:p>
            <a:r>
              <a:rPr lang="fr-FR" sz="2400" b="1" dirty="0" smtClean="0"/>
              <a:t>1ere étape:       Lille Cassel  72 kms</a:t>
            </a:r>
          </a:p>
          <a:p>
            <a:r>
              <a:rPr lang="fr-FR" sz="2400" b="1" dirty="0" smtClean="0"/>
              <a:t> 2 </a:t>
            </a:r>
            <a:r>
              <a:rPr lang="fr-FR" sz="2400" b="1" dirty="0" err="1" smtClean="0"/>
              <a:t>ème</a:t>
            </a:r>
            <a:r>
              <a:rPr lang="fr-FR" sz="2400" b="1" dirty="0" smtClean="0"/>
              <a:t> étape:  Cassel Dunkerque 35 kms+ Douvres 15  kms</a:t>
            </a:r>
          </a:p>
          <a:p>
            <a:r>
              <a:rPr lang="fr-FR" sz="2400" b="1" dirty="0" smtClean="0"/>
              <a:t>3 </a:t>
            </a:r>
            <a:r>
              <a:rPr lang="fr-FR" sz="2400" b="1" dirty="0" err="1" smtClean="0"/>
              <a:t>ème</a:t>
            </a:r>
            <a:r>
              <a:rPr lang="fr-FR" sz="2400" b="1" dirty="0" smtClean="0"/>
              <a:t> étape :   Douvres Hastings 72 kms</a:t>
            </a:r>
          </a:p>
          <a:p>
            <a:r>
              <a:rPr lang="fr-FR" sz="2400" b="1" dirty="0" smtClean="0"/>
              <a:t> 4 </a:t>
            </a:r>
            <a:r>
              <a:rPr lang="fr-FR" sz="2400" b="1" dirty="0" err="1" smtClean="0"/>
              <a:t>ème</a:t>
            </a:r>
            <a:r>
              <a:rPr lang="fr-FR" sz="2400" b="1" dirty="0" smtClean="0"/>
              <a:t> étape :  Hastings Brighton 75 kms</a:t>
            </a:r>
          </a:p>
          <a:p>
            <a:r>
              <a:rPr lang="fr-FR" sz="2400" b="1" dirty="0" smtClean="0"/>
              <a:t>5 </a:t>
            </a:r>
            <a:r>
              <a:rPr lang="fr-FR" sz="2400" b="1" dirty="0" err="1" smtClean="0"/>
              <a:t>ème</a:t>
            </a:r>
            <a:r>
              <a:rPr lang="fr-FR" sz="2400" b="1" dirty="0" smtClean="0"/>
              <a:t> </a:t>
            </a:r>
            <a:r>
              <a:rPr lang="fr-FR" sz="2400" b="1" dirty="0" err="1" smtClean="0"/>
              <a:t>ètape</a:t>
            </a:r>
            <a:r>
              <a:rPr lang="fr-FR" sz="2400" b="1" dirty="0" smtClean="0"/>
              <a:t>:    Brighton Hastings (Train)</a:t>
            </a:r>
          </a:p>
          <a:p>
            <a:r>
              <a:rPr lang="fr-FR" sz="2400" b="1" dirty="0" smtClean="0"/>
              <a:t>6 </a:t>
            </a:r>
            <a:r>
              <a:rPr lang="fr-FR" sz="2400" b="1" dirty="0" err="1" smtClean="0"/>
              <a:t>éme</a:t>
            </a:r>
            <a:r>
              <a:rPr lang="fr-FR" sz="2400" b="1" dirty="0" smtClean="0"/>
              <a:t>  </a:t>
            </a:r>
            <a:r>
              <a:rPr lang="fr-FR" sz="2400" b="1" dirty="0" err="1" smtClean="0"/>
              <a:t>ètape</a:t>
            </a:r>
            <a:r>
              <a:rPr lang="fr-FR" sz="2400" b="1" dirty="0" smtClean="0"/>
              <a:t> :  Hastings Douvres ( 87 kms)</a:t>
            </a:r>
          </a:p>
          <a:p>
            <a:r>
              <a:rPr lang="fr-FR" sz="2400" b="1" dirty="0" smtClean="0"/>
              <a:t>7 </a:t>
            </a:r>
            <a:r>
              <a:rPr lang="fr-FR" sz="2400" b="1" dirty="0" err="1" smtClean="0"/>
              <a:t>ème</a:t>
            </a:r>
            <a:r>
              <a:rPr lang="fr-FR" sz="2400" b="1" dirty="0" smtClean="0"/>
              <a:t> étape :   Dunkerque Lille (Train)</a:t>
            </a:r>
          </a:p>
          <a:p>
            <a:endParaRPr lang="fr-FR" u="sng" dirty="0" smtClean="0"/>
          </a:p>
          <a:p>
            <a:pPr>
              <a:buNone/>
            </a:pPr>
            <a:endParaRPr lang="fr-FR" u="sng" dirty="0" smtClean="0"/>
          </a:p>
          <a:p>
            <a:endParaRPr lang="fr-FR" u="sng" dirty="0" smtClean="0"/>
          </a:p>
          <a:p>
            <a:endParaRPr lang="fr-FR" dirty="0" smtClean="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VIDEO REALISEE PAR LES ELEVES</a:t>
            </a:r>
            <a:endParaRPr lang="fr-FR" dirty="0"/>
          </a:p>
        </p:txBody>
      </p:sp>
      <p:pic>
        <p:nvPicPr>
          <p:cNvPr id="4" name="vidéo VLOWCOST.mp4">
            <a:hlinkClick r:id="" action="ppaction://media"/>
          </p:cNvPr>
          <p:cNvPicPr>
            <a:picLocks noGrp="1" noRot="1" noChangeAspect="1"/>
          </p:cNvPicPr>
          <p:nvPr>
            <p:ph idx="1"/>
            <a:videoFile r:link="rId1"/>
          </p:nvPr>
        </p:nvPicPr>
        <p:blipFill>
          <a:blip r:embed="rId3" cstate="print"/>
          <a:stretch>
            <a:fillRect/>
          </a:stretch>
        </p:blipFill>
        <p:spPr>
          <a:xfrm>
            <a:off x="0" y="1844824"/>
            <a:ext cx="8892480" cy="460851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QUELS EFFETS</a:t>
            </a:r>
            <a:endParaRPr lang="fr-FR" dirty="0"/>
          </a:p>
        </p:txBody>
      </p:sp>
      <p:sp>
        <p:nvSpPr>
          <p:cNvPr id="3" name="Espace réservé du contenu 2"/>
          <p:cNvSpPr>
            <a:spLocks noGrp="1"/>
          </p:cNvSpPr>
          <p:nvPr>
            <p:ph idx="1"/>
          </p:nvPr>
        </p:nvSpPr>
        <p:spPr/>
        <p:txBody>
          <a:bodyPr/>
          <a:lstStyle/>
          <a:p>
            <a:pPr>
              <a:buNone/>
            </a:pPr>
            <a:r>
              <a:rPr lang="fr-FR" b="1" dirty="0" smtClean="0"/>
              <a:t>Plus qu’un exploit sportif ,ce projet a été une véritable </a:t>
            </a:r>
            <a:r>
              <a:rPr lang="fr-FR" b="1" u="sng" dirty="0" smtClean="0"/>
              <a:t>aventure humaine</a:t>
            </a:r>
            <a:r>
              <a:rPr lang="fr-FR" dirty="0" smtClean="0"/>
              <a:t>.</a:t>
            </a:r>
          </a:p>
          <a:p>
            <a:r>
              <a:rPr lang="fr-FR" dirty="0" smtClean="0"/>
              <a:t>Des élèves qui ont gagné en</a:t>
            </a:r>
            <a:r>
              <a:rPr lang="fr-FR" u="sng" dirty="0" smtClean="0"/>
              <a:t> autonomie</a:t>
            </a:r>
            <a:r>
              <a:rPr lang="fr-FR" dirty="0" smtClean="0"/>
              <a:t>, plus sensibles au </a:t>
            </a:r>
            <a:r>
              <a:rPr lang="fr-FR" u="sng" dirty="0" smtClean="0"/>
              <a:t>valeurs de solidarité</a:t>
            </a:r>
            <a:r>
              <a:rPr lang="fr-FR" dirty="0" smtClean="0"/>
              <a:t>, donc plus </a:t>
            </a:r>
            <a:r>
              <a:rPr lang="fr-FR" u="sng" dirty="0" smtClean="0"/>
              <a:t>responsables.</a:t>
            </a:r>
          </a:p>
          <a:p>
            <a:r>
              <a:rPr lang="fr-FR" dirty="0" smtClean="0"/>
              <a:t> Prise de conscience </a:t>
            </a:r>
            <a:r>
              <a:rPr lang="fr-FR" u="sng" dirty="0" smtClean="0"/>
              <a:t>des enjeux climatiques.</a:t>
            </a:r>
          </a:p>
          <a:p>
            <a:r>
              <a:rPr lang="fr-FR" u="sng" dirty="0" smtClean="0"/>
              <a:t>L’importance de Sécurité en vélo.</a:t>
            </a:r>
          </a:p>
          <a:p>
            <a:r>
              <a:rPr lang="fr-FR" u="sng" dirty="0" smtClean="0"/>
              <a:t> L’activité physique et la santé</a:t>
            </a:r>
          </a:p>
          <a:p>
            <a:r>
              <a:rPr lang="fr-FR" u="sng" dirty="0" smtClean="0"/>
              <a:t>Ouverture culturelle qui nous l’</a:t>
            </a:r>
            <a:r>
              <a:rPr lang="fr-FR" u="sng" dirty="0" err="1" smtClean="0"/>
              <a:t>esperons</a:t>
            </a:r>
            <a:r>
              <a:rPr lang="fr-FR" u="sng" dirty="0" smtClean="0"/>
              <a:t> suscitera des vocations et  de beaux voyages en vélo</a:t>
            </a:r>
          </a:p>
          <a:p>
            <a:endParaRPr lang="fr-FR" u="sng" dirty="0" smtClean="0"/>
          </a:p>
          <a:p>
            <a:endParaRPr lang="fr-FR" u="sng" dirty="0" smtClean="0"/>
          </a:p>
          <a:p>
            <a:endParaRPr lang="fr-FR" u="sng" dirty="0" smtClean="0"/>
          </a:p>
          <a:p>
            <a:endParaRPr lang="fr-FR" u="sng"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FORMULATION DU CONTEXTE</a:t>
            </a:r>
            <a:endParaRPr lang="fr-FR" dirty="0"/>
          </a:p>
        </p:txBody>
      </p:sp>
      <p:sp>
        <p:nvSpPr>
          <p:cNvPr id="3" name="Espace réservé du contenu 2"/>
          <p:cNvSpPr>
            <a:spLocks noGrp="1"/>
          </p:cNvSpPr>
          <p:nvPr>
            <p:ph idx="1"/>
          </p:nvPr>
        </p:nvSpPr>
        <p:spPr>
          <a:xfrm>
            <a:off x="457200" y="1935480"/>
            <a:ext cx="8229600" cy="4589864"/>
          </a:xfrm>
        </p:spPr>
        <p:txBody>
          <a:bodyPr>
            <a:normAutofit lnSpcReduction="10000"/>
          </a:bodyPr>
          <a:lstStyle/>
          <a:p>
            <a:pPr>
              <a:buNone/>
            </a:pPr>
            <a:r>
              <a:rPr lang="fr-FR" dirty="0" smtClean="0"/>
              <a:t> </a:t>
            </a:r>
            <a:r>
              <a:rPr lang="fr-FR" sz="3600" dirty="0" smtClean="0"/>
              <a:t>Soucieux des enjeux climatiques  qui se jouent actuellement, nous souhaitions que nos jeunes s’investissent et entreprennent des  actions visant à améliorer et modifier  leurs habitudes de déplacement.</a:t>
            </a:r>
          </a:p>
          <a:p>
            <a:pPr>
              <a:buNone/>
            </a:pPr>
            <a:r>
              <a:rPr lang="fr-FR" dirty="0" smtClean="0"/>
              <a:t/>
            </a:r>
            <a:br>
              <a:rPr lang="fr-FR" dirty="0" smtClean="0"/>
            </a:br>
            <a:r>
              <a:rPr lang="fr-FR" dirty="0" smtClean="0"/>
              <a:t/>
            </a:r>
            <a:br>
              <a:rPr lang="fr-FR" dirty="0" smtClean="0"/>
            </a:br>
            <a:endParaRPr lang="fr-FR" u="sng" dirty="0" smtClean="0"/>
          </a:p>
          <a:p>
            <a:endParaRPr lang="fr-FR" u="sng" dirty="0" smtClean="0"/>
          </a:p>
          <a:p>
            <a:endParaRPr lang="fr-FR"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IDENTIFICATION DE L’ACTION</a:t>
            </a:r>
            <a:endParaRPr lang="fr-FR" dirty="0"/>
          </a:p>
        </p:txBody>
      </p:sp>
      <p:sp>
        <p:nvSpPr>
          <p:cNvPr id="3" name="Espace réservé du contenu 2"/>
          <p:cNvSpPr>
            <a:spLocks noGrp="1"/>
          </p:cNvSpPr>
          <p:nvPr>
            <p:ph idx="1"/>
          </p:nvPr>
        </p:nvSpPr>
        <p:spPr/>
        <p:txBody>
          <a:bodyPr>
            <a:normAutofit/>
          </a:bodyPr>
          <a:lstStyle/>
          <a:p>
            <a:r>
              <a:rPr lang="fr-FR" dirty="0" smtClean="0"/>
              <a:t> Mener </a:t>
            </a:r>
            <a:r>
              <a:rPr lang="fr-FR" dirty="0" smtClean="0"/>
              <a:t>une </a:t>
            </a:r>
            <a:r>
              <a:rPr lang="fr-FR" dirty="0" smtClean="0"/>
              <a:t>action visant à sensibiliser nos jeunes ados, à se déplacer différemment et ce, </a:t>
            </a:r>
            <a:r>
              <a:rPr lang="fr-FR" u="sng" dirty="0" smtClean="0"/>
              <a:t>au travers d’un projet d’Eco mobilité </a:t>
            </a:r>
            <a:r>
              <a:rPr lang="fr-FR" u="sng" dirty="0" smtClean="0"/>
              <a:t>international.</a:t>
            </a:r>
            <a:r>
              <a:rPr lang="fr-FR" dirty="0" smtClean="0"/>
              <a:t> </a:t>
            </a:r>
            <a:r>
              <a:rPr lang="fr-FR" dirty="0" smtClean="0"/>
              <a:t> </a:t>
            </a:r>
            <a:endParaRPr lang="fr-FR" dirty="0" smtClean="0"/>
          </a:p>
          <a:p>
            <a:r>
              <a:rPr lang="fr-FR" dirty="0" smtClean="0"/>
              <a:t>La classe concernée était la 1 ère S1, (Classe Euro mixte de 19 élèves)</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08720"/>
            <a:ext cx="8229600" cy="1008112"/>
          </a:xfrm>
        </p:spPr>
        <p:txBody>
          <a:bodyPr>
            <a:normAutofit fontScale="90000"/>
          </a:bodyPr>
          <a:lstStyle/>
          <a:p>
            <a:pPr algn="ctr"/>
            <a:r>
              <a:rPr lang="fr-FR" b="1" u="sng" dirty="0" smtClean="0"/>
              <a:t>. </a:t>
            </a:r>
            <a:r>
              <a:rPr lang="fr-FR" dirty="0" smtClean="0"/>
              <a:t/>
            </a:r>
            <a:br>
              <a:rPr lang="fr-FR" dirty="0" smtClean="0"/>
            </a:br>
            <a:r>
              <a:rPr lang="fr-FR" b="1" u="sng" dirty="0" smtClean="0"/>
              <a:t>DESCRIPTION DU PROJET</a:t>
            </a:r>
            <a:r>
              <a:rPr lang="fr-FR" dirty="0" smtClean="0"/>
              <a:t/>
            </a:r>
            <a:br>
              <a:rPr lang="fr-FR" dirty="0" smtClean="0"/>
            </a:br>
            <a:endParaRPr lang="fr-FR" dirty="0"/>
          </a:p>
        </p:txBody>
      </p:sp>
      <p:sp>
        <p:nvSpPr>
          <p:cNvPr id="3" name="Espace réservé du contenu 2"/>
          <p:cNvSpPr>
            <a:spLocks noGrp="1"/>
          </p:cNvSpPr>
          <p:nvPr>
            <p:ph idx="1"/>
          </p:nvPr>
        </p:nvSpPr>
        <p:spPr>
          <a:xfrm>
            <a:off x="457200" y="1268760"/>
            <a:ext cx="8229600" cy="5256584"/>
          </a:xfrm>
        </p:spPr>
        <p:txBody>
          <a:bodyPr>
            <a:normAutofit fontScale="92500" lnSpcReduction="10000"/>
          </a:bodyPr>
          <a:lstStyle/>
          <a:p>
            <a:r>
              <a:rPr lang="fr-FR" dirty="0" smtClean="0"/>
              <a:t> Sensibiliser les élèves à </a:t>
            </a:r>
            <a:r>
              <a:rPr lang="fr-FR" u="sng" dirty="0" smtClean="0"/>
              <a:t>la notion de projet</a:t>
            </a:r>
            <a:endParaRPr lang="fr-FR" dirty="0" smtClean="0"/>
          </a:p>
          <a:p>
            <a:endParaRPr lang="fr-FR" dirty="0" smtClean="0"/>
          </a:p>
          <a:p>
            <a:r>
              <a:rPr lang="fr-FR" dirty="0" smtClean="0"/>
              <a:t>Mise en place d’une </a:t>
            </a:r>
            <a:r>
              <a:rPr lang="fr-FR" u="sng" dirty="0" smtClean="0"/>
              <a:t>pédagogie  différenciée </a:t>
            </a:r>
            <a:r>
              <a:rPr lang="fr-FR" dirty="0" smtClean="0"/>
              <a:t>où les élèves ont du se positionner sur l’un des deux dispositifs et </a:t>
            </a:r>
            <a:r>
              <a:rPr lang="fr-FR" u="sng" dirty="0" smtClean="0"/>
              <a:t>coopérative </a:t>
            </a:r>
            <a:r>
              <a:rPr lang="fr-FR" dirty="0" smtClean="0"/>
              <a:t>car les deux projets </a:t>
            </a:r>
            <a:r>
              <a:rPr lang="fr-FR" dirty="0" smtClean="0"/>
              <a:t>se </a:t>
            </a:r>
            <a:r>
              <a:rPr lang="fr-FR" dirty="0" smtClean="0"/>
              <a:t>devaient d’être </a:t>
            </a:r>
            <a:r>
              <a:rPr lang="fr-FR" dirty="0" smtClean="0"/>
              <a:t>complémentaires.</a:t>
            </a:r>
          </a:p>
          <a:p>
            <a:endParaRPr lang="fr-FR" dirty="0" smtClean="0"/>
          </a:p>
          <a:p>
            <a:pPr>
              <a:buNone/>
            </a:pPr>
            <a:r>
              <a:rPr lang="fr-FR" b="1" dirty="0" smtClean="0"/>
              <a:t>Nous avons donc engagés les élèves sur 2 dispositifs avec un véritable challenge à relever </a:t>
            </a:r>
            <a:r>
              <a:rPr lang="fr-FR" dirty="0" smtClean="0"/>
              <a:t>:</a:t>
            </a:r>
          </a:p>
          <a:p>
            <a:pPr>
              <a:buNone/>
            </a:pPr>
            <a:endParaRPr lang="fr-FR" dirty="0" smtClean="0"/>
          </a:p>
          <a:p>
            <a:pPr>
              <a:buNone/>
            </a:pPr>
            <a:r>
              <a:rPr lang="fr-FR" dirty="0" smtClean="0"/>
              <a:t>1) L’organisation du voyage  en Angleterre en vélo</a:t>
            </a:r>
          </a:p>
          <a:p>
            <a:pPr>
              <a:buNone/>
            </a:pPr>
            <a:endParaRPr lang="fr-FR" dirty="0" smtClean="0"/>
          </a:p>
          <a:p>
            <a:pPr>
              <a:buNone/>
            </a:pPr>
            <a:r>
              <a:rPr lang="fr-FR" dirty="0" smtClean="0"/>
              <a:t>2) La création d’une mini entreprise en lien avec le vélo</a:t>
            </a:r>
          </a:p>
          <a:p>
            <a:pPr>
              <a:buNone/>
            </a:pPr>
            <a:endParaRPr lang="fr-FR" dirty="0" smtClean="0"/>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29600" cy="1143000"/>
          </a:xfrm>
        </p:spPr>
        <p:txBody>
          <a:bodyPr/>
          <a:lstStyle/>
          <a:p>
            <a:r>
              <a:rPr lang="fr-FR" u="sng" dirty="0" smtClean="0"/>
              <a:t>LE CAHIER DES CHARGES</a:t>
            </a:r>
            <a:endParaRPr lang="fr-FR" u="sng" dirty="0"/>
          </a:p>
        </p:txBody>
      </p:sp>
      <p:sp>
        <p:nvSpPr>
          <p:cNvPr id="3" name="Espace réservé du contenu 2"/>
          <p:cNvSpPr>
            <a:spLocks noGrp="1"/>
          </p:cNvSpPr>
          <p:nvPr>
            <p:ph idx="1"/>
          </p:nvPr>
        </p:nvSpPr>
        <p:spPr/>
        <p:txBody>
          <a:bodyPr>
            <a:normAutofit lnSpcReduction="10000"/>
          </a:bodyPr>
          <a:lstStyle/>
          <a:p>
            <a:pPr>
              <a:buNone/>
            </a:pPr>
            <a:r>
              <a:rPr lang="fr-FR" dirty="0" smtClean="0"/>
              <a:t> </a:t>
            </a:r>
          </a:p>
          <a:p>
            <a:r>
              <a:rPr lang="fr-FR" sz="3600" dirty="0" smtClean="0"/>
              <a:t>Gratuité du voyage pour tous.</a:t>
            </a:r>
          </a:p>
          <a:p>
            <a:r>
              <a:rPr lang="fr-FR" sz="3600" dirty="0" smtClean="0"/>
              <a:t>Un voyage en lien avec le développement durable.</a:t>
            </a:r>
          </a:p>
          <a:p>
            <a:r>
              <a:rPr lang="fr-FR" sz="3600" dirty="0" smtClean="0"/>
              <a:t>Une destination étrangère. (Classe Euro)</a:t>
            </a:r>
          </a:p>
          <a:p>
            <a:r>
              <a:rPr lang="fr-FR" sz="3600" dirty="0" smtClean="0"/>
              <a:t>Une organisation du séjour sous la responsabilité des élèves. </a:t>
            </a:r>
            <a:endParaRPr lang="fr-FR"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LE VOYAGE</a:t>
            </a:r>
            <a:br>
              <a:rPr lang="fr-FR" b="1" dirty="0" smtClean="0"/>
            </a:br>
            <a:endParaRPr lang="fr-FR" dirty="0"/>
          </a:p>
        </p:txBody>
      </p:sp>
      <p:sp>
        <p:nvSpPr>
          <p:cNvPr id="3" name="Espace réservé du contenu 2"/>
          <p:cNvSpPr>
            <a:spLocks noGrp="1"/>
          </p:cNvSpPr>
          <p:nvPr>
            <p:ph idx="1"/>
          </p:nvPr>
        </p:nvSpPr>
        <p:spPr>
          <a:xfrm>
            <a:off x="457200" y="1340768"/>
            <a:ext cx="8229600" cy="4983832"/>
          </a:xfrm>
        </p:spPr>
        <p:txBody>
          <a:bodyPr>
            <a:normAutofit fontScale="92500" lnSpcReduction="10000"/>
          </a:bodyPr>
          <a:lstStyle/>
          <a:p>
            <a:pPr>
              <a:buNone/>
            </a:pPr>
            <a:endParaRPr lang="fr-FR" dirty="0" smtClean="0"/>
          </a:p>
          <a:p>
            <a:pPr>
              <a:buNone/>
            </a:pPr>
            <a:r>
              <a:rPr lang="fr-FR" b="1" dirty="0" smtClean="0"/>
              <a:t>Rallier Lille à Brighton en vélo en six étapes (350 kms )</a:t>
            </a:r>
          </a:p>
          <a:p>
            <a:pPr>
              <a:buNone/>
            </a:pPr>
            <a:endParaRPr lang="fr-FR" dirty="0" smtClean="0"/>
          </a:p>
          <a:p>
            <a:r>
              <a:rPr lang="fr-FR" dirty="0" smtClean="0"/>
              <a:t>L’organisation a été placée sous la responsabilité des élèves.</a:t>
            </a:r>
          </a:p>
          <a:p>
            <a:r>
              <a:rPr lang="fr-FR" dirty="0" smtClean="0"/>
              <a:t> Gestion individuelle de la préparation physique à l’aide d’un carnet d’entretien individuel </a:t>
            </a:r>
          </a:p>
          <a:p>
            <a:r>
              <a:rPr lang="fr-FR" dirty="0" smtClean="0"/>
              <a:t>Sensibilisation au développement durable</a:t>
            </a:r>
          </a:p>
          <a:p>
            <a:pPr>
              <a:buNone/>
            </a:pPr>
            <a:endParaRPr lang="fr-FR" dirty="0" smtClean="0"/>
          </a:p>
          <a:p>
            <a:r>
              <a:rPr lang="fr-FR" u="sng" dirty="0" smtClean="0"/>
              <a:t> Objectifs</a:t>
            </a:r>
            <a:r>
              <a:rPr lang="fr-FR" dirty="0" smtClean="0"/>
              <a:t>: Ouverture d’esprit et confiance en </a:t>
            </a:r>
            <a:r>
              <a:rPr lang="fr-FR" dirty="0" smtClean="0"/>
              <a:t>soi, </a:t>
            </a:r>
            <a:r>
              <a:rPr lang="fr-FR" u="sng" dirty="0" smtClean="0"/>
              <a:t>A</a:t>
            </a:r>
            <a:r>
              <a:rPr lang="fr-FR" u="sng" dirty="0" smtClean="0"/>
              <a:t>utonomie, Responsabilité</a:t>
            </a:r>
            <a:r>
              <a:rPr lang="fr-FR" dirty="0" smtClean="0"/>
              <a:t>, </a:t>
            </a:r>
            <a:r>
              <a:rPr lang="fr-FR" u="sng" dirty="0" smtClean="0"/>
              <a:t>Santé</a:t>
            </a:r>
            <a:r>
              <a:rPr lang="fr-FR" dirty="0" smtClean="0"/>
              <a:t>  au travers d'une pratique sportive régulière, réfléchie, et adaptée .</a:t>
            </a:r>
            <a:r>
              <a:rPr lang="fr-FR" u="sng" dirty="0" smtClean="0"/>
              <a:t>Sécurité</a:t>
            </a:r>
            <a:r>
              <a:rPr lang="fr-FR" u="sng" smtClean="0"/>
              <a:t>, </a:t>
            </a:r>
            <a:r>
              <a:rPr lang="fr-FR" u="sng" smtClean="0"/>
              <a:t>Culturel</a:t>
            </a:r>
            <a:r>
              <a:rPr lang="fr-FR" smtClean="0"/>
              <a:t>, </a:t>
            </a:r>
            <a:r>
              <a:rPr lang="fr-FR" dirty="0" smtClean="0"/>
              <a:t>p</a:t>
            </a:r>
            <a:r>
              <a:rPr lang="fr-FR" dirty="0" smtClean="0"/>
              <a:t>ratique </a:t>
            </a:r>
            <a:r>
              <a:rPr lang="fr-FR" dirty="0" smtClean="0"/>
              <a:t>régulière de l’Anglais dans toutes  les démarches et recherches.</a:t>
            </a:r>
            <a:endParaRPr lang="fr-FR"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MINI ENTREPRISE</a:t>
            </a:r>
            <a:endParaRPr lang="fr-FR" dirty="0"/>
          </a:p>
        </p:txBody>
      </p:sp>
      <p:pic>
        <p:nvPicPr>
          <p:cNvPr id="4" name="Espace réservé du contenu 3" descr="New_logo_vlowcost"/>
          <p:cNvPicPr>
            <a:picLocks noGrp="1"/>
          </p:cNvPicPr>
          <p:nvPr>
            <p:ph idx="1"/>
          </p:nvPr>
        </p:nvPicPr>
        <p:blipFill>
          <a:blip r:embed="rId2" cstate="print"/>
          <a:srcRect/>
          <a:stretch>
            <a:fillRect/>
          </a:stretch>
        </p:blipFill>
        <p:spPr bwMode="auto">
          <a:xfrm>
            <a:off x="457200" y="2646567"/>
            <a:ext cx="8229600" cy="2966628"/>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UNE MINI ?</a:t>
            </a:r>
            <a:endParaRPr lang="fr-FR" dirty="0"/>
          </a:p>
        </p:txBody>
      </p:sp>
      <p:sp>
        <p:nvSpPr>
          <p:cNvPr id="3" name="Espace réservé du contenu 2"/>
          <p:cNvSpPr>
            <a:spLocks noGrp="1"/>
          </p:cNvSpPr>
          <p:nvPr>
            <p:ph idx="1"/>
          </p:nvPr>
        </p:nvSpPr>
        <p:spPr/>
        <p:txBody>
          <a:bodyPr/>
          <a:lstStyle/>
          <a:p>
            <a:r>
              <a:rPr lang="fr-FR" dirty="0" smtClean="0"/>
              <a:t>Sensibiliser les jeunes au monde de l’entreprise, avec les notions d’étude de marché, de marketing, et de rentabilité. L’objectif principal restant avant tout, le travail en équipe ou toutes les décisions sont prises collectivement.</a:t>
            </a:r>
          </a:p>
          <a:p>
            <a:r>
              <a:rPr lang="fr-FR" dirty="0" smtClean="0"/>
              <a:t>Financer une partie du voyage</a:t>
            </a:r>
            <a:endParaRPr lang="fr-F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FINALITES</a:t>
            </a: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pPr>
              <a:buNone/>
            </a:pPr>
            <a:r>
              <a:rPr lang="fr-FR" b="1" i="1" u="sng" dirty="0" smtClean="0"/>
              <a:t>1 ère Idée</a:t>
            </a:r>
          </a:p>
          <a:p>
            <a:r>
              <a:rPr lang="fr-FR" dirty="0" smtClean="0"/>
              <a:t>-  Remise en état  et revente de vélos usagés à prix « doux » </a:t>
            </a:r>
          </a:p>
          <a:p>
            <a:r>
              <a:rPr lang="fr-FR" dirty="0" smtClean="0"/>
              <a:t> Entretien et réparations de vélos (Atelier </a:t>
            </a:r>
            <a:r>
              <a:rPr lang="fr-FR" dirty="0" err="1" smtClean="0"/>
              <a:t>vèlo</a:t>
            </a:r>
            <a:r>
              <a:rPr lang="fr-FR" dirty="0" smtClean="0"/>
              <a:t>) </a:t>
            </a:r>
          </a:p>
          <a:p>
            <a:endParaRPr lang="fr-FR" dirty="0" smtClean="0"/>
          </a:p>
          <a:p>
            <a:pPr>
              <a:buNone/>
            </a:pPr>
            <a:r>
              <a:rPr lang="fr-FR" b="1" i="1" u="sng" dirty="0" smtClean="0"/>
              <a:t>2 </a:t>
            </a:r>
            <a:r>
              <a:rPr lang="fr-FR" b="1" i="1" u="sng" dirty="0" err="1" smtClean="0"/>
              <a:t>ème</a:t>
            </a:r>
            <a:r>
              <a:rPr lang="fr-FR" b="1" i="1" u="sng" dirty="0" smtClean="0"/>
              <a:t> Idée</a:t>
            </a:r>
          </a:p>
          <a:p>
            <a:r>
              <a:rPr lang="fr-FR" dirty="0" smtClean="0"/>
              <a:t>Développement et commercialisation d’ un antivol de selle, adaptable à tous types de vélos.</a:t>
            </a:r>
          </a:p>
          <a:p>
            <a:pPr>
              <a:buNone/>
            </a:pPr>
            <a:r>
              <a:rPr lang="fr-FR" dirty="0" smtClean="0"/>
              <a:t> </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512</TotalTime>
  <Words>395</Words>
  <Application>Microsoft Office PowerPoint</Application>
  <PresentationFormat>Affichage à l'écran (4:3)</PresentationFormat>
  <Paragraphs>93</Paragraphs>
  <Slides>13</Slides>
  <Notes>0</Notes>
  <HiddenSlides>0</HiddenSlides>
  <MMClips>1</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                DES ADOS EN VELO, UN DEFI ECOLO   </vt:lpstr>
      <vt:lpstr>FORMULATION DU CONTEXTE</vt:lpstr>
      <vt:lpstr>IDENTIFICATION DE L’ACTION</vt:lpstr>
      <vt:lpstr>.  DESCRIPTION DU PROJET </vt:lpstr>
      <vt:lpstr>LE CAHIER DES CHARGES</vt:lpstr>
      <vt:lpstr>LE VOYAGE </vt:lpstr>
      <vt:lpstr>LA MINI ENTREPRISE</vt:lpstr>
      <vt:lpstr>POURQUOI UNE MINI ?</vt:lpstr>
      <vt:lpstr>LES FINALITES</vt:lpstr>
      <vt:lpstr>NOS DOMAINES</vt:lpstr>
      <vt:lpstr>LE VOYAGE Lille-Brighton (356 KMS) du 2 Avril au 9 Avril 2017</vt:lpstr>
      <vt:lpstr>VIDEO REALISEE PAR LES ELEVES</vt:lpstr>
      <vt:lpstr>QUELS EFFETS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DES ADOS A VELO, UN DEFI ECOLO »</dc:title>
  <dc:creator>baggio</dc:creator>
  <cp:lastModifiedBy>baggio</cp:lastModifiedBy>
  <cp:revision>56</cp:revision>
  <dcterms:created xsi:type="dcterms:W3CDTF">2017-10-03T17:51:30Z</dcterms:created>
  <dcterms:modified xsi:type="dcterms:W3CDTF">2017-10-05T05:30:15Z</dcterms:modified>
</cp:coreProperties>
</file>