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97" r:id="rId3"/>
    <p:sldId id="298" r:id="rId4"/>
    <p:sldId id="299" r:id="rId5"/>
    <p:sldId id="318" r:id="rId6"/>
    <p:sldId id="301" r:id="rId7"/>
    <p:sldId id="319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21" r:id="rId19"/>
    <p:sldId id="323" r:id="rId20"/>
    <p:sldId id="315" r:id="rId21"/>
    <p:sldId id="320" r:id="rId22"/>
    <p:sldId id="312" r:id="rId23"/>
    <p:sldId id="313" r:id="rId24"/>
    <p:sldId id="317" r:id="rId25"/>
    <p:sldId id="314" r:id="rId26"/>
    <p:sldId id="31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42F73-B1A8-4175-8927-4A6E15E243A0}" v="334" dt="2021-04-14T07:28:39.182"/>
    <p1510:client id="{9BF8F1BE-470C-380E-289A-244EFECEA336}" v="172" dt="2021-04-14T12:50:31.393"/>
    <p1510:client id="{DC498064-DEB9-F830-E84B-3E4CA28D5A07}" v="5" dt="2021-04-14T12:29:23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293" autoAdjust="0"/>
  </p:normalViewPr>
  <p:slideViewPr>
    <p:cSldViewPr snapToGrid="0">
      <p:cViewPr varScale="1">
        <p:scale>
          <a:sx n="108" d="100"/>
          <a:sy n="10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d47ac33d2c52d98362489516d55eb0b19162b421aef65aebc73712513a423a64::" providerId="AD" clId="Web-{44E42F73-B1A8-4175-8927-4A6E15E243A0}"/>
    <pc:docChg chg="modSld">
      <pc:chgData name="Utilisateur invité" userId="S::urn:spo:anon#d47ac33d2c52d98362489516d55eb0b19162b421aef65aebc73712513a423a64::" providerId="AD" clId="Web-{44E42F73-B1A8-4175-8927-4A6E15E243A0}" dt="2021-04-14T07:28:39.182" v="175" actId="20577"/>
      <pc:docMkLst>
        <pc:docMk/>
      </pc:docMkLst>
      <pc:sldChg chg="addSp delSp modSp">
        <pc:chgData name="Utilisateur invité" userId="S::urn:spo:anon#d47ac33d2c52d98362489516d55eb0b19162b421aef65aebc73712513a423a64::" providerId="AD" clId="Web-{44E42F73-B1A8-4175-8927-4A6E15E243A0}" dt="2021-04-14T07:26:53.198" v="160" actId="1076"/>
        <pc:sldMkLst>
          <pc:docMk/>
          <pc:sldMk cId="1971225660" sldId="263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26:48.401" v="158" actId="1076"/>
          <ac:spMkLst>
            <pc:docMk/>
            <pc:sldMk cId="1971225660" sldId="263"/>
            <ac:spMk id="9" creationId="{3CAAEAD3-0ABC-453A-92AA-6956D7D7053A}"/>
          </ac:spMkLst>
        </pc:spChg>
        <pc:picChg chg="add mod">
          <ac:chgData name="Utilisateur invité" userId="S::urn:spo:anon#d47ac33d2c52d98362489516d55eb0b19162b421aef65aebc73712513a423a64::" providerId="AD" clId="Web-{44E42F73-B1A8-4175-8927-4A6E15E243A0}" dt="2021-04-14T07:26:12.636" v="149" actId="1076"/>
          <ac:picMkLst>
            <pc:docMk/>
            <pc:sldMk cId="1971225660" sldId="263"/>
            <ac:picMk id="3" creationId="{33EA442B-4A7E-48A4-8E40-B72B72F57C2F}"/>
          </ac:picMkLst>
        </pc:picChg>
        <pc:picChg chg="del mod">
          <ac:chgData name="Utilisateur invité" userId="S::urn:spo:anon#d47ac33d2c52d98362489516d55eb0b19162b421aef65aebc73712513a423a64::" providerId="AD" clId="Web-{44E42F73-B1A8-4175-8927-4A6E15E243A0}" dt="2021-04-14T07:25:49.339" v="147"/>
          <ac:picMkLst>
            <pc:docMk/>
            <pc:sldMk cId="1971225660" sldId="263"/>
            <ac:picMk id="8" creationId="{00000000-0000-0000-0000-000000000000}"/>
          </ac:picMkLst>
        </pc:picChg>
        <pc:picChg chg="mod">
          <ac:chgData name="Utilisateur invité" userId="S::urn:spo:anon#d47ac33d2c52d98362489516d55eb0b19162b421aef65aebc73712513a423a64::" providerId="AD" clId="Web-{44E42F73-B1A8-4175-8927-4A6E15E243A0}" dt="2021-04-14T07:26:51.495" v="159" actId="1076"/>
          <ac:picMkLst>
            <pc:docMk/>
            <pc:sldMk cId="1971225660" sldId="263"/>
            <ac:picMk id="11" creationId="{00000000-0000-0000-0000-000000000000}"/>
          </ac:picMkLst>
        </pc:picChg>
        <pc:picChg chg="mod">
          <ac:chgData name="Utilisateur invité" userId="S::urn:spo:anon#d47ac33d2c52d98362489516d55eb0b19162b421aef65aebc73712513a423a64::" providerId="AD" clId="Web-{44E42F73-B1A8-4175-8927-4A6E15E243A0}" dt="2021-04-14T07:26:53.198" v="160" actId="1076"/>
          <ac:picMkLst>
            <pc:docMk/>
            <pc:sldMk cId="1971225660" sldId="263"/>
            <ac:picMk id="12" creationId="{00000000-0000-0000-0000-000000000000}"/>
          </ac:picMkLst>
        </pc:picChg>
      </pc:sldChg>
      <pc:sldChg chg="modSp">
        <pc:chgData name="Utilisateur invité" userId="S::urn:spo:anon#d47ac33d2c52d98362489516d55eb0b19162b421aef65aebc73712513a423a64::" providerId="AD" clId="Web-{44E42F73-B1A8-4175-8927-4A6E15E243A0}" dt="2021-04-14T07:16:24.124" v="1" actId="1076"/>
        <pc:sldMkLst>
          <pc:docMk/>
          <pc:sldMk cId="3393250969" sldId="264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16:24.124" v="1" actId="1076"/>
          <ac:spMkLst>
            <pc:docMk/>
            <pc:sldMk cId="3393250969" sldId="264"/>
            <ac:spMk id="11" creationId="{00000000-0000-0000-0000-000000000000}"/>
          </ac:spMkLst>
        </pc:spChg>
      </pc:sldChg>
      <pc:sldChg chg="modSp">
        <pc:chgData name="Utilisateur invité" userId="S::urn:spo:anon#d47ac33d2c52d98362489516d55eb0b19162b421aef65aebc73712513a423a64::" providerId="AD" clId="Web-{44E42F73-B1A8-4175-8927-4A6E15E243A0}" dt="2021-04-14T07:18:22.436" v="7" actId="20577"/>
        <pc:sldMkLst>
          <pc:docMk/>
          <pc:sldMk cId="4140937756" sldId="267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18:22.436" v="7" actId="20577"/>
          <ac:spMkLst>
            <pc:docMk/>
            <pc:sldMk cId="4140937756" sldId="267"/>
            <ac:spMk id="3" creationId="{00000000-0000-0000-0000-000000000000}"/>
          </ac:spMkLst>
        </pc:spChg>
      </pc:sldChg>
      <pc:sldChg chg="modSp">
        <pc:chgData name="Utilisateur invité" userId="S::urn:spo:anon#d47ac33d2c52d98362489516d55eb0b19162b421aef65aebc73712513a423a64::" providerId="AD" clId="Web-{44E42F73-B1A8-4175-8927-4A6E15E243A0}" dt="2021-04-14T07:28:39.182" v="175" actId="20577"/>
        <pc:sldMkLst>
          <pc:docMk/>
          <pc:sldMk cId="3086372645" sldId="268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28:39.182" v="175" actId="20577"/>
          <ac:spMkLst>
            <pc:docMk/>
            <pc:sldMk cId="3086372645" sldId="268"/>
            <ac:spMk id="2" creationId="{00000000-0000-0000-0000-000000000000}"/>
          </ac:spMkLst>
        </pc:spChg>
      </pc:sldChg>
      <pc:sldChg chg="modSp">
        <pc:chgData name="Utilisateur invité" userId="S::urn:spo:anon#d47ac33d2c52d98362489516d55eb0b19162b421aef65aebc73712513a423a64::" providerId="AD" clId="Web-{44E42F73-B1A8-4175-8927-4A6E15E243A0}" dt="2021-04-14T07:28:09.150" v="172" actId="20577"/>
        <pc:sldMkLst>
          <pc:docMk/>
          <pc:sldMk cId="2539923209" sldId="269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28:09.150" v="172" actId="20577"/>
          <ac:spMkLst>
            <pc:docMk/>
            <pc:sldMk cId="2539923209" sldId="269"/>
            <ac:spMk id="3" creationId="{00000000-0000-0000-0000-000000000000}"/>
          </ac:spMkLst>
        </pc:spChg>
      </pc:sldChg>
      <pc:sldChg chg="modSp">
        <pc:chgData name="Utilisateur invité" userId="S::urn:spo:anon#d47ac33d2c52d98362489516d55eb0b19162b421aef65aebc73712513a423a64::" providerId="AD" clId="Web-{44E42F73-B1A8-4175-8927-4A6E15E243A0}" dt="2021-04-14T07:22:25.981" v="142" actId="20577"/>
        <pc:sldMkLst>
          <pc:docMk/>
          <pc:sldMk cId="2600629044" sldId="273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22:25.981" v="142" actId="20577"/>
          <ac:spMkLst>
            <pc:docMk/>
            <pc:sldMk cId="2600629044" sldId="273"/>
            <ac:spMk id="5" creationId="{00000000-0000-0000-0000-000000000000}"/>
          </ac:spMkLst>
        </pc:spChg>
        <pc:picChg chg="mod">
          <ac:chgData name="Utilisateur invité" userId="S::urn:spo:anon#d47ac33d2c52d98362489516d55eb0b19162b421aef65aebc73712513a423a64::" providerId="AD" clId="Web-{44E42F73-B1A8-4175-8927-4A6E15E243A0}" dt="2021-04-14T07:22:18.419" v="140" actId="1076"/>
          <ac:picMkLst>
            <pc:docMk/>
            <pc:sldMk cId="2600629044" sldId="273"/>
            <ac:picMk id="4" creationId="{00000000-0000-0000-0000-000000000000}"/>
          </ac:picMkLst>
        </pc:picChg>
      </pc:sldChg>
      <pc:sldChg chg="modSp">
        <pc:chgData name="Utilisateur invité" userId="S::urn:spo:anon#d47ac33d2c52d98362489516d55eb0b19162b421aef65aebc73712513a423a64::" providerId="AD" clId="Web-{44E42F73-B1A8-4175-8927-4A6E15E243A0}" dt="2021-04-14T07:16:44.905" v="4" actId="20577"/>
        <pc:sldMkLst>
          <pc:docMk/>
          <pc:sldMk cId="3523205228" sldId="274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16:44.905" v="4" actId="20577"/>
          <ac:spMkLst>
            <pc:docMk/>
            <pc:sldMk cId="3523205228" sldId="274"/>
            <ac:spMk id="4" creationId="{00000000-0000-0000-0000-000000000000}"/>
          </ac:spMkLst>
        </pc:spChg>
      </pc:sldChg>
      <pc:sldChg chg="modSp">
        <pc:chgData name="Utilisateur invité" userId="S::urn:spo:anon#d47ac33d2c52d98362489516d55eb0b19162b421aef65aebc73712513a423a64::" providerId="AD" clId="Web-{44E42F73-B1A8-4175-8927-4A6E15E243A0}" dt="2021-04-14T07:23:03.262" v="145" actId="20577"/>
        <pc:sldMkLst>
          <pc:docMk/>
          <pc:sldMk cId="3481631359" sldId="276"/>
        </pc:sldMkLst>
        <pc:spChg chg="mod">
          <ac:chgData name="Utilisateur invité" userId="S::urn:spo:anon#d47ac33d2c52d98362489516d55eb0b19162b421aef65aebc73712513a423a64::" providerId="AD" clId="Web-{44E42F73-B1A8-4175-8927-4A6E15E243A0}" dt="2021-04-14T07:23:03.262" v="145" actId="20577"/>
          <ac:spMkLst>
            <pc:docMk/>
            <pc:sldMk cId="3481631359" sldId="276"/>
            <ac:spMk id="3" creationId="{00000000-0000-0000-0000-000000000000}"/>
          </ac:spMkLst>
        </pc:spChg>
      </pc:sldChg>
    </pc:docChg>
  </pc:docChgLst>
  <pc:docChgLst>
    <pc:chgData name="Judicaël Potonnec" userId="S::judicael.potonnec@droitauvelo.org::c0451081-a6ff-4150-a9a6-687474883f5d" providerId="AD" clId="Web-{9BF8F1BE-470C-380E-289A-244EFECEA336}"/>
    <pc:docChg chg="modSld">
      <pc:chgData name="Judicaël Potonnec" userId="S::judicael.potonnec@droitauvelo.org::c0451081-a6ff-4150-a9a6-687474883f5d" providerId="AD" clId="Web-{9BF8F1BE-470C-380E-289A-244EFECEA336}" dt="2021-04-14T12:50:31.393" v="95" actId="20577"/>
      <pc:docMkLst>
        <pc:docMk/>
      </pc:docMkLst>
      <pc:sldChg chg="modSp">
        <pc:chgData name="Judicaël Potonnec" userId="S::judicael.potonnec@droitauvelo.org::c0451081-a6ff-4150-a9a6-687474883f5d" providerId="AD" clId="Web-{9BF8F1BE-470C-380E-289A-244EFECEA336}" dt="2021-04-14T12:47:10.844" v="3" actId="20577"/>
        <pc:sldMkLst>
          <pc:docMk/>
          <pc:sldMk cId="2600629044" sldId="273"/>
        </pc:sldMkLst>
        <pc:spChg chg="mod">
          <ac:chgData name="Judicaël Potonnec" userId="S::judicael.potonnec@droitauvelo.org::c0451081-a6ff-4150-a9a6-687474883f5d" providerId="AD" clId="Web-{9BF8F1BE-470C-380E-289A-244EFECEA336}" dt="2021-04-14T12:47:10.844" v="3" actId="20577"/>
          <ac:spMkLst>
            <pc:docMk/>
            <pc:sldMk cId="2600629044" sldId="273"/>
            <ac:spMk id="5" creationId="{00000000-0000-0000-0000-000000000000}"/>
          </ac:spMkLst>
        </pc:spChg>
      </pc:sldChg>
      <pc:sldChg chg="addSp modSp">
        <pc:chgData name="Judicaël Potonnec" userId="S::judicael.potonnec@droitauvelo.org::c0451081-a6ff-4150-a9a6-687474883f5d" providerId="AD" clId="Web-{9BF8F1BE-470C-380E-289A-244EFECEA336}" dt="2021-04-14T12:50:31.393" v="95" actId="20577"/>
        <pc:sldMkLst>
          <pc:docMk/>
          <pc:sldMk cId="3482702621" sldId="277"/>
        </pc:sldMkLst>
        <pc:spChg chg="mod">
          <ac:chgData name="Judicaël Potonnec" userId="S::judicael.potonnec@droitauvelo.org::c0451081-a6ff-4150-a9a6-687474883f5d" providerId="AD" clId="Web-{9BF8F1BE-470C-380E-289A-244EFECEA336}" dt="2021-04-14T12:48:05.860" v="7" actId="20577"/>
          <ac:spMkLst>
            <pc:docMk/>
            <pc:sldMk cId="3482702621" sldId="277"/>
            <ac:spMk id="2" creationId="{00000000-0000-0000-0000-000000000000}"/>
          </ac:spMkLst>
        </pc:spChg>
        <pc:spChg chg="add mod">
          <ac:chgData name="Judicaël Potonnec" userId="S::judicael.potonnec@droitauvelo.org::c0451081-a6ff-4150-a9a6-687474883f5d" providerId="AD" clId="Web-{9BF8F1BE-470C-380E-289A-244EFECEA336}" dt="2021-04-14T12:50:31.393" v="95" actId="20577"/>
          <ac:spMkLst>
            <pc:docMk/>
            <pc:sldMk cId="3482702621" sldId="277"/>
            <ac:spMk id="3" creationId="{FA94689A-A0B6-474A-8F33-4845D2B25DFE}"/>
          </ac:spMkLst>
        </pc:spChg>
        <pc:picChg chg="mod">
          <ac:chgData name="Judicaël Potonnec" userId="S::judicael.potonnec@droitauvelo.org::c0451081-a6ff-4150-a9a6-687474883f5d" providerId="AD" clId="Web-{9BF8F1BE-470C-380E-289A-244EFECEA336}" dt="2021-04-14T12:48:22.751" v="12" actId="1076"/>
          <ac:picMkLst>
            <pc:docMk/>
            <pc:sldMk cId="3482702621" sldId="277"/>
            <ac:picMk id="4" creationId="{00000000-0000-0000-0000-000000000000}"/>
          </ac:picMkLst>
        </pc:picChg>
      </pc:sldChg>
    </pc:docChg>
  </pc:docChgLst>
  <pc:docChgLst>
    <pc:chgData name="Judicaël Potonnec" userId="S::judicael.potonnec@droitauvelo.org::c0451081-a6ff-4150-a9a6-687474883f5d" providerId="AD" clId="Web-{DC498064-DEB9-F830-E84B-3E4CA28D5A07}"/>
    <pc:docChg chg="modSld">
      <pc:chgData name="Judicaël Potonnec" userId="S::judicael.potonnec@droitauvelo.org::c0451081-a6ff-4150-a9a6-687474883f5d" providerId="AD" clId="Web-{DC498064-DEB9-F830-E84B-3E4CA28D5A07}" dt="2021-04-14T12:29:23.353" v="4" actId="14100"/>
      <pc:docMkLst>
        <pc:docMk/>
      </pc:docMkLst>
      <pc:sldChg chg="addSp modSp">
        <pc:chgData name="Judicaël Potonnec" userId="S::judicael.potonnec@droitauvelo.org::c0451081-a6ff-4150-a9a6-687474883f5d" providerId="AD" clId="Web-{DC498064-DEB9-F830-E84B-3E4CA28D5A07}" dt="2021-04-14T12:29:23.353" v="4" actId="14100"/>
        <pc:sldMkLst>
          <pc:docMk/>
          <pc:sldMk cId="1971225660" sldId="263"/>
        </pc:sldMkLst>
        <pc:picChg chg="add mod">
          <ac:chgData name="Judicaël Potonnec" userId="S::judicael.potonnec@droitauvelo.org::c0451081-a6ff-4150-a9a6-687474883f5d" providerId="AD" clId="Web-{DC498064-DEB9-F830-E84B-3E4CA28D5A07}" dt="2021-04-14T12:29:23.353" v="4" actId="14100"/>
          <ac:picMkLst>
            <pc:docMk/>
            <pc:sldMk cId="1971225660" sldId="263"/>
            <ac:picMk id="6" creationId="{8C28B351-BCFD-44A7-BED0-F4FEB4C7A8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90122-1FB2-440F-96C8-B547836F0C1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40C8-C62C-4B31-A808-46FC9A6DF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61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A6D91-AA37-4F21-A340-693C946D86B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7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40C8-C62C-4B31-A808-46FC9A6DF0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70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D087D-470C-417C-AF41-8DA06BF4408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32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2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7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409" y="1646297"/>
            <a:ext cx="11640099" cy="4694297"/>
          </a:xfrm>
        </p:spPr>
        <p:txBody>
          <a:bodyPr/>
          <a:lstStyle>
            <a:lvl1pPr marL="406379" indent="-406379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39" indent="-406379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31899" indent="-406379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44658" indent="-406379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57417" indent="-406379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38322" y="6457246"/>
            <a:ext cx="11677729" cy="22201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6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16" y="3"/>
            <a:ext cx="1283984" cy="126212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54865" y="790226"/>
            <a:ext cx="10193631" cy="686740"/>
          </a:xfrm>
        </p:spPr>
        <p:txBody>
          <a:bodyPr anchor="t">
            <a:normAutofit/>
          </a:bodyPr>
          <a:lstStyle>
            <a:lvl1pPr algn="l">
              <a:defRPr sz="4267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11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9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34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04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4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2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78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0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2A8B-0D6D-428F-ADB2-0492DC4F9228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86B0-86CD-469D-95E1-3AD8A093B8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16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comobilit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mobilite.org/Challenge-de-l-ecomobilite-des-colleges-3eme-edition-2024" TargetMode="External"/><Relationship Id="rId2" Type="http://schemas.openxmlformats.org/officeDocument/2006/relationships/hyperlink" Target="https://challenge-ecomobilite-scolair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mobilite.org/Challenge-de-l-ecomobilite-des-lycees-1ere-edition-du-13-a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.delbarre@sofub.fr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orts.gouv.fr/savoir-rouler-a-velo/" TargetMode="External"/><Relationship Id="rId4" Type="http://schemas.openxmlformats.org/officeDocument/2006/relationships/hyperlink" Target="https://generationvelo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3.hautsdefrance.fr/dispositif/generation-rev3/" TargetMode="External"/><Relationship Id="rId2" Type="http://schemas.openxmlformats.org/officeDocument/2006/relationships/hyperlink" Target="mailto:frederic.marquet@hautsdefrance.f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ssia.kerim@ecomobilite.org" TargetMode="External"/><Relationship Id="rId2" Type="http://schemas.openxmlformats.org/officeDocument/2006/relationships/hyperlink" Target="mailto:judicael.potonnec@ecomobilit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llenge-ecomobilite-scolair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10600" y="6409605"/>
            <a:ext cx="2743200" cy="365125"/>
          </a:xfrm>
        </p:spPr>
        <p:txBody>
          <a:bodyPr/>
          <a:lstStyle/>
          <a:p>
            <a:pPr>
              <a:defRPr/>
            </a:pPr>
            <a:fld id="{5B72468C-60B8-432D-9B77-380600A86207}" type="slidenum">
              <a:rPr lang="fr-FR" smtClean="0"/>
              <a:t>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10756" y="1124744"/>
            <a:ext cx="208823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60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54872" y="3157098"/>
            <a:ext cx="80618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Ecoles – Collèges - Lycées</a:t>
            </a:r>
          </a:p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LES </a:t>
            </a:r>
            <a:r>
              <a:rPr lang="fr-FR" sz="3200" b="1" dirty="0" smtClean="0">
                <a:solidFill>
                  <a:srgbClr val="C00000"/>
                </a:solidFill>
              </a:rPr>
              <a:t>CHALLENGES </a:t>
            </a:r>
            <a:r>
              <a:rPr lang="fr-FR" sz="3200" b="1" dirty="0">
                <a:solidFill>
                  <a:srgbClr val="C00000"/>
                </a:solidFill>
              </a:rPr>
              <a:t>DE </a:t>
            </a:r>
            <a:r>
              <a:rPr lang="fr-FR" sz="3200" b="1" dirty="0" smtClean="0">
                <a:solidFill>
                  <a:srgbClr val="C00000"/>
                </a:solidFill>
              </a:rPr>
              <a:t>L’ECOMOBILITE SCOLAIRE</a:t>
            </a:r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dirty="0" smtClean="0"/>
              <a:t>organisés par le Crem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9" y="291533"/>
            <a:ext cx="5842800" cy="26921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CAAEAD3-0ABC-453A-92AA-6956D7D7053A}"/>
              </a:ext>
            </a:extLst>
          </p:cNvPr>
          <p:cNvSpPr txBox="1"/>
          <p:nvPr/>
        </p:nvSpPr>
        <p:spPr>
          <a:xfrm>
            <a:off x="147205" y="2064679"/>
            <a:ext cx="23788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err="1"/>
              <a:t>Co-animé</a:t>
            </a:r>
            <a:r>
              <a:rPr lang="fr-FR"/>
              <a:t> par :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7" y="5540335"/>
            <a:ext cx="2142000" cy="8692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3" y="2495863"/>
            <a:ext cx="753607" cy="1065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1" y="2673084"/>
            <a:ext cx="1488494" cy="853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5" y="5581605"/>
            <a:ext cx="828000" cy="8280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33EA442B-4A7E-48A4-8E40-B72B72F57C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36" y="169301"/>
            <a:ext cx="2743200" cy="18261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14" y="5891923"/>
            <a:ext cx="1294206" cy="5176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19" y="5502424"/>
            <a:ext cx="971693" cy="9781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36" y="5581605"/>
            <a:ext cx="1238903" cy="8989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10" y="5480785"/>
            <a:ext cx="1006454" cy="10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-56271"/>
            <a:ext cx="4933790" cy="69506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-17197"/>
            <a:ext cx="4839286" cy="68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Collège-lycées : défis animations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1348" y="1952694"/>
            <a:ext cx="55360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défis sont à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remporter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prix du challenge vivant 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récompense sera décernée au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 / au lycée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ayant réalisé le plus d'animations durant la période du challenge.</a:t>
            </a: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prix de l’animation la plus originale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récompense sera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décernée au collège /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lycée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ayant réalisé l’animation la plus originale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 de cœur du jury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jury attribuera un prix coup de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cœur.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2550" marR="0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Prix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participation : 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prix qui récompense l'engagement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plus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 nombre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d'élèves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de personnel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36" y="1514230"/>
            <a:ext cx="3539500" cy="50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019" y="429390"/>
            <a:ext cx="5703277" cy="1948178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+mn-lt"/>
              </a:rPr>
              <a:t>Exemples d’actions menées pendant les challenges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10" y="2823671"/>
            <a:ext cx="4625498" cy="34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85" y="307499"/>
            <a:ext cx="4494278" cy="28403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4" y="4426525"/>
            <a:ext cx="3920197" cy="23193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07" y="3174516"/>
            <a:ext cx="3634189" cy="20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63" y="2433867"/>
            <a:ext cx="3318100" cy="442413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4" y="365125"/>
            <a:ext cx="3650673" cy="27362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9" y="562661"/>
            <a:ext cx="5683393" cy="56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7" y="383240"/>
            <a:ext cx="3102149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6082"/>
            <a:ext cx="3017520" cy="22616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71" y="3895938"/>
            <a:ext cx="3529584" cy="26517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4" y="439511"/>
            <a:ext cx="6680861" cy="3057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1" y="3746957"/>
            <a:ext cx="2124371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PARTICIPATION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911" y="1459865"/>
            <a:ext cx="10515600" cy="4351338"/>
          </a:xfrm>
        </p:spPr>
        <p:txBody>
          <a:bodyPr/>
          <a:lstStyle/>
          <a:p>
            <a:r>
              <a:rPr lang="fr-FR" dirty="0" smtClean="0"/>
              <a:t>1100 classes de 320 écoles </a:t>
            </a:r>
            <a:r>
              <a:rPr lang="fr-FR" sz="2000" dirty="0" smtClean="0"/>
              <a:t>(environ 22 000 élèves</a:t>
            </a:r>
            <a:r>
              <a:rPr lang="fr-FR" sz="2400" dirty="0" smtClean="0"/>
              <a:t>)</a:t>
            </a:r>
            <a:r>
              <a:rPr lang="fr-FR" dirty="0" smtClean="0"/>
              <a:t> </a:t>
            </a:r>
          </a:p>
          <a:p>
            <a:r>
              <a:rPr lang="fr-FR" dirty="0" smtClean="0"/>
              <a:t>60 collèges </a:t>
            </a:r>
            <a:r>
              <a:rPr lang="fr-FR" sz="2400" dirty="0" smtClean="0"/>
              <a:t>(soit 10 000 élèves) 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14" y="3216550"/>
            <a:ext cx="4464000" cy="334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3330799"/>
            <a:ext cx="4178103" cy="31410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714" y="164825"/>
            <a:ext cx="4518138" cy="30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460" y="1936823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Calendrier Challenge de l’</a:t>
            </a:r>
            <a:r>
              <a:rPr lang="fr-FR" sz="3600" b="1" dirty="0" err="1" smtClean="0"/>
              <a:t>écomoblité</a:t>
            </a:r>
            <a:r>
              <a:rPr lang="fr-FR" sz="3600" b="1" dirty="0" smtClean="0"/>
              <a:t> scolaire 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2700" dirty="0" smtClean="0"/>
              <a:t>Inscriptions fin-mai à fin septembre</a:t>
            </a:r>
            <a:br>
              <a:rPr lang="fr-FR" sz="2700" dirty="0" smtClean="0"/>
            </a:br>
            <a:r>
              <a:rPr lang="fr-FR" sz="2700" dirty="0" smtClean="0"/>
              <a:t>D’ici l’été : mise à jour des supports de communication</a:t>
            </a:r>
            <a:br>
              <a:rPr lang="fr-FR" sz="2700" dirty="0" smtClean="0"/>
            </a:br>
            <a:r>
              <a:rPr lang="fr-FR" sz="2700" dirty="0" smtClean="0"/>
              <a:t>Fin novembre-début décembre : publication des résultats</a:t>
            </a:r>
            <a:r>
              <a:rPr lang="fr-FR" sz="2700" dirty="0">
                <a:solidFill>
                  <a:srgbClr val="C00000"/>
                </a:solidFill>
              </a:rPr>
              <a:t/>
            </a:r>
            <a:br>
              <a:rPr lang="fr-FR" sz="2700" dirty="0">
                <a:solidFill>
                  <a:srgbClr val="C00000"/>
                </a:solidFill>
              </a:rPr>
            </a:br>
            <a:endParaRPr lang="fr-FR" sz="27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7" y="458078"/>
            <a:ext cx="8301728" cy="29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490" y="215854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n-lt"/>
              </a:rPr>
              <a:t>L’implication possible des collectivités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609" y="1541417"/>
            <a:ext cx="4753638" cy="20481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487" y="1133356"/>
            <a:ext cx="6908799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Relais d’information vers les écoles et parents d’élèves</a:t>
            </a:r>
            <a:endParaRPr lang="fr-FR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Impression et diffusion de livrets et outils de communication </a:t>
            </a:r>
            <a:r>
              <a:rPr lang="fr-FR" sz="2000" dirty="0"/>
              <a:t>(</a:t>
            </a:r>
            <a:r>
              <a:rPr lang="fr-FR" sz="2000" i="1" dirty="0"/>
              <a:t>personnalisables avec logos</a:t>
            </a:r>
            <a:r>
              <a:rPr lang="fr-FR" sz="2000" dirty="0"/>
              <a:t>)</a:t>
            </a:r>
            <a:endParaRPr lang="fr-FR" sz="2000" dirty="0"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Remises de prix locales</a:t>
            </a:r>
            <a:endParaRPr lang="fr-FR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Animations pendant le challenge 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cs typeface="Calibri"/>
              </a:rPr>
              <a:t>Soutien matériel </a:t>
            </a:r>
            <a:r>
              <a:rPr lang="fr-FR" sz="2000" i="1" dirty="0"/>
              <a:t>(stationnement vélo, aide mise en place d'un test </a:t>
            </a:r>
            <a:r>
              <a:rPr lang="fr-FR" sz="2000" i="1" dirty="0" err="1" smtClean="0"/>
              <a:t>Carapatte</a:t>
            </a:r>
            <a:r>
              <a:rPr lang="fr-FR" sz="2000" i="1" dirty="0" smtClean="0"/>
              <a:t>/Pédibus)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Calibri"/>
              </a:rPr>
              <a:t>Test de rue scolaire / rue aux enfants</a:t>
            </a:r>
            <a:endParaRPr lang="fr-FR" sz="2800" dirty="0">
              <a:cs typeface="Calibri"/>
            </a:endParaRPr>
          </a:p>
        </p:txBody>
      </p:sp>
      <p:sp>
        <p:nvSpPr>
          <p:cNvPr id="3" name="AutoShape 2" descr="https://frc-powerpoint.officeapps.live.com/pods/GetClipboardImage.ashx?Id=94ebed6b-813b-43c8-9155-3354debc1ab2&amp;DC=GFR1&amp;pkey=2c5e64ef-361f-49cd-a57f-c2c69e6299af&amp;wdwaccluster=GF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61609" y="3995678"/>
            <a:ext cx="475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Devenez ambassadeurs, ambassadrices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du challenge !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TEMOIGNAGE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MYLENE BROCHOT</a:t>
            </a:r>
          </a:p>
          <a:p>
            <a:pPr marL="0" indent="0" algn="ctr">
              <a:buNone/>
            </a:pP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Communauté de Communes du Plateau Picard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5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DES QUESTIONS ? 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5612" y="742983"/>
            <a:ext cx="7916770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altLang="fr-FR" dirty="0">
                <a:latin typeface="Calibri"/>
                <a:cs typeface="Calibri"/>
              </a:rPr>
              <a:t>Droit au vélo-ADAV et En Savoir Plus </a:t>
            </a:r>
            <a:r>
              <a:rPr lang="fr-FR" altLang="fr-FR" dirty="0" err="1">
                <a:latin typeface="Calibri"/>
                <a:cs typeface="Calibri"/>
              </a:rPr>
              <a:t>co</a:t>
            </a:r>
            <a:r>
              <a:rPr lang="fr-FR" altLang="fr-FR" dirty="0">
                <a:latin typeface="Calibri"/>
                <a:cs typeface="Calibri"/>
              </a:rPr>
              <a:t>-animent un</a:t>
            </a:r>
            <a:r>
              <a:rPr lang="fr-FR" altLang="fr-FR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fr-FR" altLang="fr-FR" b="1" dirty="0">
                <a:solidFill>
                  <a:srgbClr val="C00000"/>
                </a:solidFill>
                <a:latin typeface="Calibri"/>
                <a:cs typeface="Calibri"/>
              </a:rPr>
              <a:t>Centre ressource régional en écomobilité (CREM)</a:t>
            </a:r>
            <a:r>
              <a:rPr lang="fr-FR" altLang="fr-FR" dirty="0">
                <a:latin typeface="Calibri"/>
                <a:cs typeface="Calibri"/>
              </a:rPr>
              <a:t> en partenariat avec l’ADEME et le Conseil régional </a:t>
            </a:r>
            <a:r>
              <a:rPr lang="fr-FR" altLang="fr-FR" dirty="0" smtClean="0">
                <a:latin typeface="Calibri"/>
                <a:cs typeface="Calibri"/>
              </a:rPr>
              <a:t>Hauts-de-France</a:t>
            </a:r>
            <a:endParaRPr lang="fr-FR" altLang="fr-FR" dirty="0">
              <a:latin typeface="Calibri"/>
              <a:cs typeface="Calibri"/>
            </a:endParaRPr>
          </a:p>
          <a:p>
            <a:endParaRPr lang="fr-FR" altLang="fr-FR" dirty="0">
              <a:latin typeface="Calibri" panose="020F0502020204030204" pitchFamily="34" charset="0"/>
            </a:endParaRPr>
          </a:p>
          <a:p>
            <a:r>
              <a:rPr lang="fr-FR" altLang="fr-FR" dirty="0">
                <a:latin typeface="Calibri" panose="020F0502020204030204" pitchFamily="34" charset="0"/>
              </a:rPr>
              <a:t>Sa mission est d’accompagner et d’apporter expertise et ressources en matière d’écomobilité auprès des collectivités.</a:t>
            </a:r>
          </a:p>
          <a:p>
            <a:endParaRPr lang="fr-FR" altLang="fr-FR" dirty="0" smtClean="0">
              <a:latin typeface="Calibri" panose="020F0502020204030204" pitchFamily="34" charset="0"/>
            </a:endParaRPr>
          </a:p>
          <a:p>
            <a:r>
              <a:rPr lang="fr-FR" altLang="fr-FR" dirty="0" smtClean="0">
                <a:latin typeface="Calibri" panose="020F0502020204030204" pitchFamily="34" charset="0"/>
              </a:rPr>
              <a:t>Avec des partenaires supplémentaires (</a:t>
            </a:r>
            <a:r>
              <a:rPr lang="fr-FR" altLang="fr-FR" dirty="0" err="1" smtClean="0">
                <a:latin typeface="Calibri" panose="020F0502020204030204" pitchFamily="34" charset="0"/>
              </a:rPr>
              <a:t>Dreal</a:t>
            </a:r>
            <a:r>
              <a:rPr lang="fr-FR" altLang="fr-FR" dirty="0" smtClean="0">
                <a:latin typeface="Calibri" panose="020F0502020204030204" pitchFamily="34" charset="0"/>
              </a:rPr>
              <a:t>, Département du Nord, Académies de Lille et d’Amiens), le Crem porte une </a:t>
            </a:r>
            <a:r>
              <a:rPr lang="fr-FR" altLang="fr-FR" b="1" dirty="0" smtClean="0">
                <a:latin typeface="Calibri" panose="020F0502020204030204" pitchFamily="34" charset="0"/>
              </a:rPr>
              <a:t>mission régionale d’accompagnement le déploiement de Plans de Déplacements d’Etablissements Scolaires</a:t>
            </a:r>
            <a:r>
              <a:rPr lang="fr-FR" altLang="fr-FR" dirty="0" smtClean="0">
                <a:latin typeface="Calibri" panose="020F0502020204030204" pitchFamily="34" charset="0"/>
              </a:rPr>
              <a:t>, notamment dans les collèges et lycées.</a:t>
            </a:r>
          </a:p>
          <a:p>
            <a:r>
              <a:rPr lang="fr-FR" altLang="fr-FR" dirty="0" smtClean="0">
                <a:latin typeface="Calibri" panose="020F0502020204030204" pitchFamily="34" charset="0"/>
              </a:rPr>
              <a:t>Objectifs :</a:t>
            </a:r>
          </a:p>
          <a:p>
            <a:r>
              <a:rPr lang="fr-FR" altLang="fr-FR" dirty="0" smtClean="0">
                <a:latin typeface="Calibri" panose="020F0502020204030204" pitchFamily="34" charset="0"/>
              </a:rPr>
              <a:t>-&gt; Répondre aux obligations du PPA</a:t>
            </a:r>
          </a:p>
          <a:p>
            <a:r>
              <a:rPr lang="fr-FR" altLang="fr-FR" dirty="0" smtClean="0">
                <a:latin typeface="Calibri" panose="020F0502020204030204" pitchFamily="34" charset="0"/>
              </a:rPr>
              <a:t>-&gt; Former les référents PDES, les accompagner et les mettre en relation avec les acteurs locaux de la mobilité</a:t>
            </a:r>
          </a:p>
          <a:p>
            <a:r>
              <a:rPr lang="fr-FR" altLang="fr-FR" dirty="0" smtClean="0">
                <a:latin typeface="Calibri" panose="020F0502020204030204" pitchFamily="34" charset="0"/>
              </a:rPr>
              <a:t>-&gt; Réalisation d’une boîte à outils sur les PDES (enquêtes en ligne, expositions, newsletter PDES, suivi des PDES, … )</a:t>
            </a:r>
          </a:p>
          <a:p>
            <a:endParaRPr lang="fr-FR" altLang="fr-FR" dirty="0" smtClean="0">
              <a:latin typeface="Calibri" panose="020F0502020204030204" pitchFamily="34" charset="0"/>
            </a:endParaRPr>
          </a:p>
          <a:p>
            <a:endParaRPr lang="fr-FR" altLang="fr-FR" dirty="0">
              <a:latin typeface="Calibri" panose="020F0502020204030204" pitchFamily="34" charset="0"/>
            </a:endParaRPr>
          </a:p>
          <a:p>
            <a:r>
              <a:rPr lang="fr-FR" altLang="fr-FR" dirty="0">
                <a:latin typeface="Calibri"/>
                <a:cs typeface="Calibri"/>
              </a:rPr>
              <a:t>Site internet : </a:t>
            </a:r>
            <a:r>
              <a:rPr lang="fr-FR" dirty="0" smtClean="0">
                <a:ea typeface="+mn-lt"/>
                <a:cs typeface="+mn-lt"/>
                <a:hlinkClick r:id="rId2"/>
              </a:rPr>
              <a:t>www.ecomobilite.org</a:t>
            </a:r>
            <a:r>
              <a:rPr lang="fr-FR" dirty="0" smtClean="0">
                <a:ea typeface="+mn-lt"/>
                <a:cs typeface="+mn-lt"/>
              </a:rPr>
              <a:t> </a:t>
            </a:r>
            <a:endParaRPr lang="fr-FR" altLang="fr-FR" dirty="0">
              <a:ea typeface="+mn-lt"/>
              <a:cs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51" y="2660984"/>
            <a:ext cx="3119419" cy="2209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" y="205412"/>
            <a:ext cx="1841149" cy="24978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3" y="4115054"/>
            <a:ext cx="1762514" cy="26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savoir plus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Challenge écomobilité scolaire 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challenge-ecomobilite-scolaire.fr</a:t>
            </a: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Challenge écomobilité collèges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www.ecomobilite.org/Challenge-de-l-ecomobilite-des-colleges-3eme-edition-2024</a:t>
            </a: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Challenge écomobilité lycées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www.ecomobilite.org/Challenge-de-l-ecomobilite-des-lycees-1ere-edition-du-13-au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5BDA7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QUELQUES PISTES DE FINANCEMENT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POUR L’ECOMOBILITE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</a:rPr>
              <a:t>DANS LES ETABLISSEMENTS SCOLAIRES</a:t>
            </a:r>
            <a:endParaRPr lang="fr-F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9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7" y="465137"/>
            <a:ext cx="5000170" cy="979200"/>
          </a:xfrm>
        </p:spPr>
      </p:pic>
      <p:sp>
        <p:nvSpPr>
          <p:cNvPr id="4" name="AutoShape 2" descr="https://frc-powerpoint.officeapps.live.com/pods/GetClipboardImage.ashx?Id=49ad2369-fb93-4a77-a131-370638b8e381&amp;DC=GFR1&amp;pkey=61c16db8-1fd5-4c8f-819c-147e9f6a36f4&amp;wdwaccluster=GF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https://frc-powerpoint.officeapps.live.com/pods/GetClipboardImage.ashx?Id=49ad2369-fb93-4a77-a131-370638b8e381&amp;DC=GFR1&amp;pkey=61c16db8-1fd5-4c8f-819c-147e9f6a36f4&amp;wdwaccluster=GFR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https://frc-powerpoint.officeapps.live.com/pods/GetClipboardImage.ashx?Id=c7b5beb7-e639-4ac4-a9ed-de43573cf280&amp;DC=GFR1&amp;pkey=8f60fa5e-60a7-4a77-b8b2-8bfafa6807d4&amp;wdwaccluster=GFR1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https://frc-powerpoint.officeapps.live.com/pods/GetClipboardImage.ashx?Id=c7b5beb7-e639-4ac4-a9ed-de43573cf280&amp;DC=GFR1&amp;pkey=8f60fa5e-60a7-4a77-b8b2-8bfafa6807d4&amp;wdwaccluster=GFR1"/>
          <p:cNvSpPr>
            <a:spLocks noChangeAspect="1" noChangeArrowheads="1"/>
          </p:cNvSpPr>
          <p:nvPr/>
        </p:nvSpPr>
        <p:spPr bwMode="auto">
          <a:xfrm>
            <a:off x="6762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96389" y="1629946"/>
            <a:ext cx="10515600" cy="5004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contribuer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former toute une génération d’enfants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(6-11 ans) à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pratique du vélo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 mode de déplacement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avant leur entrée au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collège -&gt;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Place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Savoir Rouler à Vélo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Conseils pour la mise en place du SRAV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(réunion de cadrage, …)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l’obtention de financements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en Région : Julie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Delbarre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j.delbarre@sofub.fr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Financement d’intervenants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hauteur de 50% (intervenants référencés sur la Plateforme Génération Vélo)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d’intervenants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(prise en charge à 100 % des coûts de formation)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cible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collectivités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 ?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Jusqu’au 31 décembre 2024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Portage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SOFub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Fub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(CEE)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https://generationvelo.fr/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et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https://sports.gouv.fr/savoir-rouler-a-velo/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 SRAV)</a:t>
            </a:r>
          </a:p>
        </p:txBody>
      </p:sp>
    </p:spTree>
    <p:extLst>
      <p:ext uri="{BB962C8B-B14F-4D97-AF65-F5344CB8AC3E}">
        <p14:creationId xmlns:p14="http://schemas.microsoft.com/office/powerpoint/2010/main" val="673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54" y="382384"/>
            <a:ext cx="10178322" cy="1492132"/>
          </a:xfrm>
        </p:spPr>
        <p:txBody>
          <a:bodyPr/>
          <a:lstStyle/>
          <a:p>
            <a:r>
              <a:rPr lang="fr-FR" dirty="0">
                <a:solidFill>
                  <a:srgbClr val="66CBBA"/>
                </a:solidFill>
              </a:rPr>
              <a:t>LE SRAV : c’est 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1554" y="1342658"/>
            <a:ext cx="10367452" cy="538471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3 Blocs d’apprentissages à valider </a:t>
            </a:r>
            <a:r>
              <a:rPr lang="fr-FR" sz="2400" dirty="0">
                <a:solidFill>
                  <a:schemeClr val="accent6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fr-FR" sz="2400" dirty="0">
                <a:solidFill>
                  <a:schemeClr val="accent6"/>
                </a:solidFill>
              </a:rPr>
              <a:t>« savoir pédaler » : fondamentaux du vélo </a:t>
            </a:r>
            <a:r>
              <a:rPr lang="fr-FR" dirty="0">
                <a:solidFill>
                  <a:schemeClr val="accent6"/>
                </a:solidFill>
              </a:rPr>
              <a:t>(2 à 5h)</a:t>
            </a:r>
          </a:p>
          <a:p>
            <a:pPr marL="457200" indent="-457200">
              <a:buAutoNum type="arabicParenR"/>
            </a:pPr>
            <a:r>
              <a:rPr lang="fr-FR" sz="2400" dirty="0">
                <a:solidFill>
                  <a:schemeClr val="accent6"/>
                </a:solidFill>
              </a:rPr>
              <a:t>« savoir circuler » : en milieu sécurisé </a:t>
            </a:r>
            <a:r>
              <a:rPr lang="fr-FR" dirty="0">
                <a:solidFill>
                  <a:schemeClr val="accent6"/>
                </a:solidFill>
              </a:rPr>
              <a:t>(3h) </a:t>
            </a:r>
          </a:p>
          <a:p>
            <a:pPr marL="457200" indent="-457200">
              <a:buAutoNum type="arabicParenR"/>
            </a:pPr>
            <a:r>
              <a:rPr lang="fr-FR" sz="2400" dirty="0">
                <a:solidFill>
                  <a:schemeClr val="accent6"/>
                </a:solidFill>
              </a:rPr>
              <a:t>« savoir rouler à vélo » : situation réelle en extérieur </a:t>
            </a:r>
            <a:r>
              <a:rPr lang="fr-FR" dirty="0">
                <a:solidFill>
                  <a:schemeClr val="accent6"/>
                </a:solidFill>
              </a:rPr>
              <a:t>(2 à 5h)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Des compétences à acquérir pour chaque bloc 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Répartition : 10aine d’heures 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Attestation remise à l’enfant à la fin du cycle </a:t>
            </a:r>
          </a:p>
          <a:p>
            <a:r>
              <a:rPr lang="fr-FR" sz="2400" i="1" dirty="0">
                <a:solidFill>
                  <a:schemeClr val="accent6"/>
                </a:solidFill>
              </a:rPr>
              <a:t>Rappel</a:t>
            </a:r>
            <a:r>
              <a:rPr lang="fr-FR" sz="2400" dirty="0">
                <a:solidFill>
                  <a:schemeClr val="accent6"/>
                </a:solidFill>
              </a:rPr>
              <a:t> : un socle commun, une trame mais chaque intervenant construit sa propre méthode et ses séances</a:t>
            </a:r>
          </a:p>
          <a:p>
            <a:r>
              <a:rPr lang="fr-FR" sz="2400" dirty="0">
                <a:solidFill>
                  <a:schemeClr val="accent6"/>
                </a:solidFill>
              </a:rPr>
              <a:t>L’élève passe d’un bloc à l’autre + ou – vite </a:t>
            </a:r>
            <a:r>
              <a:rPr lang="fr-FR" sz="1800" dirty="0">
                <a:solidFill>
                  <a:schemeClr val="accent6"/>
                </a:solidFill>
              </a:rPr>
              <a:t>(10 heures est un minimum mais peut aller au-delà selon le niveau)</a:t>
            </a:r>
            <a:endParaRPr lang="fr-FR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>
            <a:fillRect/>
          </a:stretch>
        </p:blipFill>
        <p:spPr bwMode="auto">
          <a:xfrm>
            <a:off x="-1" y="-59635"/>
            <a:ext cx="1177011" cy="16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08" y="0"/>
            <a:ext cx="411115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68340" y="3974011"/>
            <a:ext cx="5166162" cy="23876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200" b="1" dirty="0"/>
              <a:t>Conseil : accompagnement à la maîtrise d’ouvrage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Prise </a:t>
            </a:r>
            <a:r>
              <a:rPr lang="fr-FR" sz="3200" dirty="0"/>
              <a:t>en charge à 100 %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b="1" dirty="0"/>
              <a:t>Cofinancement de stationnements sécurisés pour les vélos</a:t>
            </a:r>
            <a:r>
              <a:rPr lang="fr-FR" sz="3200" dirty="0"/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Prise </a:t>
            </a:r>
            <a:r>
              <a:rPr lang="fr-FR" sz="3200" dirty="0"/>
              <a:t>en charge à 40% (50% en cas de ZFE-m)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b="1" dirty="0"/>
              <a:t>Formation à la mobilité à vélo </a:t>
            </a:r>
            <a:r>
              <a:rPr lang="fr-FR" sz="3200" dirty="0"/>
              <a:t>Prise en charge à 100 % (réservé aux collèges et lycées)</a:t>
            </a:r>
            <a:br>
              <a:rPr lang="fr-FR" sz="3200" dirty="0"/>
            </a:br>
            <a:endParaRPr lang="fr-FR" sz="32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6" y="438557"/>
            <a:ext cx="5052344" cy="35064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7017" y="4470400"/>
            <a:ext cx="484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ALVEOLE+</a:t>
            </a:r>
            <a:b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https://alveoleplus.fr/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3905" y="1168148"/>
            <a:ext cx="11840295" cy="5581408"/>
          </a:xfrm>
        </p:spPr>
        <p:txBody>
          <a:bodyPr>
            <a:normAutofit/>
          </a:bodyPr>
          <a:lstStyle/>
          <a:p>
            <a:r>
              <a:rPr lang="fr-FR" sz="2533" dirty="0"/>
              <a:t>DESCRIPTION</a:t>
            </a:r>
          </a:p>
          <a:p>
            <a:pPr marL="0" indent="0">
              <a:buNone/>
            </a:pPr>
            <a:r>
              <a:rPr lang="fr-FR" sz="2000" dirty="0"/>
              <a:t>Un dispositif de subvention désormais permanent (plus de date limite de dépôt) destiné aux </a:t>
            </a:r>
            <a:r>
              <a:rPr lang="fr-FR" sz="2400" b="1" dirty="0"/>
              <a:t>lycées </a:t>
            </a:r>
            <a:r>
              <a:rPr lang="fr-FR" sz="2000" dirty="0"/>
              <a:t>(public/privé ; d’enseignement général/technologique/agricole/ professionnel/maritime + MFR).</a:t>
            </a:r>
          </a:p>
          <a:p>
            <a:r>
              <a:rPr lang="fr-FR" sz="2533" dirty="0"/>
              <a:t>OBJECTIFS</a:t>
            </a:r>
          </a:p>
          <a:p>
            <a:pPr marL="0" indent="0">
              <a:buNone/>
            </a:pPr>
            <a:r>
              <a:rPr lang="fr-FR" sz="2000" dirty="0"/>
              <a:t>Soutenir des projets pédagogiques relatifs aux </a:t>
            </a:r>
            <a:r>
              <a:rPr lang="fr-FR" sz="2000" b="1" dirty="0"/>
              <a:t>transitions</a:t>
            </a:r>
            <a:r>
              <a:rPr lang="fr-FR" sz="2000" dirty="0"/>
              <a:t>, impliquant les élèves (notion d’engagement) et inscrits dans le temps long (minimum 1 année scolaire).</a:t>
            </a:r>
          </a:p>
          <a:p>
            <a:pPr marL="0" indent="0">
              <a:buNone/>
            </a:pPr>
            <a:r>
              <a:rPr lang="fr-FR" sz="2000" dirty="0"/>
              <a:t>Ne soutient pas les interventions ponctuelles réalisées en dehors d’un projet ambitieux, l’élaboration de schéma sans mobilisation active des élèves.</a:t>
            </a:r>
          </a:p>
          <a:p>
            <a:pPr marL="0" indent="0">
              <a:buNone/>
            </a:pPr>
            <a:r>
              <a:rPr lang="fr-FR" sz="2000" dirty="0"/>
              <a:t>Doit aborder les questions d’impact climat, de préservation des ressources, de sobriété énergétique… </a:t>
            </a:r>
          </a:p>
          <a:p>
            <a:r>
              <a:rPr lang="fr-FR" sz="2533" dirty="0"/>
              <a:t>MODALITES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r-FR" sz="2000" dirty="0"/>
              <a:t>Possibilité de mobiliser une </a:t>
            </a:r>
            <a:r>
              <a:rPr lang="fr-FR" sz="2000" dirty="0">
                <a:solidFill>
                  <a:srgbClr val="C00000"/>
                </a:solidFill>
              </a:rPr>
              <a:t>subvention de fonctionnement de 3 500 € max. </a:t>
            </a:r>
            <a:r>
              <a:rPr lang="fr-FR" sz="2000" dirty="0"/>
              <a:t>Cofinancement max 90%.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r-FR" sz="2000" dirty="0"/>
              <a:t>Possibilité de mobiliser une </a:t>
            </a:r>
            <a:r>
              <a:rPr lang="fr-FR" sz="2000" dirty="0">
                <a:solidFill>
                  <a:srgbClr val="C00000"/>
                </a:solidFill>
              </a:rPr>
              <a:t>subvention </a:t>
            </a:r>
            <a:r>
              <a:rPr lang="fr-FR" sz="2000" dirty="0" smtClean="0">
                <a:solidFill>
                  <a:srgbClr val="C00000"/>
                </a:solidFill>
              </a:rPr>
              <a:t>d’investissement de </a:t>
            </a:r>
            <a:r>
              <a:rPr lang="fr-FR" sz="2000" dirty="0">
                <a:solidFill>
                  <a:srgbClr val="C00000"/>
                </a:solidFill>
              </a:rPr>
              <a:t>2 000 € max</a:t>
            </a:r>
            <a:r>
              <a:rPr lang="fr-FR" sz="2000" dirty="0"/>
              <a:t>. Cofinancement max 90%.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r-FR" sz="2000" dirty="0"/>
              <a:t>Deux projets max par établissement.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r-FR" sz="2000" dirty="0"/>
              <a:t>Contact : </a:t>
            </a:r>
            <a:r>
              <a:rPr lang="fr-FR" sz="2000" dirty="0">
                <a:hlinkClick r:id="rId2"/>
              </a:rPr>
              <a:t>frederic.marquet@hautsdefrance.fr</a:t>
            </a:r>
            <a:r>
              <a:rPr lang="fr-FR" sz="2000" dirty="0"/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r-FR" sz="2000" dirty="0">
                <a:hlinkClick r:id="rId3"/>
              </a:rPr>
              <a:t>https://rev3.hautsdefrance.fr/dispositif/generation-rev3/</a:t>
            </a:r>
            <a:endParaRPr lang="fr-FR" sz="2000" dirty="0"/>
          </a:p>
          <a:p>
            <a:pPr marL="0" indent="0">
              <a:lnSpc>
                <a:spcPct val="60000"/>
              </a:lnSpc>
              <a:buNone/>
            </a:pPr>
            <a:endParaRPr lang="fr-FR" sz="2000" dirty="0"/>
          </a:p>
          <a:p>
            <a:pPr marL="0" indent="0">
              <a:lnSpc>
                <a:spcPct val="60000"/>
              </a:lnSpc>
              <a:buNone/>
            </a:pPr>
            <a:endParaRPr lang="fr-FR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413713" y="227014"/>
            <a:ext cx="11698816" cy="686740"/>
          </a:xfrm>
        </p:spPr>
        <p:txBody>
          <a:bodyPr>
            <a:noAutofit/>
          </a:bodyPr>
          <a:lstStyle/>
          <a:p>
            <a:pPr algn="ctr"/>
            <a:r>
              <a:rPr lang="fr-FR" sz="3333" dirty="0">
                <a:solidFill>
                  <a:srgbClr val="C00000"/>
                </a:solidFill>
              </a:rPr>
              <a:t>GENERATION+ REV3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39" y="-27381"/>
            <a:ext cx="1640764" cy="11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C00000"/>
                </a:solidFill>
              </a:rPr>
              <a:t>Contacts</a:t>
            </a:r>
            <a:r>
              <a:rPr lang="fr-FR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Judicaël </a:t>
            </a:r>
            <a:r>
              <a:rPr lang="fr-FR" dirty="0" err="1"/>
              <a:t>Potonnec</a:t>
            </a:r>
            <a:r>
              <a:rPr lang="fr-FR" dirty="0"/>
              <a:t> – Lille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judicael.potonnec@ecomobilite.org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Assia</a:t>
            </a:r>
            <a:r>
              <a:rPr lang="fr-FR" dirty="0" smtClean="0"/>
              <a:t> </a:t>
            </a:r>
            <a:r>
              <a:rPr lang="fr-FR" dirty="0" err="1" smtClean="0"/>
              <a:t>Kerim</a:t>
            </a:r>
            <a:r>
              <a:rPr lang="fr-FR" dirty="0" smtClean="0"/>
              <a:t>– </a:t>
            </a:r>
            <a:r>
              <a:rPr lang="fr-FR" dirty="0"/>
              <a:t>Amiens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a</a:t>
            </a:r>
            <a:r>
              <a:rPr lang="fr-FR" dirty="0" smtClean="0">
                <a:hlinkClick r:id="rId3"/>
              </a:rPr>
              <a:t>ssia.kerim@ecomobilite.org</a:t>
            </a:r>
            <a:r>
              <a:rPr lang="fr-FR" dirty="0"/>
              <a:t> </a:t>
            </a:r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9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798" y="621694"/>
            <a:ext cx="10616460" cy="60016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lt"/>
                <a:cs typeface="Calibri"/>
              </a:rPr>
              <a:t>3 CHALLENGES, 3 DATES </a:t>
            </a:r>
          </a:p>
          <a:p>
            <a:endParaRPr lang="fr-FR" altLang="fr-FR" dirty="0" smtClean="0">
              <a:ea typeface="+mn-lt"/>
              <a:cs typeface="+mn-lt"/>
            </a:endParaRPr>
          </a:p>
          <a:p>
            <a:r>
              <a:rPr lang="fr-FR" altLang="fr-FR" b="1" dirty="0" smtClean="0">
                <a:ea typeface="+mn-lt"/>
                <a:cs typeface="+mn-lt"/>
              </a:rPr>
              <a:t>Challenge de l’</a:t>
            </a:r>
            <a:r>
              <a:rPr lang="fr-FR" altLang="fr-FR" b="1" dirty="0" err="1" smtClean="0">
                <a:ea typeface="+mn-lt"/>
                <a:cs typeface="+mn-lt"/>
              </a:rPr>
              <a:t>écomobliité</a:t>
            </a:r>
            <a:r>
              <a:rPr lang="fr-FR" altLang="fr-FR" b="1" dirty="0" smtClean="0">
                <a:ea typeface="+mn-lt"/>
                <a:cs typeface="+mn-lt"/>
              </a:rPr>
              <a:t> scolaire</a:t>
            </a:r>
          </a:p>
          <a:p>
            <a:r>
              <a:rPr lang="fr-FR" altLang="fr-FR" dirty="0" smtClean="0">
                <a:ea typeface="+mn-lt"/>
                <a:cs typeface="+mn-lt"/>
              </a:rPr>
              <a:t>De la maternelle au CM2 </a:t>
            </a:r>
          </a:p>
          <a:p>
            <a:r>
              <a:rPr lang="fr-FR" altLang="fr-FR" dirty="0" smtClean="0">
                <a:ea typeface="+mn-lt"/>
                <a:cs typeface="+mn-lt"/>
              </a:rPr>
              <a:t>14 au 18 octobre (9</a:t>
            </a:r>
            <a:r>
              <a:rPr lang="fr-FR" altLang="fr-FR" baseline="30000" dirty="0" smtClean="0">
                <a:ea typeface="+mn-lt"/>
                <a:cs typeface="+mn-lt"/>
              </a:rPr>
              <a:t>ème</a:t>
            </a:r>
            <a:r>
              <a:rPr lang="fr-FR" altLang="fr-FR" dirty="0" smtClean="0">
                <a:ea typeface="+mn-lt"/>
                <a:cs typeface="+mn-lt"/>
              </a:rPr>
              <a:t> édition)</a:t>
            </a: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altLang="fr-FR" b="1" dirty="0" smtClean="0">
                <a:ea typeface="+mn-lt"/>
                <a:cs typeface="+mn-lt"/>
              </a:rPr>
              <a:t>Challenge de l’</a:t>
            </a:r>
            <a:r>
              <a:rPr lang="fr-FR" altLang="fr-FR" b="1" dirty="0" err="1" smtClean="0">
                <a:ea typeface="+mn-lt"/>
                <a:cs typeface="+mn-lt"/>
              </a:rPr>
              <a:t>écomobilite</a:t>
            </a:r>
            <a:r>
              <a:rPr lang="fr-FR" altLang="fr-FR" b="1" dirty="0" smtClean="0">
                <a:ea typeface="+mn-lt"/>
                <a:cs typeface="+mn-lt"/>
              </a:rPr>
              <a:t> des collèges</a:t>
            </a:r>
          </a:p>
          <a:p>
            <a:r>
              <a:rPr lang="fr-FR" altLang="fr-FR" dirty="0" smtClean="0">
                <a:ea typeface="+mn-lt"/>
                <a:cs typeface="+mn-lt"/>
              </a:rPr>
              <a:t>13 au 18 mai (3</a:t>
            </a:r>
            <a:r>
              <a:rPr lang="fr-FR" altLang="fr-FR" baseline="30000" dirty="0" smtClean="0">
                <a:ea typeface="+mn-lt"/>
                <a:cs typeface="+mn-lt"/>
              </a:rPr>
              <a:t>ème</a:t>
            </a:r>
            <a:r>
              <a:rPr lang="fr-FR" altLang="fr-FR" dirty="0" smtClean="0">
                <a:ea typeface="+mn-lt"/>
                <a:cs typeface="+mn-lt"/>
              </a:rPr>
              <a:t> édition)</a:t>
            </a:r>
          </a:p>
          <a:p>
            <a:r>
              <a:rPr lang="fr-FR" altLang="fr-FR" dirty="0" smtClean="0">
                <a:ea typeface="+mn-lt"/>
                <a:cs typeface="+mn-lt"/>
              </a:rPr>
              <a:t>La 1</a:t>
            </a:r>
            <a:r>
              <a:rPr lang="fr-FR" altLang="fr-FR" baseline="30000" dirty="0" smtClean="0">
                <a:ea typeface="+mn-lt"/>
                <a:cs typeface="+mn-lt"/>
              </a:rPr>
              <a:t>ère</a:t>
            </a:r>
            <a:r>
              <a:rPr lang="fr-FR" altLang="fr-FR" dirty="0" smtClean="0">
                <a:ea typeface="+mn-lt"/>
                <a:cs typeface="+mn-lt"/>
              </a:rPr>
              <a:t> édition a été organisée uniquement dans le Nord et le Pas-de-Calais)</a:t>
            </a: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altLang="fr-FR" b="1" dirty="0" smtClean="0">
                <a:ea typeface="+mn-lt"/>
                <a:cs typeface="+mn-lt"/>
              </a:rPr>
              <a:t>Challenge de l’écomobilité des lycées</a:t>
            </a:r>
          </a:p>
          <a:p>
            <a:r>
              <a:rPr lang="fr-FR" altLang="fr-FR" dirty="0" smtClean="0">
                <a:ea typeface="+mn-lt"/>
                <a:cs typeface="+mn-lt"/>
              </a:rPr>
              <a:t>13 au 18 mai (1</a:t>
            </a:r>
            <a:r>
              <a:rPr lang="fr-FR" altLang="fr-FR" baseline="30000" dirty="0" smtClean="0">
                <a:ea typeface="+mn-lt"/>
                <a:cs typeface="+mn-lt"/>
              </a:rPr>
              <a:t>ère</a:t>
            </a:r>
            <a:r>
              <a:rPr lang="fr-FR" altLang="fr-FR" dirty="0" smtClean="0">
                <a:ea typeface="+mn-lt"/>
                <a:cs typeface="+mn-lt"/>
              </a:rPr>
              <a:t> édition)</a:t>
            </a: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81" y="518692"/>
            <a:ext cx="2380952" cy="19047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04" y="4149598"/>
            <a:ext cx="1762229" cy="24737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286" y="2320451"/>
            <a:ext cx="1820276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677" y="448008"/>
            <a:ext cx="10616460" cy="58631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CE QUI EST COMMUN AUX 3 CHALLENGES </a:t>
            </a: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dirty="0"/>
              <a:t>Les Challenges de la Mobilité donnent l'occasion aux établissements soucieux de l'environnement, de la santé et de la sécurité de :</a:t>
            </a:r>
          </a:p>
          <a:p>
            <a:endParaRPr lang="fr-FR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Encourager pendant une semaine les </a:t>
            </a:r>
            <a:r>
              <a:rPr lang="fr-FR" b="1" dirty="0"/>
              <a:t>alternatives à la voiture individuelle </a:t>
            </a:r>
            <a:r>
              <a:rPr lang="fr-FR" dirty="0"/>
              <a:t>pour les trajets domicile/école faire tester au moins une fois dans l'année un mode alternatif pour les captifs,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rendre divertissant le </a:t>
            </a:r>
            <a:r>
              <a:rPr lang="fr-FR" b="1" dirty="0"/>
              <a:t>changement des habitudes de déplacement </a:t>
            </a:r>
            <a:r>
              <a:rPr lang="fr-FR" dirty="0"/>
              <a:t>grâce à l’esprit de compétition,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communiquer auprès des enfants / parents / personnel sur les </a:t>
            </a:r>
            <a:r>
              <a:rPr lang="fr-FR" b="1" dirty="0"/>
              <a:t>solutions possibles pour les trajets domicile-écoles et </a:t>
            </a:r>
            <a:r>
              <a:rPr lang="fr-FR" b="1" dirty="0" smtClean="0"/>
              <a:t>collège / lycée</a:t>
            </a:r>
            <a:r>
              <a:rPr lang="fr-FR" dirty="0" smtClean="0"/>
              <a:t>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P</a:t>
            </a:r>
            <a:r>
              <a:rPr lang="fr-FR" altLang="fr-FR" dirty="0" smtClean="0">
                <a:ea typeface="+mn-lt"/>
                <a:cs typeface="+mn-lt"/>
              </a:rPr>
              <a:t>oser les bases d’un </a:t>
            </a:r>
            <a:r>
              <a:rPr lang="fr-FR" altLang="fr-FR" b="1" dirty="0" smtClean="0">
                <a:ea typeface="+mn-lt"/>
                <a:cs typeface="+mn-lt"/>
              </a:rPr>
              <a:t>diagnostic </a:t>
            </a:r>
            <a:r>
              <a:rPr lang="fr-FR" altLang="fr-FR" dirty="0" smtClean="0">
                <a:ea typeface="+mn-lt"/>
                <a:cs typeface="+mn-lt"/>
              </a:rPr>
              <a:t>sur le champ des possibles en matière de mobilité grâce à un comptage quotidien des modes de déplacements.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>
                <a:ea typeface="+mn-lt"/>
                <a:cs typeface="+mn-lt"/>
              </a:rPr>
              <a:t>Tester des solutions </a:t>
            </a:r>
            <a:r>
              <a:rPr lang="fr-FR" altLang="fr-FR" dirty="0">
                <a:ea typeface="+mn-lt"/>
                <a:cs typeface="+mn-lt"/>
              </a:rPr>
              <a:t>(pédibus-</a:t>
            </a:r>
            <a:r>
              <a:rPr lang="fr-FR" altLang="fr-FR" dirty="0" err="1">
                <a:ea typeface="+mn-lt"/>
                <a:cs typeface="+mn-lt"/>
              </a:rPr>
              <a:t>vélobus</a:t>
            </a:r>
            <a:r>
              <a:rPr lang="fr-FR" altLang="fr-FR" dirty="0">
                <a:ea typeface="+mn-lt"/>
                <a:cs typeface="+mn-lt"/>
              </a:rPr>
              <a:t>, rues scolaires, solutions de stationnement éphémères pour vélos-trottinettes, …), … 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26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5926" y="407963"/>
            <a:ext cx="1049449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8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CE QUI EST COMMUN AUX 3 CHALLENGES </a:t>
            </a:r>
            <a:r>
              <a:rPr lang="fr-FR" altLang="fr-FR" sz="2800" b="1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(2)</a:t>
            </a:r>
          </a:p>
          <a:p>
            <a:endParaRPr lang="fr-FR" altLang="fr-FR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fr-FR" altLang="fr-FR" dirty="0" smtClean="0">
                <a:ea typeface="+mn-lt"/>
                <a:cs typeface="+mn-lt"/>
              </a:rPr>
              <a:t>Des </a:t>
            </a:r>
            <a:r>
              <a:rPr lang="fr-FR" altLang="fr-FR" b="1" dirty="0">
                <a:ea typeface="+mn-lt"/>
                <a:cs typeface="+mn-lt"/>
              </a:rPr>
              <a:t>classements différenciés </a:t>
            </a:r>
            <a:r>
              <a:rPr lang="fr-FR" altLang="fr-FR" dirty="0">
                <a:ea typeface="+mn-lt"/>
                <a:cs typeface="+mn-lt"/>
              </a:rPr>
              <a:t>pour les </a:t>
            </a:r>
            <a:r>
              <a:rPr lang="fr-FR" altLang="fr-FR" b="1" dirty="0">
                <a:ea typeface="+mn-lt"/>
                <a:cs typeface="+mn-lt"/>
              </a:rPr>
              <a:t>classes les plus </a:t>
            </a:r>
            <a:r>
              <a:rPr lang="fr-FR" altLang="fr-FR" b="1" dirty="0" err="1">
                <a:ea typeface="+mn-lt"/>
                <a:cs typeface="+mn-lt"/>
              </a:rPr>
              <a:t>écomobiles</a:t>
            </a:r>
            <a:r>
              <a:rPr lang="fr-FR" altLang="fr-FR" b="1" dirty="0">
                <a:ea typeface="+mn-lt"/>
                <a:cs typeface="+mn-lt"/>
              </a:rPr>
              <a:t> </a:t>
            </a:r>
            <a:r>
              <a:rPr lang="fr-FR" altLang="fr-FR" dirty="0">
                <a:ea typeface="+mn-lt"/>
                <a:cs typeface="+mn-lt"/>
              </a:rPr>
              <a:t>et les </a:t>
            </a:r>
            <a:r>
              <a:rPr lang="fr-FR" altLang="fr-FR" b="1" dirty="0">
                <a:ea typeface="+mn-lt"/>
                <a:cs typeface="+mn-lt"/>
              </a:rPr>
              <a:t>plus beaux taux de progression </a:t>
            </a:r>
            <a:r>
              <a:rPr lang="fr-FR" altLang="fr-FR" dirty="0">
                <a:ea typeface="+mn-lt"/>
                <a:cs typeface="+mn-lt"/>
              </a:rPr>
              <a:t>de trajets </a:t>
            </a:r>
            <a:r>
              <a:rPr lang="fr-FR" altLang="fr-FR" dirty="0" err="1">
                <a:ea typeface="+mn-lt"/>
                <a:cs typeface="+mn-lt"/>
              </a:rPr>
              <a:t>écomobiles</a:t>
            </a:r>
            <a:r>
              <a:rPr lang="fr-FR" altLang="fr-FR" dirty="0">
                <a:ea typeface="+mn-lt"/>
                <a:cs typeface="+mn-lt"/>
              </a:rPr>
              <a:t> durant la semaine du challenge.</a:t>
            </a: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altLang="fr-FR" dirty="0">
                <a:ea typeface="+mn-lt"/>
                <a:cs typeface="+mn-lt"/>
              </a:rPr>
              <a:t>Un </a:t>
            </a:r>
            <a:r>
              <a:rPr lang="fr-FR" altLang="fr-FR" b="1" dirty="0">
                <a:ea typeface="+mn-lt"/>
                <a:cs typeface="+mn-lt"/>
              </a:rPr>
              <a:t>partenariat fort avec l’Education nationale.</a:t>
            </a: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altLang="fr-FR" dirty="0">
                <a:ea typeface="+mn-lt"/>
                <a:cs typeface="+mn-lt"/>
              </a:rPr>
              <a:t>Un </a:t>
            </a:r>
            <a:r>
              <a:rPr lang="fr-FR" altLang="fr-FR" b="1" dirty="0">
                <a:ea typeface="+mn-lt"/>
                <a:cs typeface="+mn-lt"/>
              </a:rPr>
              <a:t>référent par établissement </a:t>
            </a:r>
            <a:r>
              <a:rPr lang="fr-FR" altLang="fr-FR" dirty="0">
                <a:ea typeface="+mn-lt"/>
                <a:cs typeface="+mn-lt"/>
              </a:rPr>
              <a:t>pour l’inscription et la remontée des résultats</a:t>
            </a: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altLang="fr-FR" dirty="0">
                <a:ea typeface="+mn-lt"/>
                <a:cs typeface="+mn-lt"/>
              </a:rPr>
              <a:t>Des </a:t>
            </a:r>
            <a:r>
              <a:rPr lang="fr-FR" altLang="fr-FR" dirty="0" smtClean="0">
                <a:ea typeface="+mn-lt"/>
                <a:cs typeface="+mn-lt"/>
              </a:rPr>
              <a:t>supports de </a:t>
            </a:r>
            <a:r>
              <a:rPr lang="fr-FR" altLang="fr-FR" dirty="0" smtClean="0">
                <a:ea typeface="+mn-lt"/>
                <a:cs typeface="+mn-lt"/>
              </a:rPr>
              <a:t>communication, affiches </a:t>
            </a:r>
            <a:r>
              <a:rPr lang="fr-FR" altLang="fr-FR" dirty="0">
                <a:ea typeface="+mn-lt"/>
                <a:cs typeface="+mn-lt"/>
              </a:rPr>
              <a:t>/ </a:t>
            </a:r>
            <a:r>
              <a:rPr lang="fr-FR" altLang="fr-FR" dirty="0" smtClean="0">
                <a:ea typeface="+mn-lt"/>
                <a:cs typeface="+mn-lt"/>
              </a:rPr>
              <a:t>flyers, </a:t>
            </a:r>
            <a:r>
              <a:rPr lang="fr-FR" altLang="fr-FR" dirty="0">
                <a:ea typeface="+mn-lt"/>
                <a:cs typeface="+mn-lt"/>
              </a:rPr>
              <a:t>bannières réseaux sociaux, signatures-mail, …</a:t>
            </a: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02" y="2243380"/>
            <a:ext cx="6897063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9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339" y="426870"/>
            <a:ext cx="6466490" cy="64633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ET QUELQUES NUANCES… </a:t>
            </a:r>
          </a:p>
          <a:p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AU-DELA DES DATES ET PUBLICS</a:t>
            </a:r>
          </a:p>
          <a:p>
            <a:endParaRPr lang="fr-FR" altLang="fr-FR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Mode de comptage</a:t>
            </a:r>
          </a:p>
          <a:p>
            <a:endParaRPr lang="fr-FR" altLang="fr-FR" sz="2400" dirty="0" smtClean="0">
              <a:ea typeface="+mn-lt"/>
              <a:cs typeface="+mn-lt"/>
            </a:endParaRPr>
          </a:p>
          <a:p>
            <a:r>
              <a:rPr lang="fr-FR" altLang="fr-FR" sz="2400" dirty="0" smtClean="0">
                <a:ea typeface="+mn-lt"/>
                <a:cs typeface="+mn-lt"/>
              </a:rPr>
              <a:t>Ecoles : prise en compte des modes actifs, transports en commun, covoiturage</a:t>
            </a:r>
          </a:p>
          <a:p>
            <a:endParaRPr lang="fr-FR" altLang="fr-FR" sz="2400" dirty="0" smtClean="0">
              <a:ea typeface="+mn-lt"/>
              <a:cs typeface="+mn-lt"/>
            </a:endParaRPr>
          </a:p>
          <a:p>
            <a:r>
              <a:rPr lang="fr-FR" altLang="fr-FR" sz="2400" dirty="0" smtClean="0">
                <a:ea typeface="+mn-lt"/>
                <a:cs typeface="+mn-lt"/>
              </a:rPr>
              <a:t>Collèges-lycées : ajout trottinette, scooter</a:t>
            </a:r>
          </a:p>
          <a:p>
            <a:endParaRPr lang="fr-FR" altLang="fr-FR" sz="2400" dirty="0" smtClean="0">
              <a:ea typeface="+mn-lt"/>
              <a:cs typeface="+mn-lt"/>
            </a:endParaRPr>
          </a:p>
          <a:p>
            <a:r>
              <a:rPr lang="fr-FR" altLang="fr-FR" sz="2400" dirty="0" smtClean="0">
                <a:ea typeface="+mn-lt"/>
                <a:cs typeface="+mn-lt"/>
              </a:rPr>
              <a:t>Collèges – lycées : une catégorie « personnel »</a:t>
            </a:r>
          </a:p>
          <a:p>
            <a:endParaRPr lang="fr-FR" altLang="fr-FR" sz="2400" dirty="0">
              <a:ea typeface="+mn-lt"/>
              <a:cs typeface="+mn-lt"/>
            </a:endParaRPr>
          </a:p>
          <a:p>
            <a:endParaRPr lang="fr-FR" altLang="fr-FR" sz="2400" dirty="0" smtClean="0">
              <a:ea typeface="+mn-lt"/>
              <a:cs typeface="+mn-lt"/>
            </a:endParaRPr>
          </a:p>
          <a:p>
            <a:endParaRPr lang="fr-FR" altLang="fr-FR" sz="2400" dirty="0">
              <a:ea typeface="+mn-lt"/>
              <a:cs typeface="+mn-lt"/>
            </a:endParaRPr>
          </a:p>
          <a:p>
            <a:endParaRPr lang="fr-FR" altLang="fr-FR" sz="2400" dirty="0" smtClean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0" y="302073"/>
            <a:ext cx="43243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4" y="506438"/>
            <a:ext cx="818739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Mode de départage des classes </a:t>
            </a:r>
          </a:p>
          <a:p>
            <a:endParaRPr lang="fr-FR" altLang="fr-FR" dirty="0">
              <a:ea typeface="+mn-lt"/>
              <a:cs typeface="+mn-lt"/>
            </a:endParaRPr>
          </a:p>
          <a:p>
            <a:endParaRPr lang="fr-FR" altLang="fr-FR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endParaRPr lang="fr-FR" altLang="fr-FR" sz="2000" dirty="0" smtClean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Responsables 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du comptage quotidien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ea typeface="+mn-lt"/>
                <a:cs typeface="+mn-lt"/>
              </a:rPr>
              <a:t>Enseignants dans les écoles, </a:t>
            </a:r>
            <a:endParaRPr lang="fr-FR" altLang="fr-FR" dirty="0" smtClean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 smtClean="0">
                <a:ea typeface="+mn-lt"/>
                <a:cs typeface="+mn-lt"/>
              </a:rPr>
              <a:t>Eco-délégués </a:t>
            </a:r>
            <a:r>
              <a:rPr lang="fr-FR" altLang="fr-FR" dirty="0">
                <a:ea typeface="+mn-lt"/>
                <a:cs typeface="+mn-lt"/>
              </a:rPr>
              <a:t>dans les collèges-lycées (préconisation)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dirty="0">
              <a:ea typeface="+mn-lt"/>
              <a:cs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29798" y="402607"/>
            <a:ext cx="69494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Ecoles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Pour </a:t>
            </a:r>
            <a:r>
              <a:rPr lang="fr-FR" sz="1600" dirty="0">
                <a:solidFill>
                  <a:srgbClr val="C00000"/>
                </a:solidFill>
              </a:rPr>
              <a:t>départager les ex-aequo</a:t>
            </a:r>
            <a:r>
              <a:rPr lang="fr-FR" sz="1600" dirty="0"/>
              <a:t>, le mode de comptage choisi est l’attribution de points par mode de déplacement :</a:t>
            </a:r>
          </a:p>
          <a:p>
            <a:pPr lvl="1"/>
            <a:r>
              <a:rPr lang="fr-FR" sz="1600" dirty="0"/>
              <a:t>+ 4 points quand les catégories « Piéton, trottinette, skateboard, roller et vélo » sont les plus importantes</a:t>
            </a:r>
          </a:p>
          <a:p>
            <a:pPr lvl="1"/>
            <a:r>
              <a:rPr lang="fr-FR" sz="1600" dirty="0"/>
              <a:t>+ 3 points quand la catégorie « Transport en commun » est la plus importante</a:t>
            </a:r>
          </a:p>
          <a:p>
            <a:pPr lvl="1"/>
            <a:r>
              <a:rPr lang="fr-FR" sz="1600" dirty="0"/>
              <a:t>+ 2 points quand la catégorie « Covoiturage » est la plus </a:t>
            </a:r>
            <a:r>
              <a:rPr lang="fr-FR" sz="1600" dirty="0" smtClean="0"/>
              <a:t>importante</a:t>
            </a:r>
          </a:p>
          <a:p>
            <a:pPr lvl="1"/>
            <a:endParaRPr lang="fr-FR" sz="1600" dirty="0"/>
          </a:p>
          <a:p>
            <a:r>
              <a:rPr lang="fr-FR" sz="1600" dirty="0"/>
              <a:t>S’il reste des </a:t>
            </a:r>
            <a:r>
              <a:rPr lang="fr-FR" sz="1600" dirty="0" err="1"/>
              <a:t>ex-eaquos</a:t>
            </a:r>
            <a:r>
              <a:rPr lang="fr-FR" sz="1600" dirty="0"/>
              <a:t> à la suite de ce premier calcul, c’est le taux de trajets </a:t>
            </a:r>
            <a:r>
              <a:rPr lang="fr-FR" sz="1600" dirty="0" err="1"/>
              <a:t>écomobiles</a:t>
            </a:r>
            <a:r>
              <a:rPr lang="fr-FR" sz="1600" dirty="0"/>
              <a:t> de l’ensemble de l’école à laquelle la classe appartient qui sera pris en compte et permettra de départager les premiers. </a:t>
            </a:r>
          </a:p>
          <a:p>
            <a:endParaRPr lang="fr-FR" dirty="0" smtClean="0"/>
          </a:p>
          <a:p>
            <a:r>
              <a:rPr lang="fr-FR" u="sng" dirty="0" smtClean="0"/>
              <a:t>Collèges-lycées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81" y="4073065"/>
            <a:ext cx="85725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5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767" y="368441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Supports disponibles </a:t>
            </a:r>
          </a:p>
          <a:p>
            <a:r>
              <a:rPr lang="fr-FR" altLang="fr-FR" b="1" dirty="0">
                <a:ea typeface="+mn-lt"/>
                <a:cs typeface="+mn-lt"/>
              </a:rPr>
              <a:t>Livrets d’activités pour les élèves d’écoles </a:t>
            </a:r>
            <a:r>
              <a:rPr lang="fr-FR" altLang="fr-FR" dirty="0">
                <a:ea typeface="+mn-lt"/>
                <a:cs typeface="+mn-lt"/>
              </a:rPr>
              <a:t>(dans la limite des stocks disponibles) </a:t>
            </a:r>
            <a:endParaRPr lang="fr-FR" altLang="fr-FR" dirty="0" smtClean="0">
              <a:ea typeface="+mn-lt"/>
              <a:cs typeface="+mn-lt"/>
            </a:endParaRPr>
          </a:p>
          <a:p>
            <a:r>
              <a:rPr lang="fr-FR" altLang="fr-FR" i="1" dirty="0" smtClean="0">
                <a:ea typeface="+mn-lt"/>
                <a:cs typeface="+mn-lt"/>
              </a:rPr>
              <a:t>en </a:t>
            </a:r>
            <a:r>
              <a:rPr lang="fr-FR" altLang="fr-FR" i="1" dirty="0">
                <a:ea typeface="+mn-lt"/>
                <a:cs typeface="+mn-lt"/>
              </a:rPr>
              <a:t>format poster à partir de </a:t>
            </a:r>
            <a:r>
              <a:rPr lang="fr-FR" altLang="fr-FR" i="1" dirty="0" smtClean="0">
                <a:ea typeface="+mn-lt"/>
                <a:cs typeface="+mn-lt"/>
              </a:rPr>
              <a:t>2024 ?</a:t>
            </a:r>
            <a:endParaRPr lang="fr-FR" altLang="fr-FR" i="1" dirty="0">
              <a:ea typeface="+mn-lt"/>
              <a:cs typeface="+mn-lt"/>
            </a:endParaRPr>
          </a:p>
          <a:p>
            <a:endParaRPr lang="fr-FR" altLang="fr-FR" dirty="0">
              <a:ea typeface="+mn-lt"/>
              <a:cs typeface="+mn-lt"/>
            </a:endParaRPr>
          </a:p>
          <a:p>
            <a:r>
              <a:rPr lang="fr-FR" altLang="fr-FR" dirty="0">
                <a:ea typeface="+mn-lt"/>
                <a:cs typeface="+mn-lt"/>
              </a:rPr>
              <a:t>Des </a:t>
            </a:r>
            <a:r>
              <a:rPr lang="fr-FR" altLang="fr-FR" b="1" dirty="0">
                <a:ea typeface="+mn-lt"/>
                <a:cs typeface="+mn-lt"/>
              </a:rPr>
              <a:t>livrets d’animation téléchargeables pour les collèges-lycées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" y="2250324"/>
            <a:ext cx="2943840" cy="4200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57" y="2487671"/>
            <a:ext cx="3398130" cy="35166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2487671"/>
            <a:ext cx="2653913" cy="37260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15" y="355121"/>
            <a:ext cx="2655156" cy="32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7595"/>
            <a:ext cx="7421011" cy="4696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162" y="1317611"/>
            <a:ext cx="2238687" cy="3439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1358" y="57091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1 site internet dédié </a:t>
            </a:r>
          </a:p>
          <a:p>
            <a:r>
              <a:rPr lang="fr-FR" dirty="0">
                <a:hlinkClick r:id="rId4"/>
              </a:rPr>
              <a:t>https://challenge-ecomobilite-scolaire.fr/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6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1106</Words>
  <Application>Microsoft Office PowerPoint</Application>
  <PresentationFormat>Grand écran</PresentationFormat>
  <Paragraphs>211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</vt:lpstr>
      <vt:lpstr>Présentation PowerPoint</vt:lpstr>
      <vt:lpstr>Collège-lycées : défis animations</vt:lpstr>
      <vt:lpstr>Exemples d’actions menées pendant les challenges</vt:lpstr>
      <vt:lpstr>Présentation PowerPoint</vt:lpstr>
      <vt:lpstr>Présentation PowerPoint</vt:lpstr>
      <vt:lpstr>PARTICIPATION</vt:lpstr>
      <vt:lpstr>         Calendrier Challenge de l’écomoblité scolaire  Inscriptions fin-mai à fin septembre D’ici l’été : mise à jour des supports de communication Fin novembre-début décembre : publication des résultats </vt:lpstr>
      <vt:lpstr>L’implication possible des collectivités</vt:lpstr>
      <vt:lpstr>Présentation PowerPoint</vt:lpstr>
      <vt:lpstr>Présentation PowerPoint</vt:lpstr>
      <vt:lpstr>En savoir plus </vt:lpstr>
      <vt:lpstr>Présentation PowerPoint</vt:lpstr>
      <vt:lpstr>Présentation PowerPoint</vt:lpstr>
      <vt:lpstr>LE SRAV : c’est quoi ?</vt:lpstr>
      <vt:lpstr>   Conseil : accompagnement à la maîtrise d’ouvrage  Prise en charge à 100 %  Cofinancement de stationnements sécurisés pour les vélos  Prise en charge à 40% (50% en cas de ZFE-m)  Formation à la mobilité à vélo Prise en charge à 100 % (réservé aux collèges et lycées) </vt:lpstr>
      <vt:lpstr>GENERATION+ REV3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43</cp:revision>
  <dcterms:created xsi:type="dcterms:W3CDTF">2021-02-23T07:12:56Z</dcterms:created>
  <dcterms:modified xsi:type="dcterms:W3CDTF">2024-03-13T13:42:58Z</dcterms:modified>
</cp:coreProperties>
</file>