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4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87B"/>
    <a:srgbClr val="00062F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5" autoAdjust="0"/>
    <p:restoredTop sz="94660"/>
  </p:normalViewPr>
  <p:slideViewPr>
    <p:cSldViewPr>
      <p:cViewPr varScale="1">
        <p:scale>
          <a:sx n="137" d="100"/>
          <a:sy n="137" d="100"/>
        </p:scale>
        <p:origin x="-2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68416-A826-4C3A-9964-AC1F227E0297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FB09-16BB-4035-865C-682F85E21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18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03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51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51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08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81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6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87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venir LT Std 65 Medium" pitchFamily="34" charset="0"/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="1">
                <a:latin typeface="Avenir LT Std 65 Medium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189DFE-3398-4C2B-B724-0BCFD5A37491}" type="datetime2">
              <a:rPr lang="fr-FR" smtClean="0"/>
              <a:pPr/>
              <a:t>mardi 13 novembre 2018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027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8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11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5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88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46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91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75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A252-BC58-4CBD-B0B6-CBBA833F775B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7682-1AE3-487F-BBEF-036CC21E36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47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.jpeg"/><Relationship Id="rId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4"/>
          <p:cNvSpPr/>
          <p:nvPr/>
        </p:nvSpPr>
        <p:spPr>
          <a:xfrm rot="5973866">
            <a:off x="897629" y="-1836188"/>
            <a:ext cx="7837220" cy="8959893"/>
          </a:xfrm>
          <a:prstGeom prst="triangle">
            <a:avLst/>
          </a:prstGeom>
          <a:solidFill>
            <a:srgbClr val="000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55576" y="1563638"/>
            <a:ext cx="4392488" cy="2088232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solidFill>
                  <a:schemeClr val="bg1"/>
                </a:solidFill>
              </a:rPr>
              <a:t>LE STOP CONNECTE</a:t>
            </a:r>
            <a:r>
              <a:rPr lang="fr-FR" sz="3600" dirty="0" smtClean="0">
                <a:solidFill>
                  <a:schemeClr val="bg1"/>
                </a:solidFill>
              </a:rPr>
              <a:t/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/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Par SNCF </a:t>
            </a:r>
            <a:r>
              <a:rPr lang="fr-FR" sz="2000" dirty="0">
                <a:solidFill>
                  <a:schemeClr val="bg1"/>
                </a:solidFill>
              </a:rPr>
              <a:t>&amp;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ECOLUTIS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1190079" cy="5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-6.17284E-7 L -1.0684 -6.17284E-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1190079" cy="557098"/>
          </a:xfrm>
          <a:prstGeom prst="rect">
            <a:avLst/>
          </a:prstGeom>
        </p:spPr>
      </p:pic>
      <p:sp>
        <p:nvSpPr>
          <p:cNvPr id="6" name="Triangle isocèle 5"/>
          <p:cNvSpPr/>
          <p:nvPr/>
        </p:nvSpPr>
        <p:spPr>
          <a:xfrm rot="3970058">
            <a:off x="-2063471" y="-2074603"/>
            <a:ext cx="7390256" cy="6637372"/>
          </a:xfrm>
          <a:prstGeom prst="triangle">
            <a:avLst/>
          </a:prstGeom>
          <a:solidFill>
            <a:srgbClr val="000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0831" y="1244083"/>
            <a:ext cx="172819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00" dirty="0" smtClean="0">
                <a:solidFill>
                  <a:srgbClr val="6E287B"/>
                </a:solidFill>
                <a:latin typeface="Arial Black" panose="020B0A04020102020204" pitchFamily="34" charset="0"/>
              </a:rPr>
              <a:t>?</a:t>
            </a:r>
            <a:endParaRPr lang="fr-FR" sz="25900" dirty="0">
              <a:solidFill>
                <a:srgbClr val="6E287B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015027" y="2761467"/>
            <a:ext cx="4824536" cy="1656184"/>
          </a:xfrm>
        </p:spPr>
        <p:txBody>
          <a:bodyPr>
            <a:normAutofit/>
          </a:bodyPr>
          <a:lstStyle/>
          <a:p>
            <a:pPr lvl="3" algn="l" rtl="0">
              <a:spcBef>
                <a:spcPct val="0"/>
              </a:spcBef>
            </a:pPr>
            <a:r>
              <a:rPr lang="fr-FR" sz="2000" b="1" dirty="0" smtClean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améliorer la </a:t>
            </a:r>
            <a:r>
              <a:rPr lang="fr-FR" sz="2000" b="1" dirty="0" smtClean="0">
                <a:solidFill>
                  <a:srgbClr val="6E2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mobilité </a:t>
            </a:r>
            <a:r>
              <a:rPr lang="fr-FR" sz="2000" b="1" dirty="0" smtClean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des zones géographiques diffuses tout en </a:t>
            </a:r>
            <a:r>
              <a:rPr lang="fr-FR" sz="2000" b="1" dirty="0" smtClean="0">
                <a:solidFill>
                  <a:srgbClr val="6E2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diminuant</a:t>
            </a:r>
            <a:r>
              <a:rPr lang="fr-FR" sz="2000" b="1" dirty="0" smtClean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coûts alloués au transport ? </a:t>
            </a:r>
            <a:r>
              <a:rPr lang="fr-FR" sz="2000" b="1" dirty="0" smtClean="0">
                <a:solidFill>
                  <a:srgbClr val="4D4F53"/>
                </a:solidFill>
              </a:rPr>
              <a:t/>
            </a:r>
            <a:br>
              <a:rPr lang="fr-FR" sz="2000" b="1" dirty="0" smtClean="0">
                <a:solidFill>
                  <a:srgbClr val="4D4F53"/>
                </a:solidFill>
              </a:rPr>
            </a:br>
            <a:endParaRPr lang="fr-FR" dirty="0"/>
          </a:p>
        </p:txBody>
      </p:sp>
      <p:sp>
        <p:nvSpPr>
          <p:cNvPr id="11" name="Titre 5"/>
          <p:cNvSpPr txBox="1">
            <a:spLocks/>
          </p:cNvSpPr>
          <p:nvPr/>
        </p:nvSpPr>
        <p:spPr bwMode="gray">
          <a:xfrm>
            <a:off x="4572000" y="594445"/>
            <a:ext cx="4320480" cy="465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062F"/>
                </a:solidFill>
              </a:rPr>
              <a:t>UNE VRAIE  PROBLEMATIQUE</a:t>
            </a:r>
            <a:endParaRPr lang="fr-FR" sz="3600" dirty="0">
              <a:solidFill>
                <a:srgbClr val="000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75981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1190079" cy="557098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83568" y="2005211"/>
            <a:ext cx="5688632" cy="1656184"/>
          </a:xfrm>
        </p:spPr>
        <p:txBody>
          <a:bodyPr>
            <a:normAutofit fontScale="90000"/>
          </a:bodyPr>
          <a:lstStyle/>
          <a:p>
            <a:pPr lvl="3" algn="l" rtl="0">
              <a:spcBef>
                <a:spcPct val="0"/>
              </a:spcBef>
            </a:pPr>
            <a:r>
              <a:rPr lang="fr-FR" sz="2000" dirty="0" smtClean="0"/>
              <a:t>L’autostop participatif se situe entre le </a:t>
            </a:r>
            <a:r>
              <a:rPr lang="fr-FR" sz="2000" dirty="0" smtClean="0">
                <a:solidFill>
                  <a:srgbClr val="6E287B"/>
                </a:solidFill>
              </a:rPr>
              <a:t>covoiturage</a:t>
            </a:r>
            <a:r>
              <a:rPr lang="fr-FR" sz="2000" dirty="0" smtClean="0"/>
              <a:t>, le transports collectifs et  l’autostop dit « traditionnel » . Le principe général reste le même que ces derniers : effectuer un trajet en commun, avec un conducteur non professionnel dans son véhicule personnel.  </a:t>
            </a:r>
            <a:br>
              <a:rPr lang="fr-FR" sz="2000" dirty="0" smtClean="0"/>
            </a:br>
            <a:r>
              <a:rPr lang="fr-FR" sz="2000" dirty="0" smtClean="0"/>
              <a:t>Il ne nécessite pas d’inscription préalable sur une plateforme.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4D4F53"/>
                </a:solidFill>
              </a:rPr>
              <a:t/>
            </a:r>
            <a:br>
              <a:rPr lang="fr-FR" sz="2000" b="1" dirty="0" smtClean="0">
                <a:solidFill>
                  <a:srgbClr val="4D4F53"/>
                </a:solidFill>
              </a:rPr>
            </a:br>
            <a:endParaRPr lang="fr-FR" dirty="0"/>
          </a:p>
        </p:txBody>
      </p:sp>
      <p:sp>
        <p:nvSpPr>
          <p:cNvPr id="11" name="Titre 5"/>
          <p:cNvSpPr txBox="1">
            <a:spLocks/>
          </p:cNvSpPr>
          <p:nvPr/>
        </p:nvSpPr>
        <p:spPr bwMode="gray">
          <a:xfrm>
            <a:off x="707661" y="594444"/>
            <a:ext cx="4320480" cy="465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062F"/>
                </a:solidFill>
              </a:rPr>
              <a:t>NOTRE CONCEPT</a:t>
            </a:r>
            <a:endParaRPr lang="fr-FR" sz="3600" dirty="0">
              <a:solidFill>
                <a:srgbClr val="000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9901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23" y="100993"/>
            <a:ext cx="1357833" cy="191717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99" y="1901193"/>
            <a:ext cx="161751" cy="1617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09" y="1416893"/>
            <a:ext cx="3109186" cy="3750543"/>
          </a:xfrm>
          <a:prstGeom prst="rect">
            <a:avLst/>
          </a:prstGeom>
        </p:spPr>
      </p:pic>
      <p:sp>
        <p:nvSpPr>
          <p:cNvPr id="16" name="Forme libre 15"/>
          <p:cNvSpPr/>
          <p:nvPr/>
        </p:nvSpPr>
        <p:spPr>
          <a:xfrm>
            <a:off x="6228184" y="1564591"/>
            <a:ext cx="2743200" cy="3671455"/>
          </a:xfrm>
          <a:custGeom>
            <a:avLst/>
            <a:gdLst>
              <a:gd name="connsiteX0" fmla="*/ 540328 w 2743200"/>
              <a:gd name="connsiteY0" fmla="*/ 3657600 h 3671455"/>
              <a:gd name="connsiteX1" fmla="*/ 2743200 w 2743200"/>
              <a:gd name="connsiteY1" fmla="*/ 3671455 h 3671455"/>
              <a:gd name="connsiteX2" fmla="*/ 1427019 w 2743200"/>
              <a:gd name="connsiteY2" fmla="*/ 443346 h 3671455"/>
              <a:gd name="connsiteX3" fmla="*/ 193964 w 2743200"/>
              <a:gd name="connsiteY3" fmla="*/ 0 h 3671455"/>
              <a:gd name="connsiteX4" fmla="*/ 0 w 2743200"/>
              <a:gd name="connsiteY4" fmla="*/ 27710 h 3671455"/>
              <a:gd name="connsiteX5" fmla="*/ 540328 w 2743200"/>
              <a:gd name="connsiteY5" fmla="*/ 3657600 h 367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3671455">
                <a:moveTo>
                  <a:pt x="540328" y="3657600"/>
                </a:moveTo>
                <a:lnTo>
                  <a:pt x="2743200" y="3671455"/>
                </a:lnTo>
                <a:lnTo>
                  <a:pt x="1427019" y="443346"/>
                </a:lnTo>
                <a:lnTo>
                  <a:pt x="193964" y="0"/>
                </a:lnTo>
                <a:lnTo>
                  <a:pt x="0" y="27710"/>
                </a:lnTo>
                <a:lnTo>
                  <a:pt x="540328" y="3657600"/>
                </a:lnTo>
                <a:close/>
              </a:path>
            </a:pathLst>
          </a:custGeom>
          <a:solidFill>
            <a:srgbClr val="889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6310502" y="2109743"/>
            <a:ext cx="2036618" cy="3048000"/>
          </a:xfrm>
          <a:custGeom>
            <a:avLst/>
            <a:gdLst>
              <a:gd name="connsiteX0" fmla="*/ 526472 w 2036618"/>
              <a:gd name="connsiteY0" fmla="*/ 3048000 h 3048000"/>
              <a:gd name="connsiteX1" fmla="*/ 2036618 w 2036618"/>
              <a:gd name="connsiteY1" fmla="*/ 2230582 h 3048000"/>
              <a:gd name="connsiteX2" fmla="*/ 498763 w 2036618"/>
              <a:gd name="connsiteY2" fmla="*/ 1357745 h 3048000"/>
              <a:gd name="connsiteX3" fmla="*/ 1440872 w 2036618"/>
              <a:gd name="connsiteY3" fmla="*/ 651163 h 3048000"/>
              <a:gd name="connsiteX4" fmla="*/ 0 w 2036618"/>
              <a:gd name="connsiteY4" fmla="*/ 0 h 3048000"/>
              <a:gd name="connsiteX5" fmla="*/ 41563 w 2036618"/>
              <a:gd name="connsiteY5" fmla="*/ 138545 h 3048000"/>
              <a:gd name="connsiteX6" fmla="*/ 1233054 w 2036618"/>
              <a:gd name="connsiteY6" fmla="*/ 678872 h 3048000"/>
              <a:gd name="connsiteX7" fmla="*/ 221672 w 2036618"/>
              <a:gd name="connsiteY7" fmla="*/ 1399309 h 3048000"/>
              <a:gd name="connsiteX8" fmla="*/ 1634836 w 2036618"/>
              <a:gd name="connsiteY8" fmla="*/ 2244436 h 3048000"/>
              <a:gd name="connsiteX9" fmla="*/ 484909 w 2036618"/>
              <a:gd name="connsiteY9" fmla="*/ 2757054 h 3048000"/>
              <a:gd name="connsiteX10" fmla="*/ 526472 w 2036618"/>
              <a:gd name="connsiteY10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6618" h="3048000">
                <a:moveTo>
                  <a:pt x="526472" y="3048000"/>
                </a:moveTo>
                <a:lnTo>
                  <a:pt x="2036618" y="2230582"/>
                </a:lnTo>
                <a:lnTo>
                  <a:pt x="498763" y="1357745"/>
                </a:lnTo>
                <a:lnTo>
                  <a:pt x="1440872" y="651163"/>
                </a:lnTo>
                <a:lnTo>
                  <a:pt x="0" y="0"/>
                </a:lnTo>
                <a:lnTo>
                  <a:pt x="41563" y="138545"/>
                </a:lnTo>
                <a:lnTo>
                  <a:pt x="1233054" y="678872"/>
                </a:lnTo>
                <a:lnTo>
                  <a:pt x="221672" y="1399309"/>
                </a:lnTo>
                <a:lnTo>
                  <a:pt x="1634836" y="2244436"/>
                </a:lnTo>
                <a:lnTo>
                  <a:pt x="484909" y="2757054"/>
                </a:lnTo>
                <a:lnTo>
                  <a:pt x="526472" y="30480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317281" y="344168"/>
            <a:ext cx="72000" cy="229492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4992081" y="1402831"/>
            <a:ext cx="1221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1785680" y="1427535"/>
            <a:ext cx="2508458" cy="4131565"/>
            <a:chOff x="827584" y="1124744"/>
            <a:chExt cx="2868498" cy="470758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26"/>
            <a:stretch/>
          </p:blipFill>
          <p:spPr>
            <a:xfrm>
              <a:off x="827584" y="1124744"/>
              <a:ext cx="2868498" cy="4707582"/>
            </a:xfrm>
            <a:prstGeom prst="rect">
              <a:avLst/>
            </a:prstGeom>
          </p:spPr>
        </p:pic>
        <p:sp>
          <p:nvSpPr>
            <p:cNvPr id="10" name="Rectangle à coins arrondis 1"/>
            <p:cNvSpPr/>
            <p:nvPr/>
          </p:nvSpPr>
          <p:spPr>
            <a:xfrm rot="1240077">
              <a:off x="2589648" y="3205954"/>
              <a:ext cx="413827" cy="173383"/>
            </a:xfrm>
            <a:custGeom>
              <a:avLst/>
              <a:gdLst>
                <a:gd name="connsiteX0" fmla="*/ 0 w 469272"/>
                <a:gd name="connsiteY0" fmla="*/ 24000 h 144000"/>
                <a:gd name="connsiteX1" fmla="*/ 24000 w 469272"/>
                <a:gd name="connsiteY1" fmla="*/ 0 h 144000"/>
                <a:gd name="connsiteX2" fmla="*/ 445272 w 469272"/>
                <a:gd name="connsiteY2" fmla="*/ 0 h 144000"/>
                <a:gd name="connsiteX3" fmla="*/ 469272 w 469272"/>
                <a:gd name="connsiteY3" fmla="*/ 24000 h 144000"/>
                <a:gd name="connsiteX4" fmla="*/ 469272 w 469272"/>
                <a:gd name="connsiteY4" fmla="*/ 120000 h 144000"/>
                <a:gd name="connsiteX5" fmla="*/ 445272 w 469272"/>
                <a:gd name="connsiteY5" fmla="*/ 144000 h 144000"/>
                <a:gd name="connsiteX6" fmla="*/ 24000 w 469272"/>
                <a:gd name="connsiteY6" fmla="*/ 144000 h 144000"/>
                <a:gd name="connsiteX7" fmla="*/ 0 w 469272"/>
                <a:gd name="connsiteY7" fmla="*/ 120000 h 144000"/>
                <a:gd name="connsiteX8" fmla="*/ 0 w 469272"/>
                <a:gd name="connsiteY8" fmla="*/ 24000 h 144000"/>
                <a:gd name="connsiteX0" fmla="*/ 0 w 469272"/>
                <a:gd name="connsiteY0" fmla="*/ 24000 h 144000"/>
                <a:gd name="connsiteX1" fmla="*/ 24000 w 469272"/>
                <a:gd name="connsiteY1" fmla="*/ 0 h 144000"/>
                <a:gd name="connsiteX2" fmla="*/ 445272 w 469272"/>
                <a:gd name="connsiteY2" fmla="*/ 0 h 144000"/>
                <a:gd name="connsiteX3" fmla="*/ 469272 w 469272"/>
                <a:gd name="connsiteY3" fmla="*/ 24000 h 144000"/>
                <a:gd name="connsiteX4" fmla="*/ 469272 w 469272"/>
                <a:gd name="connsiteY4" fmla="*/ 120000 h 144000"/>
                <a:gd name="connsiteX5" fmla="*/ 445272 w 469272"/>
                <a:gd name="connsiteY5" fmla="*/ 144000 h 144000"/>
                <a:gd name="connsiteX6" fmla="*/ 24000 w 469272"/>
                <a:gd name="connsiteY6" fmla="*/ 144000 h 144000"/>
                <a:gd name="connsiteX7" fmla="*/ 0 w 469272"/>
                <a:gd name="connsiteY7" fmla="*/ 120000 h 144000"/>
                <a:gd name="connsiteX8" fmla="*/ 0 w 469272"/>
                <a:gd name="connsiteY8" fmla="*/ 24000 h 144000"/>
                <a:gd name="connsiteX0" fmla="*/ 0 w 474877"/>
                <a:gd name="connsiteY0" fmla="*/ 24000 h 144000"/>
                <a:gd name="connsiteX1" fmla="*/ 24000 w 474877"/>
                <a:gd name="connsiteY1" fmla="*/ 0 h 144000"/>
                <a:gd name="connsiteX2" fmla="*/ 445272 w 474877"/>
                <a:gd name="connsiteY2" fmla="*/ 0 h 144000"/>
                <a:gd name="connsiteX3" fmla="*/ 469272 w 474877"/>
                <a:gd name="connsiteY3" fmla="*/ 24000 h 144000"/>
                <a:gd name="connsiteX4" fmla="*/ 469272 w 474877"/>
                <a:gd name="connsiteY4" fmla="*/ 120000 h 144000"/>
                <a:gd name="connsiteX5" fmla="*/ 445272 w 474877"/>
                <a:gd name="connsiteY5" fmla="*/ 144000 h 144000"/>
                <a:gd name="connsiteX6" fmla="*/ 24000 w 474877"/>
                <a:gd name="connsiteY6" fmla="*/ 144000 h 144000"/>
                <a:gd name="connsiteX7" fmla="*/ 0 w 474877"/>
                <a:gd name="connsiteY7" fmla="*/ 120000 h 144000"/>
                <a:gd name="connsiteX8" fmla="*/ 0 w 474877"/>
                <a:gd name="connsiteY8" fmla="*/ 24000 h 144000"/>
                <a:gd name="connsiteX0" fmla="*/ 0 w 474877"/>
                <a:gd name="connsiteY0" fmla="*/ 24000 h 144000"/>
                <a:gd name="connsiteX1" fmla="*/ 24000 w 474877"/>
                <a:gd name="connsiteY1" fmla="*/ 0 h 144000"/>
                <a:gd name="connsiteX2" fmla="*/ 445272 w 474877"/>
                <a:gd name="connsiteY2" fmla="*/ 0 h 144000"/>
                <a:gd name="connsiteX3" fmla="*/ 469272 w 474877"/>
                <a:gd name="connsiteY3" fmla="*/ 24000 h 144000"/>
                <a:gd name="connsiteX4" fmla="*/ 469272 w 474877"/>
                <a:gd name="connsiteY4" fmla="*/ 120000 h 144000"/>
                <a:gd name="connsiteX5" fmla="*/ 445272 w 474877"/>
                <a:gd name="connsiteY5" fmla="*/ 144000 h 144000"/>
                <a:gd name="connsiteX6" fmla="*/ 24000 w 474877"/>
                <a:gd name="connsiteY6" fmla="*/ 144000 h 144000"/>
                <a:gd name="connsiteX7" fmla="*/ 0 w 474877"/>
                <a:gd name="connsiteY7" fmla="*/ 120000 h 144000"/>
                <a:gd name="connsiteX8" fmla="*/ 0 w 474877"/>
                <a:gd name="connsiteY8" fmla="*/ 24000 h 144000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24000 w 474877"/>
                <a:gd name="connsiteY6" fmla="*/ 144000 h 147753"/>
                <a:gd name="connsiteX7" fmla="*/ 0 w 474877"/>
                <a:gd name="connsiteY7" fmla="*/ 120000 h 147753"/>
                <a:gd name="connsiteX8" fmla="*/ 0 w 474877"/>
                <a:gd name="connsiteY8" fmla="*/ 24000 h 147753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18735 w 474877"/>
                <a:gd name="connsiteY6" fmla="*/ 112052 h 147753"/>
                <a:gd name="connsiteX7" fmla="*/ 0 w 474877"/>
                <a:gd name="connsiteY7" fmla="*/ 120000 h 147753"/>
                <a:gd name="connsiteX8" fmla="*/ 0 w 474877"/>
                <a:gd name="connsiteY8" fmla="*/ 24000 h 147753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18735 w 474877"/>
                <a:gd name="connsiteY6" fmla="*/ 112052 h 147753"/>
                <a:gd name="connsiteX7" fmla="*/ 5499 w 474877"/>
                <a:gd name="connsiteY7" fmla="*/ 80599 h 147753"/>
                <a:gd name="connsiteX8" fmla="*/ 0 w 474877"/>
                <a:gd name="connsiteY8" fmla="*/ 24000 h 147753"/>
                <a:gd name="connsiteX0" fmla="*/ 0 w 474877"/>
                <a:gd name="connsiteY0" fmla="*/ 49630 h 173383"/>
                <a:gd name="connsiteX1" fmla="*/ 24000 w 474877"/>
                <a:gd name="connsiteY1" fmla="*/ 25630 h 173383"/>
                <a:gd name="connsiteX2" fmla="*/ 390721 w 474877"/>
                <a:gd name="connsiteY2" fmla="*/ 0 h 173383"/>
                <a:gd name="connsiteX3" fmla="*/ 469272 w 474877"/>
                <a:gd name="connsiteY3" fmla="*/ 49630 h 173383"/>
                <a:gd name="connsiteX4" fmla="*/ 469272 w 474877"/>
                <a:gd name="connsiteY4" fmla="*/ 145630 h 173383"/>
                <a:gd name="connsiteX5" fmla="*/ 426327 w 474877"/>
                <a:gd name="connsiteY5" fmla="*/ 173383 h 173383"/>
                <a:gd name="connsiteX6" fmla="*/ 18735 w 474877"/>
                <a:gd name="connsiteY6" fmla="*/ 137682 h 173383"/>
                <a:gd name="connsiteX7" fmla="*/ 5499 w 474877"/>
                <a:gd name="connsiteY7" fmla="*/ 106229 h 173383"/>
                <a:gd name="connsiteX8" fmla="*/ 0 w 474877"/>
                <a:gd name="connsiteY8" fmla="*/ 49630 h 1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877" h="173383">
                  <a:moveTo>
                    <a:pt x="0" y="49630"/>
                  </a:moveTo>
                  <a:cubicBezTo>
                    <a:pt x="0" y="36375"/>
                    <a:pt x="10745" y="25630"/>
                    <a:pt x="24000" y="25630"/>
                  </a:cubicBezTo>
                  <a:cubicBezTo>
                    <a:pt x="164424" y="25630"/>
                    <a:pt x="250297" y="0"/>
                    <a:pt x="390721" y="0"/>
                  </a:cubicBezTo>
                  <a:cubicBezTo>
                    <a:pt x="403976" y="0"/>
                    <a:pt x="474092" y="31163"/>
                    <a:pt x="469272" y="49630"/>
                  </a:cubicBezTo>
                  <a:cubicBezTo>
                    <a:pt x="481884" y="70086"/>
                    <a:pt x="469272" y="113630"/>
                    <a:pt x="469272" y="145630"/>
                  </a:cubicBezTo>
                  <a:cubicBezTo>
                    <a:pt x="469272" y="158885"/>
                    <a:pt x="439582" y="173383"/>
                    <a:pt x="426327" y="173383"/>
                  </a:cubicBezTo>
                  <a:lnTo>
                    <a:pt x="18735" y="137682"/>
                  </a:lnTo>
                  <a:cubicBezTo>
                    <a:pt x="5480" y="137682"/>
                    <a:pt x="5499" y="119484"/>
                    <a:pt x="5499" y="106229"/>
                  </a:cubicBezTo>
                  <a:lnTo>
                    <a:pt x="0" y="49630"/>
                  </a:lnTo>
                  <a:close/>
                </a:path>
              </a:pathLst>
            </a:custGeom>
            <a:solidFill>
              <a:srgbClr val="FBE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 rot="2622215">
              <a:off x="2349147" y="3052451"/>
              <a:ext cx="360041" cy="182052"/>
            </a:xfrm>
            <a:prstGeom prst="ellipse">
              <a:avLst/>
            </a:prstGeom>
            <a:solidFill>
              <a:srgbClr val="FBE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778" y="2903950"/>
              <a:ext cx="311907" cy="397512"/>
            </a:xfrm>
            <a:prstGeom prst="rect">
              <a:avLst/>
            </a:prstGeom>
          </p:spPr>
        </p:pic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66" y="1230116"/>
            <a:ext cx="1357833" cy="1917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7037865" y="2518054"/>
            <a:ext cx="702486" cy="199429"/>
          </a:xfrm>
          <a:prstGeom prst="wedgeRectCallout">
            <a:avLst/>
          </a:prstGeom>
          <a:solidFill>
            <a:srgbClr val="6E2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</a:rPr>
              <a:t>ST POL GARE</a:t>
            </a:r>
            <a:endParaRPr lang="fr-FR" sz="800" b="1" dirty="0">
              <a:solidFill>
                <a:schemeClr val="bg1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19069" y="1878910"/>
            <a:ext cx="3515570" cy="276999"/>
            <a:chOff x="251520" y="900749"/>
            <a:chExt cx="3515570" cy="276999"/>
          </a:xfrm>
        </p:grpSpPr>
        <p:sp>
          <p:nvSpPr>
            <p:cNvPr id="6" name="Rectangle 5"/>
            <p:cNvSpPr/>
            <p:nvPr/>
          </p:nvSpPr>
          <p:spPr>
            <a:xfrm>
              <a:off x="251520" y="900749"/>
              <a:ext cx="35155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 smtClean="0"/>
                <a:t>       Je me rends </a:t>
              </a:r>
              <a:r>
                <a:rPr lang="fr-FR" sz="1200" dirty="0"/>
                <a:t>à un point d’arrêt </a:t>
              </a:r>
              <a:r>
                <a:rPr lang="fr-FR" sz="1200" b="1" dirty="0" smtClean="0"/>
                <a:t>STOP </a:t>
              </a:r>
              <a:r>
                <a:rPr lang="fr-FR" sz="1200" dirty="0" smtClean="0">
                  <a:solidFill>
                    <a:srgbClr val="6E287B"/>
                  </a:solidFill>
                </a:rPr>
                <a:t>CONNECTE</a:t>
              </a:r>
              <a:endParaRPr lang="fr-FR" sz="1200" dirty="0">
                <a:solidFill>
                  <a:srgbClr val="6E287B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64944" y="915582"/>
              <a:ext cx="216000" cy="216000"/>
            </a:xfrm>
            <a:prstGeom prst="ellipse">
              <a:avLst/>
            </a:prstGeom>
            <a:solidFill>
              <a:srgbClr val="6E2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00389" y="2501483"/>
            <a:ext cx="3888432" cy="646331"/>
            <a:chOff x="251520" y="1525120"/>
            <a:chExt cx="3888432" cy="646331"/>
          </a:xfrm>
        </p:grpSpPr>
        <p:sp>
          <p:nvSpPr>
            <p:cNvPr id="52" name="Rectangle 51"/>
            <p:cNvSpPr/>
            <p:nvPr/>
          </p:nvSpPr>
          <p:spPr>
            <a:xfrm>
              <a:off x="251520" y="1525120"/>
              <a:ext cx="38884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 smtClean="0"/>
                <a:t>       J’envoie </a:t>
              </a:r>
              <a:r>
                <a:rPr lang="fr-FR" sz="1200" dirty="0"/>
                <a:t>un </a:t>
              </a:r>
              <a:r>
                <a:rPr lang="fr-FR" sz="1200" b="1" dirty="0">
                  <a:solidFill>
                    <a:srgbClr val="6E287B"/>
                  </a:solidFill>
                </a:rPr>
                <a:t>SMS</a:t>
              </a:r>
              <a:r>
                <a:rPr lang="fr-FR" sz="1200" dirty="0"/>
                <a:t> indiquant </a:t>
              </a:r>
              <a:r>
                <a:rPr lang="fr-FR" sz="1200" dirty="0" smtClean="0"/>
                <a:t>ma </a:t>
              </a:r>
              <a:r>
                <a:rPr lang="fr-FR" sz="1200" dirty="0"/>
                <a:t>destination pour afficher </a:t>
              </a:r>
              <a:r>
                <a:rPr lang="fr-FR" sz="1200" dirty="0" smtClean="0"/>
                <a:t>ma </a:t>
              </a:r>
              <a:r>
                <a:rPr lang="fr-FR" sz="1200" dirty="0"/>
                <a:t>présence et </a:t>
              </a:r>
              <a:r>
                <a:rPr lang="fr-FR" sz="1200" dirty="0" smtClean="0"/>
                <a:t>ma </a:t>
              </a:r>
              <a:r>
                <a:rPr lang="fr-FR" sz="1200" dirty="0"/>
                <a:t>destination directement sur le poteau d’arrêt </a:t>
              </a:r>
            </a:p>
          </p:txBody>
        </p:sp>
        <p:sp>
          <p:nvSpPr>
            <p:cNvPr id="49" name="Ellipse 48"/>
            <p:cNvSpPr/>
            <p:nvPr/>
          </p:nvSpPr>
          <p:spPr>
            <a:xfrm>
              <a:off x="291958" y="1525120"/>
              <a:ext cx="216000" cy="216000"/>
            </a:xfrm>
            <a:prstGeom prst="ellipse">
              <a:avLst/>
            </a:prstGeom>
            <a:solidFill>
              <a:srgbClr val="6E2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2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00389" y="3363838"/>
            <a:ext cx="2997487" cy="276999"/>
            <a:chOff x="264944" y="2387084"/>
            <a:chExt cx="2997487" cy="276999"/>
          </a:xfrm>
        </p:grpSpPr>
        <p:sp>
          <p:nvSpPr>
            <p:cNvPr id="53" name="Rectangle 52"/>
            <p:cNvSpPr/>
            <p:nvPr/>
          </p:nvSpPr>
          <p:spPr>
            <a:xfrm>
              <a:off x="264944" y="2387084"/>
              <a:ext cx="29974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/>
                <a:t> </a:t>
              </a:r>
              <a:r>
                <a:rPr lang="fr-FR" sz="1200" dirty="0" smtClean="0"/>
                <a:t>   </a:t>
              </a:r>
              <a:r>
                <a:rPr lang="fr-FR" sz="1200" dirty="0"/>
                <a:t> </a:t>
              </a:r>
              <a:r>
                <a:rPr lang="fr-FR" sz="1200" dirty="0" smtClean="0"/>
                <a:t>  J’attends </a:t>
              </a:r>
              <a:r>
                <a:rPr lang="fr-FR" sz="1200" dirty="0"/>
                <a:t>le passage d’un </a:t>
              </a:r>
              <a:r>
                <a:rPr lang="fr-FR" sz="1200" dirty="0" smtClean="0"/>
                <a:t>automobiliste</a:t>
              </a:r>
              <a:endParaRPr lang="fr-FR" sz="1200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291958" y="2401916"/>
              <a:ext cx="216000" cy="216000"/>
            </a:xfrm>
            <a:prstGeom prst="ellipse">
              <a:avLst/>
            </a:prstGeom>
            <a:solidFill>
              <a:srgbClr val="6E2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3</a:t>
              </a:r>
              <a:endParaRPr lang="fr-FR" sz="1200" b="1" dirty="0"/>
            </a:p>
          </p:txBody>
        </p:sp>
      </p:grpSp>
      <p:sp>
        <p:nvSpPr>
          <p:cNvPr id="30" name="Forme libre 29"/>
          <p:cNvSpPr/>
          <p:nvPr/>
        </p:nvSpPr>
        <p:spPr>
          <a:xfrm>
            <a:off x="8610600" y="4317652"/>
            <a:ext cx="472440" cy="693420"/>
          </a:xfrm>
          <a:custGeom>
            <a:avLst/>
            <a:gdLst>
              <a:gd name="connsiteX0" fmla="*/ 0 w 472440"/>
              <a:gd name="connsiteY0" fmla="*/ 0 h 693420"/>
              <a:gd name="connsiteX1" fmla="*/ 266700 w 472440"/>
              <a:gd name="connsiteY1" fmla="*/ 693420 h 693420"/>
              <a:gd name="connsiteX2" fmla="*/ 472440 w 472440"/>
              <a:gd name="connsiteY2" fmla="*/ 693420 h 693420"/>
              <a:gd name="connsiteX3" fmla="*/ 365760 w 472440"/>
              <a:gd name="connsiteY3" fmla="*/ 121920 h 693420"/>
              <a:gd name="connsiteX4" fmla="*/ 0 w 472440"/>
              <a:gd name="connsiteY4" fmla="*/ 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" h="693420">
                <a:moveTo>
                  <a:pt x="0" y="0"/>
                </a:moveTo>
                <a:lnTo>
                  <a:pt x="266700" y="693420"/>
                </a:lnTo>
                <a:lnTo>
                  <a:pt x="472440" y="693420"/>
                </a:lnTo>
                <a:lnTo>
                  <a:pt x="365760" y="1219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7" name="Picture 2" descr="C:\Users\9307499X\AppData\Local\Microsoft\Windows\Temporary Internet Files\Content.Outlook\RAD2CUXL\panneau-LESTOP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0" t="16177" r="18851" b="20642"/>
          <a:stretch/>
        </p:blipFill>
        <p:spPr bwMode="auto">
          <a:xfrm>
            <a:off x="6421936" y="344168"/>
            <a:ext cx="779635" cy="11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49839" y="819392"/>
            <a:ext cx="504056" cy="369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itre 5"/>
          <p:cNvSpPr txBox="1">
            <a:spLocks/>
          </p:cNvSpPr>
          <p:nvPr/>
        </p:nvSpPr>
        <p:spPr bwMode="gray">
          <a:xfrm>
            <a:off x="707660" y="594444"/>
            <a:ext cx="5160484" cy="465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062F"/>
                </a:solidFill>
              </a:rPr>
              <a:t>LE FONCTIONNEMENT</a:t>
            </a:r>
            <a:endParaRPr lang="fr-FR" sz="3600" dirty="0">
              <a:solidFill>
                <a:srgbClr val="00062F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85" y="426097"/>
            <a:ext cx="586985" cy="27477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57506" y="857772"/>
            <a:ext cx="720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/>
              <a:t>ST POL GARE</a:t>
            </a:r>
            <a:endParaRPr lang="fr-FR" sz="700" b="1" dirty="0"/>
          </a:p>
        </p:txBody>
      </p:sp>
    </p:spTree>
    <p:extLst>
      <p:ext uri="{BB962C8B-B14F-4D97-AF65-F5344CB8AC3E}">
        <p14:creationId xmlns:p14="http://schemas.microsoft.com/office/powerpoint/2010/main" val="116645322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-0.01111 L 0.07118 -0.08456 C 0.07916 -0.10061 0.09114 -0.10926 0.10347 -0.10926 C 0.1177 -0.10926 0.12916 -0.10061 0.13697 -0.08456 L 0.17534 -0.01111 " pathEditMode="relative" rAng="0" ptsTypes="FffFF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34 -0.01111 L 0.21684 -0.09475 C 0.22604 -0.11265 0.23941 -0.12315 0.25312 -0.12315 C 0.26857 -0.12315 0.28125 -0.11265 0.29027 -0.09475 L 0.33298 -0.01111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99 -0.01111 L 0.3507 -0.04846 C 0.35417 -0.05617 0.36077 -0.06605 0.36789 -0.07438 C 0.37605 -0.08364 0.38299 -0.09013 0.38872 -0.09321 L 0.41615 -0.10803 " pathEditMode="relative" rAng="-2003340" ptsTypes="FffFF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path" presetSubtype="0" accel="25000" decel="3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816 0.01666 L -0.01736 -0.01513 C -0.01945 -0.02192 -0.02205 -0.02531 -0.025 -0.02531 C -0.02848 -0.02531 -0.03091 -0.02192 -0.03282 -0.01513 L -0.04132 0.01666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132 0.01666 L -0.0441 -0.01173 C -0.04427 -0.01883 -0.04705 -0.02161 -0.05 -0.02439 C -0.0533 -0.02778 -0.05608 -0.02963 -0.05955 -0.02747 L -0.07378 -0.01791 " pathEditMode="relative" rAng="1808132" ptsTypes="FffFF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-3233009" y="1533088"/>
            <a:ext cx="3960440" cy="3384376"/>
            <a:chOff x="-1188640" y="1526011"/>
            <a:chExt cx="3662638" cy="338437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8640" y="1526011"/>
              <a:ext cx="3384376" cy="3384376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04" b="63409"/>
            <a:stretch/>
          </p:blipFill>
          <p:spPr>
            <a:xfrm>
              <a:off x="-972617" y="2476257"/>
              <a:ext cx="3446615" cy="751440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-745620" y="1535932"/>
            <a:ext cx="3953886" cy="3384376"/>
            <a:chOff x="-2713505" y="1488378"/>
            <a:chExt cx="3953886" cy="3384376"/>
          </a:xfrm>
        </p:grpSpPr>
        <p:grpSp>
          <p:nvGrpSpPr>
            <p:cNvPr id="48" name="Groupe 47"/>
            <p:cNvGrpSpPr/>
            <p:nvPr/>
          </p:nvGrpSpPr>
          <p:grpSpPr>
            <a:xfrm>
              <a:off x="-2713505" y="1488378"/>
              <a:ext cx="3953886" cy="3384376"/>
              <a:chOff x="-3033214" y="1415154"/>
              <a:chExt cx="3656578" cy="3384376"/>
            </a:xfrm>
          </p:grpSpPr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33214" y="1415154"/>
                <a:ext cx="3384376" cy="3384376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804" b="63409"/>
              <a:stretch/>
            </p:blipFill>
            <p:spPr>
              <a:xfrm>
                <a:off x="-2823251" y="2340898"/>
                <a:ext cx="3446615" cy="751440"/>
              </a:xfrm>
              <a:prstGeom prst="rect">
                <a:avLst/>
              </a:prstGeom>
            </p:spPr>
          </p:pic>
        </p:grpSp>
        <p:pic>
          <p:nvPicPr>
            <p:cNvPr id="55" name="Image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53" t="13743" r="39026" b="64734"/>
            <a:stretch/>
          </p:blipFill>
          <p:spPr>
            <a:xfrm>
              <a:off x="-1944523" y="2355000"/>
              <a:ext cx="712349" cy="80526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-108521" y="4587974"/>
            <a:ext cx="9487620" cy="5555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9" name="Groupe 28"/>
          <p:cNvGrpSpPr/>
          <p:nvPr/>
        </p:nvGrpSpPr>
        <p:grpSpPr>
          <a:xfrm>
            <a:off x="-108521" y="4328838"/>
            <a:ext cx="18866085" cy="403152"/>
            <a:chOff x="-108521" y="4328838"/>
            <a:chExt cx="18866085" cy="403152"/>
          </a:xfrm>
        </p:grpSpPr>
        <p:grpSp>
          <p:nvGrpSpPr>
            <p:cNvPr id="28" name="Groupe 27"/>
            <p:cNvGrpSpPr/>
            <p:nvPr/>
          </p:nvGrpSpPr>
          <p:grpSpPr>
            <a:xfrm>
              <a:off x="-108521" y="4328838"/>
              <a:ext cx="9487619" cy="403152"/>
              <a:chOff x="-108521" y="4328838"/>
              <a:chExt cx="9487619" cy="40315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108521" y="4328838"/>
                <a:ext cx="9487619" cy="403152"/>
              </a:xfrm>
              <a:prstGeom prst="rect">
                <a:avLst/>
              </a:prstGeom>
              <a:solidFill>
                <a:srgbClr val="4851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5712" y="4479974"/>
                <a:ext cx="1584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857934" y="4467348"/>
                <a:ext cx="1584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220072" y="4467348"/>
                <a:ext cx="1584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586640" y="4459802"/>
                <a:ext cx="1584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62" name="Groupe 61"/>
            <p:cNvGrpSpPr/>
            <p:nvPr/>
          </p:nvGrpSpPr>
          <p:grpSpPr>
            <a:xfrm>
              <a:off x="9269945" y="4328838"/>
              <a:ext cx="9487619" cy="403152"/>
              <a:chOff x="-108521" y="4328838"/>
              <a:chExt cx="9487619" cy="40315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-108521" y="4328838"/>
                <a:ext cx="9487619" cy="403152"/>
              </a:xfrm>
              <a:prstGeom prst="rect">
                <a:avLst/>
              </a:prstGeom>
              <a:solidFill>
                <a:srgbClr val="4851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5712" y="4479974"/>
                <a:ext cx="1584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857934" y="4467348"/>
                <a:ext cx="1584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220072" y="4467348"/>
                <a:ext cx="1584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86640" y="4459802"/>
                <a:ext cx="1584000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11844808" y="2751933"/>
            <a:ext cx="1368152" cy="1565907"/>
            <a:chOff x="7471568" y="2782079"/>
            <a:chExt cx="1368152" cy="1565907"/>
          </a:xfrm>
        </p:grpSpPr>
        <p:sp>
          <p:nvSpPr>
            <p:cNvPr id="74" name="Rectangle 73"/>
            <p:cNvSpPr/>
            <p:nvPr/>
          </p:nvSpPr>
          <p:spPr>
            <a:xfrm>
              <a:off x="8100392" y="3255422"/>
              <a:ext cx="72000" cy="109256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471568" y="2782079"/>
              <a:ext cx="1368152" cy="42689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ST POL SUR TERNOISE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94" b="95508" l="7422" r="31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1" t="60723" r="69444" b="17990"/>
          <a:stretch/>
        </p:blipFill>
        <p:spPr>
          <a:xfrm>
            <a:off x="1840776" y="3608387"/>
            <a:ext cx="876300" cy="72045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94" b="95508" l="7422" r="31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1" t="60723" r="69444" b="17990"/>
          <a:stretch/>
        </p:blipFill>
        <p:spPr>
          <a:xfrm>
            <a:off x="-476123" y="3608386"/>
            <a:ext cx="876300" cy="720451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94" b="95508" l="7422" r="31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1" t="60723" r="69444" b="17990"/>
          <a:stretch/>
        </p:blipFill>
        <p:spPr>
          <a:xfrm>
            <a:off x="-692916" y="3621127"/>
            <a:ext cx="876300" cy="72045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94" b="95508" l="7422" r="31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1" t="60723" r="69444" b="17990"/>
          <a:stretch/>
        </p:blipFill>
        <p:spPr>
          <a:xfrm>
            <a:off x="-2999422" y="3627535"/>
            <a:ext cx="876300" cy="720451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873068" y="1460817"/>
            <a:ext cx="2202422" cy="3627507"/>
            <a:chOff x="855302" y="1441669"/>
            <a:chExt cx="2202422" cy="362750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26"/>
            <a:stretch/>
          </p:blipFill>
          <p:spPr>
            <a:xfrm>
              <a:off x="855302" y="1441669"/>
              <a:ext cx="2202422" cy="3627507"/>
            </a:xfrm>
            <a:prstGeom prst="rect">
              <a:avLst/>
            </a:prstGeom>
          </p:spPr>
        </p:pic>
        <p:sp>
          <p:nvSpPr>
            <p:cNvPr id="36" name="Rectangle à coins arrondis 1"/>
            <p:cNvSpPr/>
            <p:nvPr/>
          </p:nvSpPr>
          <p:spPr>
            <a:xfrm rot="1240077">
              <a:off x="2168127" y="2997836"/>
              <a:ext cx="361885" cy="152168"/>
            </a:xfrm>
            <a:custGeom>
              <a:avLst/>
              <a:gdLst>
                <a:gd name="connsiteX0" fmla="*/ 0 w 469272"/>
                <a:gd name="connsiteY0" fmla="*/ 24000 h 144000"/>
                <a:gd name="connsiteX1" fmla="*/ 24000 w 469272"/>
                <a:gd name="connsiteY1" fmla="*/ 0 h 144000"/>
                <a:gd name="connsiteX2" fmla="*/ 445272 w 469272"/>
                <a:gd name="connsiteY2" fmla="*/ 0 h 144000"/>
                <a:gd name="connsiteX3" fmla="*/ 469272 w 469272"/>
                <a:gd name="connsiteY3" fmla="*/ 24000 h 144000"/>
                <a:gd name="connsiteX4" fmla="*/ 469272 w 469272"/>
                <a:gd name="connsiteY4" fmla="*/ 120000 h 144000"/>
                <a:gd name="connsiteX5" fmla="*/ 445272 w 469272"/>
                <a:gd name="connsiteY5" fmla="*/ 144000 h 144000"/>
                <a:gd name="connsiteX6" fmla="*/ 24000 w 469272"/>
                <a:gd name="connsiteY6" fmla="*/ 144000 h 144000"/>
                <a:gd name="connsiteX7" fmla="*/ 0 w 469272"/>
                <a:gd name="connsiteY7" fmla="*/ 120000 h 144000"/>
                <a:gd name="connsiteX8" fmla="*/ 0 w 469272"/>
                <a:gd name="connsiteY8" fmla="*/ 24000 h 144000"/>
                <a:gd name="connsiteX0" fmla="*/ 0 w 469272"/>
                <a:gd name="connsiteY0" fmla="*/ 24000 h 144000"/>
                <a:gd name="connsiteX1" fmla="*/ 24000 w 469272"/>
                <a:gd name="connsiteY1" fmla="*/ 0 h 144000"/>
                <a:gd name="connsiteX2" fmla="*/ 445272 w 469272"/>
                <a:gd name="connsiteY2" fmla="*/ 0 h 144000"/>
                <a:gd name="connsiteX3" fmla="*/ 469272 w 469272"/>
                <a:gd name="connsiteY3" fmla="*/ 24000 h 144000"/>
                <a:gd name="connsiteX4" fmla="*/ 469272 w 469272"/>
                <a:gd name="connsiteY4" fmla="*/ 120000 h 144000"/>
                <a:gd name="connsiteX5" fmla="*/ 445272 w 469272"/>
                <a:gd name="connsiteY5" fmla="*/ 144000 h 144000"/>
                <a:gd name="connsiteX6" fmla="*/ 24000 w 469272"/>
                <a:gd name="connsiteY6" fmla="*/ 144000 h 144000"/>
                <a:gd name="connsiteX7" fmla="*/ 0 w 469272"/>
                <a:gd name="connsiteY7" fmla="*/ 120000 h 144000"/>
                <a:gd name="connsiteX8" fmla="*/ 0 w 469272"/>
                <a:gd name="connsiteY8" fmla="*/ 24000 h 144000"/>
                <a:gd name="connsiteX0" fmla="*/ 0 w 474877"/>
                <a:gd name="connsiteY0" fmla="*/ 24000 h 144000"/>
                <a:gd name="connsiteX1" fmla="*/ 24000 w 474877"/>
                <a:gd name="connsiteY1" fmla="*/ 0 h 144000"/>
                <a:gd name="connsiteX2" fmla="*/ 445272 w 474877"/>
                <a:gd name="connsiteY2" fmla="*/ 0 h 144000"/>
                <a:gd name="connsiteX3" fmla="*/ 469272 w 474877"/>
                <a:gd name="connsiteY3" fmla="*/ 24000 h 144000"/>
                <a:gd name="connsiteX4" fmla="*/ 469272 w 474877"/>
                <a:gd name="connsiteY4" fmla="*/ 120000 h 144000"/>
                <a:gd name="connsiteX5" fmla="*/ 445272 w 474877"/>
                <a:gd name="connsiteY5" fmla="*/ 144000 h 144000"/>
                <a:gd name="connsiteX6" fmla="*/ 24000 w 474877"/>
                <a:gd name="connsiteY6" fmla="*/ 144000 h 144000"/>
                <a:gd name="connsiteX7" fmla="*/ 0 w 474877"/>
                <a:gd name="connsiteY7" fmla="*/ 120000 h 144000"/>
                <a:gd name="connsiteX8" fmla="*/ 0 w 474877"/>
                <a:gd name="connsiteY8" fmla="*/ 24000 h 144000"/>
                <a:gd name="connsiteX0" fmla="*/ 0 w 474877"/>
                <a:gd name="connsiteY0" fmla="*/ 24000 h 144000"/>
                <a:gd name="connsiteX1" fmla="*/ 24000 w 474877"/>
                <a:gd name="connsiteY1" fmla="*/ 0 h 144000"/>
                <a:gd name="connsiteX2" fmla="*/ 445272 w 474877"/>
                <a:gd name="connsiteY2" fmla="*/ 0 h 144000"/>
                <a:gd name="connsiteX3" fmla="*/ 469272 w 474877"/>
                <a:gd name="connsiteY3" fmla="*/ 24000 h 144000"/>
                <a:gd name="connsiteX4" fmla="*/ 469272 w 474877"/>
                <a:gd name="connsiteY4" fmla="*/ 120000 h 144000"/>
                <a:gd name="connsiteX5" fmla="*/ 445272 w 474877"/>
                <a:gd name="connsiteY5" fmla="*/ 144000 h 144000"/>
                <a:gd name="connsiteX6" fmla="*/ 24000 w 474877"/>
                <a:gd name="connsiteY6" fmla="*/ 144000 h 144000"/>
                <a:gd name="connsiteX7" fmla="*/ 0 w 474877"/>
                <a:gd name="connsiteY7" fmla="*/ 120000 h 144000"/>
                <a:gd name="connsiteX8" fmla="*/ 0 w 474877"/>
                <a:gd name="connsiteY8" fmla="*/ 24000 h 144000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24000 w 474877"/>
                <a:gd name="connsiteY6" fmla="*/ 144000 h 147753"/>
                <a:gd name="connsiteX7" fmla="*/ 0 w 474877"/>
                <a:gd name="connsiteY7" fmla="*/ 120000 h 147753"/>
                <a:gd name="connsiteX8" fmla="*/ 0 w 474877"/>
                <a:gd name="connsiteY8" fmla="*/ 24000 h 147753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18735 w 474877"/>
                <a:gd name="connsiteY6" fmla="*/ 112052 h 147753"/>
                <a:gd name="connsiteX7" fmla="*/ 0 w 474877"/>
                <a:gd name="connsiteY7" fmla="*/ 120000 h 147753"/>
                <a:gd name="connsiteX8" fmla="*/ 0 w 474877"/>
                <a:gd name="connsiteY8" fmla="*/ 24000 h 147753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18735 w 474877"/>
                <a:gd name="connsiteY6" fmla="*/ 112052 h 147753"/>
                <a:gd name="connsiteX7" fmla="*/ 5499 w 474877"/>
                <a:gd name="connsiteY7" fmla="*/ 80599 h 147753"/>
                <a:gd name="connsiteX8" fmla="*/ 0 w 474877"/>
                <a:gd name="connsiteY8" fmla="*/ 24000 h 147753"/>
                <a:gd name="connsiteX0" fmla="*/ 0 w 474877"/>
                <a:gd name="connsiteY0" fmla="*/ 49630 h 173383"/>
                <a:gd name="connsiteX1" fmla="*/ 24000 w 474877"/>
                <a:gd name="connsiteY1" fmla="*/ 25630 h 173383"/>
                <a:gd name="connsiteX2" fmla="*/ 390721 w 474877"/>
                <a:gd name="connsiteY2" fmla="*/ 0 h 173383"/>
                <a:gd name="connsiteX3" fmla="*/ 469272 w 474877"/>
                <a:gd name="connsiteY3" fmla="*/ 49630 h 173383"/>
                <a:gd name="connsiteX4" fmla="*/ 469272 w 474877"/>
                <a:gd name="connsiteY4" fmla="*/ 145630 h 173383"/>
                <a:gd name="connsiteX5" fmla="*/ 426327 w 474877"/>
                <a:gd name="connsiteY5" fmla="*/ 173383 h 173383"/>
                <a:gd name="connsiteX6" fmla="*/ 18735 w 474877"/>
                <a:gd name="connsiteY6" fmla="*/ 137682 h 173383"/>
                <a:gd name="connsiteX7" fmla="*/ 5499 w 474877"/>
                <a:gd name="connsiteY7" fmla="*/ 106229 h 173383"/>
                <a:gd name="connsiteX8" fmla="*/ 0 w 474877"/>
                <a:gd name="connsiteY8" fmla="*/ 49630 h 1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877" h="173383">
                  <a:moveTo>
                    <a:pt x="0" y="49630"/>
                  </a:moveTo>
                  <a:cubicBezTo>
                    <a:pt x="0" y="36375"/>
                    <a:pt x="10745" y="25630"/>
                    <a:pt x="24000" y="25630"/>
                  </a:cubicBezTo>
                  <a:cubicBezTo>
                    <a:pt x="164424" y="25630"/>
                    <a:pt x="250297" y="0"/>
                    <a:pt x="390721" y="0"/>
                  </a:cubicBezTo>
                  <a:cubicBezTo>
                    <a:pt x="403976" y="0"/>
                    <a:pt x="474092" y="31163"/>
                    <a:pt x="469272" y="49630"/>
                  </a:cubicBezTo>
                  <a:cubicBezTo>
                    <a:pt x="481884" y="70086"/>
                    <a:pt x="469272" y="113630"/>
                    <a:pt x="469272" y="145630"/>
                  </a:cubicBezTo>
                  <a:cubicBezTo>
                    <a:pt x="469272" y="158885"/>
                    <a:pt x="439582" y="173383"/>
                    <a:pt x="426327" y="173383"/>
                  </a:cubicBezTo>
                  <a:lnTo>
                    <a:pt x="18735" y="137682"/>
                  </a:lnTo>
                  <a:cubicBezTo>
                    <a:pt x="5480" y="137682"/>
                    <a:pt x="5499" y="119484"/>
                    <a:pt x="5499" y="106229"/>
                  </a:cubicBezTo>
                  <a:lnTo>
                    <a:pt x="0" y="49630"/>
                  </a:lnTo>
                  <a:close/>
                </a:path>
              </a:pathLst>
            </a:custGeom>
            <a:solidFill>
              <a:srgbClr val="FBE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566" y="2732785"/>
              <a:ext cx="272758" cy="348873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 flipH="1">
            <a:off x="1547662" y="2673497"/>
            <a:ext cx="801405" cy="233724"/>
          </a:xfrm>
          <a:prstGeom prst="wedgeRectCallout">
            <a:avLst/>
          </a:prstGeom>
          <a:solidFill>
            <a:srgbClr val="6E2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 smtClean="0">
                <a:solidFill>
                  <a:schemeClr val="bg1"/>
                </a:solidFill>
              </a:rPr>
              <a:t>Confirmation ; AA-1236AA</a:t>
            </a:r>
            <a:endParaRPr lang="fr-FR" sz="600" b="1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518072" y="634584"/>
            <a:ext cx="4572000" cy="1077218"/>
            <a:chOff x="4518072" y="634584"/>
            <a:chExt cx="4572000" cy="1077218"/>
          </a:xfrm>
        </p:grpSpPr>
        <p:sp>
          <p:nvSpPr>
            <p:cNvPr id="35" name="Rectangle 34"/>
            <p:cNvSpPr/>
            <p:nvPr/>
          </p:nvSpPr>
          <p:spPr>
            <a:xfrm>
              <a:off x="4518072" y="634584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fr-FR" sz="1600" dirty="0"/>
                <a:t> </a:t>
              </a:r>
              <a:r>
                <a:rPr lang="fr-FR" sz="1600" dirty="0" smtClean="0"/>
                <a:t>     J’envoie </a:t>
              </a:r>
              <a:r>
                <a:rPr lang="fr-FR" sz="1600" dirty="0"/>
                <a:t>un </a:t>
              </a:r>
              <a:r>
                <a:rPr lang="fr-FR" sz="1600" b="1" dirty="0">
                  <a:solidFill>
                    <a:srgbClr val="6E287B"/>
                  </a:solidFill>
                </a:rPr>
                <a:t>SMS</a:t>
              </a:r>
              <a:r>
                <a:rPr lang="fr-FR" sz="1600" dirty="0"/>
                <a:t> pour confirmer la prise en </a:t>
              </a:r>
              <a:r>
                <a:rPr lang="fr-FR" sz="1600" dirty="0" smtClean="0"/>
                <a:t>charge et j’inscris </a:t>
              </a:r>
              <a:r>
                <a:rPr lang="fr-FR" sz="1600" dirty="0"/>
                <a:t>le numéro d’immatriculation de </a:t>
              </a:r>
              <a:r>
                <a:rPr lang="fr-FR" sz="1600" dirty="0" smtClean="0"/>
                <a:t>l’automobiliste, le montant du trajet est automatiquement transféré à la plateforme. </a:t>
              </a:r>
              <a:endParaRPr lang="fr-FR" sz="1600" dirty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4572000" y="699542"/>
              <a:ext cx="216000" cy="216000"/>
            </a:xfrm>
            <a:prstGeom prst="ellipse">
              <a:avLst/>
            </a:prstGeom>
            <a:solidFill>
              <a:srgbClr val="6E2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4</a:t>
              </a:r>
              <a:endParaRPr lang="fr-FR" sz="1200" b="1" dirty="0"/>
            </a:p>
          </p:txBody>
        </p:sp>
      </p:grpSp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6"/>
          <a:stretch/>
        </p:blipFill>
        <p:spPr>
          <a:xfrm>
            <a:off x="4716016" y="1464523"/>
            <a:ext cx="2202422" cy="3627507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012634" y="1341384"/>
            <a:ext cx="1239638" cy="3006602"/>
            <a:chOff x="3012634" y="1341384"/>
            <a:chExt cx="1239638" cy="3006602"/>
          </a:xfrm>
        </p:grpSpPr>
        <p:grpSp>
          <p:nvGrpSpPr>
            <p:cNvPr id="6" name="Groupe 5"/>
            <p:cNvGrpSpPr/>
            <p:nvPr/>
          </p:nvGrpSpPr>
          <p:grpSpPr>
            <a:xfrm>
              <a:off x="3012634" y="1341384"/>
              <a:ext cx="1239638" cy="3006602"/>
              <a:chOff x="3012634" y="1341384"/>
              <a:chExt cx="1239638" cy="3006602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3012634" y="1341384"/>
                <a:ext cx="1239638" cy="3006602"/>
                <a:chOff x="2987824" y="1322236"/>
                <a:chExt cx="1239638" cy="3006602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987824" y="1441669"/>
                  <a:ext cx="69900" cy="2887169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3168806" y="1322236"/>
                  <a:ext cx="1058656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AUTOSTOP</a:t>
                  </a:r>
                  <a:endParaRPr 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70" name="Picture 2" descr="C:\Users\9307499X\AppData\Local\Microsoft\Windows\Temporary Internet Files\Content.Outlook\RAD2CUXL\panneau-LESTOP-2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20" t="16177" r="18851" b="20642"/>
              <a:stretch/>
            </p:blipFill>
            <p:spPr bwMode="auto">
              <a:xfrm>
                <a:off x="3130506" y="1441843"/>
                <a:ext cx="779635" cy="11656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158" y="1566793"/>
              <a:ext cx="586985" cy="274778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3247463" y="1919916"/>
              <a:ext cx="504056" cy="369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3160283" y="1938456"/>
              <a:ext cx="72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 smtClean="0"/>
                <a:t>ST POL GARE</a:t>
              </a:r>
              <a:endParaRPr lang="fr-FR" sz="700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380112" y="2088232"/>
            <a:ext cx="1556361" cy="866104"/>
            <a:chOff x="7380112" y="2088232"/>
            <a:chExt cx="1556361" cy="866104"/>
          </a:xfrm>
        </p:grpSpPr>
        <p:sp>
          <p:nvSpPr>
            <p:cNvPr id="76" name="Bulle ronde 75"/>
            <p:cNvSpPr/>
            <p:nvPr/>
          </p:nvSpPr>
          <p:spPr>
            <a:xfrm>
              <a:off x="7380112" y="2088232"/>
              <a:ext cx="1556361" cy="866104"/>
            </a:xfrm>
            <a:custGeom>
              <a:avLst/>
              <a:gdLst>
                <a:gd name="connsiteX0" fmla="*/ 253852 w 1556136"/>
                <a:gd name="connsiteY0" fmla="*/ 844671 h 716953"/>
                <a:gd name="connsiteX1" fmla="*/ 305314 w 1556136"/>
                <a:gd name="connsiteY1" fmla="*/ 643194 h 716953"/>
                <a:gd name="connsiteX2" fmla="*/ 513971 w 1556136"/>
                <a:gd name="connsiteY2" fmla="*/ 21281 h 716953"/>
                <a:gd name="connsiteX3" fmla="*/ 1102913 w 1556136"/>
                <a:gd name="connsiteY3" fmla="*/ 32737 h 716953"/>
                <a:gd name="connsiteX4" fmla="*/ 1174234 w 1556136"/>
                <a:gd name="connsiteY4" fmla="*/ 667006 h 716953"/>
                <a:gd name="connsiteX5" fmla="*/ 571235 w 1556136"/>
                <a:gd name="connsiteY5" fmla="*/ 704055 h 716953"/>
                <a:gd name="connsiteX6" fmla="*/ 253852 w 1556136"/>
                <a:gd name="connsiteY6" fmla="*/ 844671 h 716953"/>
                <a:gd name="connsiteX0" fmla="*/ 254051 w 1556361"/>
                <a:gd name="connsiteY0" fmla="*/ 844672 h 844672"/>
                <a:gd name="connsiteX1" fmla="*/ 305513 w 1556361"/>
                <a:gd name="connsiteY1" fmla="*/ 643195 h 844672"/>
                <a:gd name="connsiteX2" fmla="*/ 514170 w 1556361"/>
                <a:gd name="connsiteY2" fmla="*/ 21282 h 844672"/>
                <a:gd name="connsiteX3" fmla="*/ 1103112 w 1556361"/>
                <a:gd name="connsiteY3" fmla="*/ 32738 h 844672"/>
                <a:gd name="connsiteX4" fmla="*/ 1174433 w 1556361"/>
                <a:gd name="connsiteY4" fmla="*/ 667007 h 844672"/>
                <a:gd name="connsiteX5" fmla="*/ 571434 w 1556361"/>
                <a:gd name="connsiteY5" fmla="*/ 704056 h 844672"/>
                <a:gd name="connsiteX6" fmla="*/ 254051 w 1556361"/>
                <a:gd name="connsiteY6" fmla="*/ 844672 h 844672"/>
                <a:gd name="connsiteX0" fmla="*/ 196901 w 1556361"/>
                <a:gd name="connsiteY0" fmla="*/ 866104 h 866104"/>
                <a:gd name="connsiteX1" fmla="*/ 305513 w 1556361"/>
                <a:gd name="connsiteY1" fmla="*/ 643195 h 866104"/>
                <a:gd name="connsiteX2" fmla="*/ 514170 w 1556361"/>
                <a:gd name="connsiteY2" fmla="*/ 21282 h 866104"/>
                <a:gd name="connsiteX3" fmla="*/ 1103112 w 1556361"/>
                <a:gd name="connsiteY3" fmla="*/ 32738 h 866104"/>
                <a:gd name="connsiteX4" fmla="*/ 1174433 w 1556361"/>
                <a:gd name="connsiteY4" fmla="*/ 667007 h 866104"/>
                <a:gd name="connsiteX5" fmla="*/ 571434 w 1556361"/>
                <a:gd name="connsiteY5" fmla="*/ 704056 h 866104"/>
                <a:gd name="connsiteX6" fmla="*/ 196901 w 1556361"/>
                <a:gd name="connsiteY6" fmla="*/ 866104 h 86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361" h="866104">
                  <a:moveTo>
                    <a:pt x="196901" y="866104"/>
                  </a:moveTo>
                  <a:cubicBezTo>
                    <a:pt x="214055" y="798945"/>
                    <a:pt x="314553" y="722261"/>
                    <a:pt x="305513" y="643195"/>
                  </a:cubicBezTo>
                  <a:cubicBezTo>
                    <a:pt x="-183440" y="470859"/>
                    <a:pt x="-64903" y="117555"/>
                    <a:pt x="514170" y="21282"/>
                  </a:cubicBezTo>
                  <a:cubicBezTo>
                    <a:pt x="706147" y="-10635"/>
                    <a:pt x="917657" y="-6521"/>
                    <a:pt x="1103112" y="32738"/>
                  </a:cubicBezTo>
                  <a:cubicBezTo>
                    <a:pt x="1673542" y="153490"/>
                    <a:pt x="1714726" y="519743"/>
                    <a:pt x="1174433" y="667007"/>
                  </a:cubicBezTo>
                  <a:cubicBezTo>
                    <a:pt x="992676" y="716547"/>
                    <a:pt x="775018" y="729921"/>
                    <a:pt x="571434" y="704056"/>
                  </a:cubicBezTo>
                  <a:lnTo>
                    <a:pt x="196901" y="866104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6E28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84227" y="2228420"/>
              <a:ext cx="13681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solidFill>
                    <a:schemeClr val="tx1"/>
                  </a:solidFill>
                </a:rPr>
                <a:t>Je dépose le piéton à un endroit </a:t>
              </a:r>
              <a:r>
                <a:rPr lang="fr-FR" sz="1050" b="1" dirty="0" smtClean="0">
                  <a:solidFill>
                    <a:srgbClr val="6E287B"/>
                  </a:solidFill>
                </a:rPr>
                <a:t>sécurisé</a:t>
              </a:r>
            </a:p>
            <a:p>
              <a:endParaRPr lang="fr-FR" sz="1200" dirty="0"/>
            </a:p>
          </p:txBody>
        </p:sp>
      </p:grpSp>
      <p:sp>
        <p:nvSpPr>
          <p:cNvPr id="73" name="Titre 5"/>
          <p:cNvSpPr txBox="1">
            <a:spLocks/>
          </p:cNvSpPr>
          <p:nvPr/>
        </p:nvSpPr>
        <p:spPr bwMode="gray">
          <a:xfrm>
            <a:off x="161370" y="234405"/>
            <a:ext cx="4235111" cy="465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062F"/>
                </a:solidFill>
              </a:rPr>
              <a:t>LE FONCTIONNEMENT</a:t>
            </a:r>
            <a:endParaRPr lang="fr-FR" sz="2800" dirty="0">
              <a:solidFill>
                <a:srgbClr val="000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7465 0.003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71 L 0.27708 -0.002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2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555 L 0.27708 -0.002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4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05556E-6 -8.64198E-7 L 0.67639 0.00494 " pathEditMode="relative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38889E-6 4.93827E-7 L 0.67621 0.00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34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44444E-6 -4.93827E-6 L 0.67586 0.008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5" y="40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1125 -0.00277 L -0.96076 -0.002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13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11111E-6 0.00803 L -0.79931 0.0021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-30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7778E-6 3.58025E-6 L -1.09462 -0.00803 " pathEditMode="relative" rAng="0" ptsTypes="AA">
                                      <p:cBhvr>
                                        <p:cTn id="6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40" y="-40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22222E-6 3.58025E-6 L -0.53507 0.0027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51352-44E0-459A-8164-1392A2B76962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107505" y="1131590"/>
            <a:ext cx="1800200" cy="4245316"/>
            <a:chOff x="6108699" y="1467267"/>
            <a:chExt cx="1511301" cy="3579862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2" r="30903"/>
            <a:stretch/>
          </p:blipFill>
          <p:spPr>
            <a:xfrm>
              <a:off x="6108699" y="1467267"/>
              <a:ext cx="1511301" cy="3579862"/>
            </a:xfrm>
            <a:prstGeom prst="rect">
              <a:avLst/>
            </a:prstGeom>
          </p:spPr>
        </p:pic>
        <p:sp>
          <p:nvSpPr>
            <p:cNvPr id="17" name="Rectangle à coins arrondis 1"/>
            <p:cNvSpPr/>
            <p:nvPr/>
          </p:nvSpPr>
          <p:spPr>
            <a:xfrm rot="1240077">
              <a:off x="6423670" y="2958876"/>
              <a:ext cx="361885" cy="152168"/>
            </a:xfrm>
            <a:custGeom>
              <a:avLst/>
              <a:gdLst>
                <a:gd name="connsiteX0" fmla="*/ 0 w 469272"/>
                <a:gd name="connsiteY0" fmla="*/ 24000 h 144000"/>
                <a:gd name="connsiteX1" fmla="*/ 24000 w 469272"/>
                <a:gd name="connsiteY1" fmla="*/ 0 h 144000"/>
                <a:gd name="connsiteX2" fmla="*/ 445272 w 469272"/>
                <a:gd name="connsiteY2" fmla="*/ 0 h 144000"/>
                <a:gd name="connsiteX3" fmla="*/ 469272 w 469272"/>
                <a:gd name="connsiteY3" fmla="*/ 24000 h 144000"/>
                <a:gd name="connsiteX4" fmla="*/ 469272 w 469272"/>
                <a:gd name="connsiteY4" fmla="*/ 120000 h 144000"/>
                <a:gd name="connsiteX5" fmla="*/ 445272 w 469272"/>
                <a:gd name="connsiteY5" fmla="*/ 144000 h 144000"/>
                <a:gd name="connsiteX6" fmla="*/ 24000 w 469272"/>
                <a:gd name="connsiteY6" fmla="*/ 144000 h 144000"/>
                <a:gd name="connsiteX7" fmla="*/ 0 w 469272"/>
                <a:gd name="connsiteY7" fmla="*/ 120000 h 144000"/>
                <a:gd name="connsiteX8" fmla="*/ 0 w 469272"/>
                <a:gd name="connsiteY8" fmla="*/ 24000 h 144000"/>
                <a:gd name="connsiteX0" fmla="*/ 0 w 469272"/>
                <a:gd name="connsiteY0" fmla="*/ 24000 h 144000"/>
                <a:gd name="connsiteX1" fmla="*/ 24000 w 469272"/>
                <a:gd name="connsiteY1" fmla="*/ 0 h 144000"/>
                <a:gd name="connsiteX2" fmla="*/ 445272 w 469272"/>
                <a:gd name="connsiteY2" fmla="*/ 0 h 144000"/>
                <a:gd name="connsiteX3" fmla="*/ 469272 w 469272"/>
                <a:gd name="connsiteY3" fmla="*/ 24000 h 144000"/>
                <a:gd name="connsiteX4" fmla="*/ 469272 w 469272"/>
                <a:gd name="connsiteY4" fmla="*/ 120000 h 144000"/>
                <a:gd name="connsiteX5" fmla="*/ 445272 w 469272"/>
                <a:gd name="connsiteY5" fmla="*/ 144000 h 144000"/>
                <a:gd name="connsiteX6" fmla="*/ 24000 w 469272"/>
                <a:gd name="connsiteY6" fmla="*/ 144000 h 144000"/>
                <a:gd name="connsiteX7" fmla="*/ 0 w 469272"/>
                <a:gd name="connsiteY7" fmla="*/ 120000 h 144000"/>
                <a:gd name="connsiteX8" fmla="*/ 0 w 469272"/>
                <a:gd name="connsiteY8" fmla="*/ 24000 h 144000"/>
                <a:gd name="connsiteX0" fmla="*/ 0 w 474877"/>
                <a:gd name="connsiteY0" fmla="*/ 24000 h 144000"/>
                <a:gd name="connsiteX1" fmla="*/ 24000 w 474877"/>
                <a:gd name="connsiteY1" fmla="*/ 0 h 144000"/>
                <a:gd name="connsiteX2" fmla="*/ 445272 w 474877"/>
                <a:gd name="connsiteY2" fmla="*/ 0 h 144000"/>
                <a:gd name="connsiteX3" fmla="*/ 469272 w 474877"/>
                <a:gd name="connsiteY3" fmla="*/ 24000 h 144000"/>
                <a:gd name="connsiteX4" fmla="*/ 469272 w 474877"/>
                <a:gd name="connsiteY4" fmla="*/ 120000 h 144000"/>
                <a:gd name="connsiteX5" fmla="*/ 445272 w 474877"/>
                <a:gd name="connsiteY5" fmla="*/ 144000 h 144000"/>
                <a:gd name="connsiteX6" fmla="*/ 24000 w 474877"/>
                <a:gd name="connsiteY6" fmla="*/ 144000 h 144000"/>
                <a:gd name="connsiteX7" fmla="*/ 0 w 474877"/>
                <a:gd name="connsiteY7" fmla="*/ 120000 h 144000"/>
                <a:gd name="connsiteX8" fmla="*/ 0 w 474877"/>
                <a:gd name="connsiteY8" fmla="*/ 24000 h 144000"/>
                <a:gd name="connsiteX0" fmla="*/ 0 w 474877"/>
                <a:gd name="connsiteY0" fmla="*/ 24000 h 144000"/>
                <a:gd name="connsiteX1" fmla="*/ 24000 w 474877"/>
                <a:gd name="connsiteY1" fmla="*/ 0 h 144000"/>
                <a:gd name="connsiteX2" fmla="*/ 445272 w 474877"/>
                <a:gd name="connsiteY2" fmla="*/ 0 h 144000"/>
                <a:gd name="connsiteX3" fmla="*/ 469272 w 474877"/>
                <a:gd name="connsiteY3" fmla="*/ 24000 h 144000"/>
                <a:gd name="connsiteX4" fmla="*/ 469272 w 474877"/>
                <a:gd name="connsiteY4" fmla="*/ 120000 h 144000"/>
                <a:gd name="connsiteX5" fmla="*/ 445272 w 474877"/>
                <a:gd name="connsiteY5" fmla="*/ 144000 h 144000"/>
                <a:gd name="connsiteX6" fmla="*/ 24000 w 474877"/>
                <a:gd name="connsiteY6" fmla="*/ 144000 h 144000"/>
                <a:gd name="connsiteX7" fmla="*/ 0 w 474877"/>
                <a:gd name="connsiteY7" fmla="*/ 120000 h 144000"/>
                <a:gd name="connsiteX8" fmla="*/ 0 w 474877"/>
                <a:gd name="connsiteY8" fmla="*/ 24000 h 144000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24000 w 474877"/>
                <a:gd name="connsiteY6" fmla="*/ 144000 h 147753"/>
                <a:gd name="connsiteX7" fmla="*/ 0 w 474877"/>
                <a:gd name="connsiteY7" fmla="*/ 120000 h 147753"/>
                <a:gd name="connsiteX8" fmla="*/ 0 w 474877"/>
                <a:gd name="connsiteY8" fmla="*/ 24000 h 147753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18735 w 474877"/>
                <a:gd name="connsiteY6" fmla="*/ 112052 h 147753"/>
                <a:gd name="connsiteX7" fmla="*/ 0 w 474877"/>
                <a:gd name="connsiteY7" fmla="*/ 120000 h 147753"/>
                <a:gd name="connsiteX8" fmla="*/ 0 w 474877"/>
                <a:gd name="connsiteY8" fmla="*/ 24000 h 147753"/>
                <a:gd name="connsiteX0" fmla="*/ 0 w 474877"/>
                <a:gd name="connsiteY0" fmla="*/ 24000 h 147753"/>
                <a:gd name="connsiteX1" fmla="*/ 24000 w 474877"/>
                <a:gd name="connsiteY1" fmla="*/ 0 h 147753"/>
                <a:gd name="connsiteX2" fmla="*/ 445272 w 474877"/>
                <a:gd name="connsiteY2" fmla="*/ 0 h 147753"/>
                <a:gd name="connsiteX3" fmla="*/ 469272 w 474877"/>
                <a:gd name="connsiteY3" fmla="*/ 24000 h 147753"/>
                <a:gd name="connsiteX4" fmla="*/ 469272 w 474877"/>
                <a:gd name="connsiteY4" fmla="*/ 120000 h 147753"/>
                <a:gd name="connsiteX5" fmla="*/ 426327 w 474877"/>
                <a:gd name="connsiteY5" fmla="*/ 147753 h 147753"/>
                <a:gd name="connsiteX6" fmla="*/ 18735 w 474877"/>
                <a:gd name="connsiteY6" fmla="*/ 112052 h 147753"/>
                <a:gd name="connsiteX7" fmla="*/ 5499 w 474877"/>
                <a:gd name="connsiteY7" fmla="*/ 80599 h 147753"/>
                <a:gd name="connsiteX8" fmla="*/ 0 w 474877"/>
                <a:gd name="connsiteY8" fmla="*/ 24000 h 147753"/>
                <a:gd name="connsiteX0" fmla="*/ 0 w 474877"/>
                <a:gd name="connsiteY0" fmla="*/ 49630 h 173383"/>
                <a:gd name="connsiteX1" fmla="*/ 24000 w 474877"/>
                <a:gd name="connsiteY1" fmla="*/ 25630 h 173383"/>
                <a:gd name="connsiteX2" fmla="*/ 390721 w 474877"/>
                <a:gd name="connsiteY2" fmla="*/ 0 h 173383"/>
                <a:gd name="connsiteX3" fmla="*/ 469272 w 474877"/>
                <a:gd name="connsiteY3" fmla="*/ 49630 h 173383"/>
                <a:gd name="connsiteX4" fmla="*/ 469272 w 474877"/>
                <a:gd name="connsiteY4" fmla="*/ 145630 h 173383"/>
                <a:gd name="connsiteX5" fmla="*/ 426327 w 474877"/>
                <a:gd name="connsiteY5" fmla="*/ 173383 h 173383"/>
                <a:gd name="connsiteX6" fmla="*/ 18735 w 474877"/>
                <a:gd name="connsiteY6" fmla="*/ 137682 h 173383"/>
                <a:gd name="connsiteX7" fmla="*/ 5499 w 474877"/>
                <a:gd name="connsiteY7" fmla="*/ 106229 h 173383"/>
                <a:gd name="connsiteX8" fmla="*/ 0 w 474877"/>
                <a:gd name="connsiteY8" fmla="*/ 49630 h 1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877" h="173383">
                  <a:moveTo>
                    <a:pt x="0" y="49630"/>
                  </a:moveTo>
                  <a:cubicBezTo>
                    <a:pt x="0" y="36375"/>
                    <a:pt x="10745" y="25630"/>
                    <a:pt x="24000" y="25630"/>
                  </a:cubicBezTo>
                  <a:cubicBezTo>
                    <a:pt x="164424" y="25630"/>
                    <a:pt x="250297" y="0"/>
                    <a:pt x="390721" y="0"/>
                  </a:cubicBezTo>
                  <a:cubicBezTo>
                    <a:pt x="403976" y="0"/>
                    <a:pt x="474092" y="31163"/>
                    <a:pt x="469272" y="49630"/>
                  </a:cubicBezTo>
                  <a:cubicBezTo>
                    <a:pt x="481884" y="70086"/>
                    <a:pt x="469272" y="113630"/>
                    <a:pt x="469272" y="145630"/>
                  </a:cubicBezTo>
                  <a:cubicBezTo>
                    <a:pt x="469272" y="158885"/>
                    <a:pt x="439582" y="173383"/>
                    <a:pt x="426327" y="173383"/>
                  </a:cubicBezTo>
                  <a:lnTo>
                    <a:pt x="18735" y="137682"/>
                  </a:lnTo>
                  <a:cubicBezTo>
                    <a:pt x="5480" y="137682"/>
                    <a:pt x="5499" y="119484"/>
                    <a:pt x="5499" y="106229"/>
                  </a:cubicBezTo>
                  <a:lnTo>
                    <a:pt x="0" y="49630"/>
                  </a:lnTo>
                  <a:close/>
                </a:path>
              </a:pathLst>
            </a:custGeom>
            <a:solidFill>
              <a:srgbClr val="FBE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109" y="2693825"/>
              <a:ext cx="272758" cy="348873"/>
            </a:xfrm>
            <a:prstGeom prst="rect">
              <a:avLst/>
            </a:prstGeom>
          </p:spPr>
        </p:pic>
      </p:grpSp>
      <p:sp>
        <p:nvSpPr>
          <p:cNvPr id="23" name="ZoneTexte 22"/>
          <p:cNvSpPr txBox="1"/>
          <p:nvPr/>
        </p:nvSpPr>
        <p:spPr>
          <a:xfrm>
            <a:off x="2123728" y="1661047"/>
            <a:ext cx="59046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6E287B"/>
                </a:solidFill>
              </a:rPr>
              <a:t>Le chauffeur</a:t>
            </a:r>
          </a:p>
          <a:p>
            <a:endParaRPr lang="fr-FR" dirty="0"/>
          </a:p>
          <a:p>
            <a:r>
              <a:rPr lang="fr-FR" dirty="0" smtClean="0"/>
              <a:t>Pour percevoir sa rétribution, une fois le «service» effectué, le conducteur doit s’inscrire sur le site « stop-connecte.fr » y saisir son immatriculation et </a:t>
            </a:r>
            <a:r>
              <a:rPr lang="fr-FR" dirty="0"/>
              <a:t>ses coordonnées bancaires </a:t>
            </a:r>
            <a:r>
              <a:rPr lang="fr-FR" dirty="0" smtClean="0"/>
              <a:t>pour être reconnu par le service. </a:t>
            </a: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5" y="1305925"/>
            <a:ext cx="463705" cy="463705"/>
          </a:xfrm>
          <a:prstGeom prst="rect">
            <a:avLst/>
          </a:prstGeom>
        </p:spPr>
      </p:pic>
      <p:sp>
        <p:nvSpPr>
          <p:cNvPr id="13" name="Titre 5"/>
          <p:cNvSpPr txBox="1">
            <a:spLocks/>
          </p:cNvSpPr>
          <p:nvPr/>
        </p:nvSpPr>
        <p:spPr bwMode="gray">
          <a:xfrm>
            <a:off x="161370" y="234405"/>
            <a:ext cx="4235111" cy="465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062F"/>
                </a:solidFill>
              </a:rPr>
              <a:t>LE FONCTIONNEMENT</a:t>
            </a:r>
            <a:endParaRPr lang="fr-FR" sz="2800" dirty="0">
              <a:solidFill>
                <a:srgbClr val="00062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1190079" cy="5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>
                <a:solidFill>
                  <a:srgbClr val="00062F"/>
                </a:solidFill>
              </a:rPr>
              <a:t>L’EQUIPEMENT</a:t>
            </a:r>
            <a:endParaRPr lang="fr-FR" sz="2800" dirty="0">
              <a:solidFill>
                <a:srgbClr val="00062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8107" y="1307611"/>
            <a:ext cx="40964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3617"/>
            <a:ext cx="1615044" cy="287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1510"/>
            <a:ext cx="1403781" cy="29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1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1190079" cy="557098"/>
          </a:xfrm>
          <a:prstGeom prst="rect">
            <a:avLst/>
          </a:prstGeom>
        </p:spPr>
      </p:pic>
      <p:sp>
        <p:nvSpPr>
          <p:cNvPr id="11" name="Titre 5"/>
          <p:cNvSpPr txBox="1">
            <a:spLocks/>
          </p:cNvSpPr>
          <p:nvPr/>
        </p:nvSpPr>
        <p:spPr bwMode="gray">
          <a:xfrm>
            <a:off x="707660" y="603969"/>
            <a:ext cx="6744660" cy="465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062F"/>
                </a:solidFill>
              </a:rPr>
              <a:t>EN BREF, STOP CONNECTE, </a:t>
            </a:r>
            <a:r>
              <a:rPr lang="fr-FR" sz="2800" dirty="0" smtClean="0">
                <a:solidFill>
                  <a:srgbClr val="6E287B"/>
                </a:solidFill>
              </a:rPr>
              <a:t>UNE SOLUTION : </a:t>
            </a:r>
            <a:endParaRPr lang="fr-FR" sz="2800" dirty="0">
              <a:solidFill>
                <a:srgbClr val="6E287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8335"/>
            <a:ext cx="21145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70343"/>
            <a:ext cx="1990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17" y="2052555"/>
            <a:ext cx="2124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07" y="2062080"/>
            <a:ext cx="2105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179</Words>
  <Application>Microsoft Office PowerPoint</Application>
  <PresentationFormat>Affichage à l'écran (16:9)</PresentationFormat>
  <Paragraphs>36</Paragraphs>
  <Slides>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STOP CONNECTE  Par SNCF &amp; ECOLUTIS</vt:lpstr>
      <vt:lpstr>Comment améliorer la mobilité dans des zones géographiques diffuses tout en diminuant les coûts alloués au transport ?  </vt:lpstr>
      <vt:lpstr>L’autostop participatif se situe entre le covoiturage, le transports collectifs et  l’autostop dit « traditionnel » . Le principe général reste le même que ces derniers : effectuer un trajet en commun, avec un conducteur non professionnel dans son véhicule personnel.   Il ne nécessite pas d’inscription préalable sur une plateforme.  </vt:lpstr>
      <vt:lpstr>Présentation PowerPoint</vt:lpstr>
      <vt:lpstr>Présentation PowerPoint</vt:lpstr>
      <vt:lpstr>Présentation PowerPoint</vt:lpstr>
      <vt:lpstr>L’EQUIPEMENT</vt:lpstr>
      <vt:lpstr>Présentation PowerPoint</vt:lpstr>
    </vt:vector>
  </TitlesOfParts>
  <Company>SNCF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 LA SOLUTION STOP CONNECTE  Par SNCF &amp; ECOLUTIS</dc:title>
  <dc:creator>Master V11</dc:creator>
  <cp:lastModifiedBy>6706942E</cp:lastModifiedBy>
  <cp:revision>16</cp:revision>
  <dcterms:created xsi:type="dcterms:W3CDTF">2018-09-27T07:48:27Z</dcterms:created>
  <dcterms:modified xsi:type="dcterms:W3CDTF">2018-11-13T10:12:47Z</dcterms:modified>
</cp:coreProperties>
</file>