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1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7347A-5C32-4E38-AAA9-20C57D27A759}" type="datetimeFigureOut">
              <a:rPr lang="fr-FR" smtClean="0"/>
              <a:t>03/10/2023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31F0C-26C8-434E-A7A7-A440FE1874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84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Des déplacements sur de plus courtes distances mais plus long… le problème des franchissements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80D6C-2353-1C4B-BAF1-D0554B75C60A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129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80D6C-2353-1C4B-BAF1-D0554B75C60A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1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280D6C-2353-1C4B-BAF1-D0554B75C60A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5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2DCCF97-24DB-3B02-F51E-F3C1A8B048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19677"/>
            <a:ext cx="2743200" cy="337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67E6B-875C-A542-90EC-048671F5CB17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E2C966C-51D8-CAD2-539D-9A016CE07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05097" y="6510386"/>
            <a:ext cx="2743200" cy="356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7A3E6-61B9-D548-B554-FE04191918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Espace réservé du pied de page 6">
            <a:extLst>
              <a:ext uri="{FF2B5EF4-FFF2-40B4-BE49-F238E27FC236}">
                <a16:creationId xmlns:a16="http://schemas.microsoft.com/office/drawing/2014/main" id="{B9A48E26-725F-A1B7-67ED-87EC6B3B2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69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Les mobilités actives en QPV</a:t>
            </a:r>
          </a:p>
        </p:txBody>
      </p:sp>
    </p:spTree>
    <p:extLst>
      <p:ext uri="{BB962C8B-B14F-4D97-AF65-F5344CB8AC3E}">
        <p14:creationId xmlns:p14="http://schemas.microsoft.com/office/powerpoint/2010/main" val="303356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282194"/>
            <a:ext cx="11167447" cy="1736612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 userDrawn="1"/>
        </p:nvSpPr>
        <p:spPr>
          <a:xfrm>
            <a:off x="569976" y="282194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018806"/>
            <a:ext cx="10168128" cy="37718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3E2D17B-6855-035B-407F-F2A0C1D05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19677"/>
            <a:ext cx="2743200" cy="337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2931ED-5916-4B4F-88A3-54508C4A6478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D638ED-0198-66FE-07C6-45C5FA6FE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05097" y="6510386"/>
            <a:ext cx="2743200" cy="356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7A3E6-61B9-D548-B554-FE04191918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Espace réservé du pied de page 6">
            <a:extLst>
              <a:ext uri="{FF2B5EF4-FFF2-40B4-BE49-F238E27FC236}">
                <a16:creationId xmlns:a16="http://schemas.microsoft.com/office/drawing/2014/main" id="{D879B653-1A6A-45D8-B3C1-D3A45F92F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69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Les mobilités actives en QPV</a:t>
            </a:r>
          </a:p>
        </p:txBody>
      </p:sp>
    </p:spTree>
    <p:extLst>
      <p:ext uri="{BB962C8B-B14F-4D97-AF65-F5344CB8AC3E}">
        <p14:creationId xmlns:p14="http://schemas.microsoft.com/office/powerpoint/2010/main" val="365827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E4F4B80-3308-2C0C-B775-FDA1CF44E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19677"/>
            <a:ext cx="2743200" cy="337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9AB103-39EE-E64C-92A2-18802F7F29CB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468D131-000E-E9E2-5307-7E6A60FEF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05097" y="6510386"/>
            <a:ext cx="2743200" cy="356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7A3E6-61B9-D548-B554-FE04191918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Espace réservé du pied de page 6">
            <a:extLst>
              <a:ext uri="{FF2B5EF4-FFF2-40B4-BE49-F238E27FC236}">
                <a16:creationId xmlns:a16="http://schemas.microsoft.com/office/drawing/2014/main" id="{C7CEF6CF-6B7E-20BB-C280-141CB3C3F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69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Les mobilités actives en QPV</a:t>
            </a:r>
          </a:p>
        </p:txBody>
      </p:sp>
    </p:spTree>
    <p:extLst>
      <p:ext uri="{BB962C8B-B14F-4D97-AF65-F5344CB8AC3E}">
        <p14:creationId xmlns:p14="http://schemas.microsoft.com/office/powerpoint/2010/main" val="370674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262890"/>
            <a:ext cx="11167447" cy="175591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262890"/>
            <a:ext cx="11155680" cy="174879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19D9793-5D51-F293-78C0-DED64ABC6F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19677"/>
            <a:ext cx="2743200" cy="337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0628D-DB2C-E842-9C1A-1E2D79BD03A0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B6EB4CB-FBF4-1E94-8E86-FB6057BE2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05097" y="6510386"/>
            <a:ext cx="2743200" cy="356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7A3E6-61B9-D548-B554-FE04191918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Espace réservé du pied de page 6">
            <a:extLst>
              <a:ext uri="{FF2B5EF4-FFF2-40B4-BE49-F238E27FC236}">
                <a16:creationId xmlns:a16="http://schemas.microsoft.com/office/drawing/2014/main" id="{7D1206CC-7D29-B7C2-2E65-7303E017A5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69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Les mobilités actives en QPV</a:t>
            </a:r>
          </a:p>
        </p:txBody>
      </p:sp>
    </p:spTree>
    <p:extLst>
      <p:ext uri="{BB962C8B-B14F-4D97-AF65-F5344CB8AC3E}">
        <p14:creationId xmlns:p14="http://schemas.microsoft.com/office/powerpoint/2010/main" val="198841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297180"/>
            <a:ext cx="11167447" cy="172162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297180"/>
            <a:ext cx="11155680" cy="171450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058878"/>
            <a:ext cx="5220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3258" y="2340490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F3CC58-5ACE-8E42-AA81-2F84EDE5366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115568" y="4225688"/>
            <a:ext cx="5220000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3A56CA0-47BF-BC12-047F-D417E0BFFEE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519677"/>
            <a:ext cx="2743200" cy="337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B8A1BA-539E-8542-B20C-384DCD5B2E8A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9ACFADC-8C24-DFA4-8CE6-3D7F9B331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05097" y="6510386"/>
            <a:ext cx="2743200" cy="356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7A3E6-61B9-D548-B554-FE04191918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Espace réservé du pied de page 6">
            <a:extLst>
              <a:ext uri="{FF2B5EF4-FFF2-40B4-BE49-F238E27FC236}">
                <a16:creationId xmlns:a16="http://schemas.microsoft.com/office/drawing/2014/main" id="{2829B21A-910C-855E-BFCF-CFAB9082D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69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Les mobilités actives en QPV</a:t>
            </a:r>
          </a:p>
        </p:txBody>
      </p:sp>
    </p:spTree>
    <p:extLst>
      <p:ext uri="{BB962C8B-B14F-4D97-AF65-F5344CB8AC3E}">
        <p14:creationId xmlns:p14="http://schemas.microsoft.com/office/powerpoint/2010/main" val="280949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360970"/>
            <a:ext cx="11167447" cy="165783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9976" y="36097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16ECE4D-7F55-9E1E-31D7-B3FE456DF3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19677"/>
            <a:ext cx="2743200" cy="337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B83A0-D39A-FF47-8B77-674EA4ACFE7D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5C3E615-1FE9-DB8C-D110-5993FB9DED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05097" y="6510386"/>
            <a:ext cx="2743200" cy="356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7A3E6-61B9-D548-B554-FE04191918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Espace réservé du pied de page 6">
            <a:extLst>
              <a:ext uri="{FF2B5EF4-FFF2-40B4-BE49-F238E27FC236}">
                <a16:creationId xmlns:a16="http://schemas.microsoft.com/office/drawing/2014/main" id="{8BC949B5-5227-A414-9CA5-DD2F5A03721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4969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Les mobilités actives en QPV</a:t>
            </a:r>
          </a:p>
        </p:txBody>
      </p:sp>
    </p:spTree>
    <p:extLst>
      <p:ext uri="{BB962C8B-B14F-4D97-AF65-F5344CB8AC3E}">
        <p14:creationId xmlns:p14="http://schemas.microsoft.com/office/powerpoint/2010/main" val="262041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AC708EB-9F6E-566D-5235-6F78428FB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19677"/>
            <a:ext cx="2743200" cy="337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5ED645-AD01-4C40-BB9C-1C394E1C7263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FC20E20-DB23-93FA-790D-355E3F5D8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05097" y="6510386"/>
            <a:ext cx="2743200" cy="356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7A3E6-61B9-D548-B554-FE04191918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Espace réservé du pied de page 6">
            <a:extLst>
              <a:ext uri="{FF2B5EF4-FFF2-40B4-BE49-F238E27FC236}">
                <a16:creationId xmlns:a16="http://schemas.microsoft.com/office/drawing/2014/main" id="{31BBB913-9CEC-6C04-FD99-1D15DBD5C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69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Les mobilités actives en QPV</a:t>
            </a:r>
          </a:p>
        </p:txBody>
      </p:sp>
    </p:spTree>
    <p:extLst>
      <p:ext uri="{BB962C8B-B14F-4D97-AF65-F5344CB8AC3E}">
        <p14:creationId xmlns:p14="http://schemas.microsoft.com/office/powerpoint/2010/main" val="71789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5F4504A-3477-D3CE-78F8-C0CABD25FA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19677"/>
            <a:ext cx="2743200" cy="337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282F18-F125-4B4F-8B74-4A3C13723B72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93611B5-4654-4A54-1C08-A7DC53D70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05097" y="6510386"/>
            <a:ext cx="2743200" cy="356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7A3E6-61B9-D548-B554-FE04191918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Espace réservé du pied de page 6">
            <a:extLst>
              <a:ext uri="{FF2B5EF4-FFF2-40B4-BE49-F238E27FC236}">
                <a16:creationId xmlns:a16="http://schemas.microsoft.com/office/drawing/2014/main" id="{6099E815-700F-6B40-563A-BEBBC9908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69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Les mobilités actives en QPV</a:t>
            </a:r>
          </a:p>
        </p:txBody>
      </p:sp>
    </p:spTree>
    <p:extLst>
      <p:ext uri="{BB962C8B-B14F-4D97-AF65-F5344CB8AC3E}">
        <p14:creationId xmlns:p14="http://schemas.microsoft.com/office/powerpoint/2010/main" val="195889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E8D13B7-E258-1B6A-A92D-1BAD6A302F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519677"/>
            <a:ext cx="2743200" cy="337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FC7E30-8E0E-BD4D-861D-0F7864209E80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B33A5D8-7B79-C71A-25A0-7E859ACCF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05097" y="6510386"/>
            <a:ext cx="2743200" cy="356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7A3E6-61B9-D548-B554-FE04191918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2" name="Espace réservé du pied de page 6">
            <a:extLst>
              <a:ext uri="{FF2B5EF4-FFF2-40B4-BE49-F238E27FC236}">
                <a16:creationId xmlns:a16="http://schemas.microsoft.com/office/drawing/2014/main" id="{4DDF9AE7-CF29-ABCD-705F-C3ADBED33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69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Les mobilités actives en QPV</a:t>
            </a:r>
          </a:p>
        </p:txBody>
      </p:sp>
    </p:spTree>
    <p:extLst>
      <p:ext uri="{BB962C8B-B14F-4D97-AF65-F5344CB8AC3E}">
        <p14:creationId xmlns:p14="http://schemas.microsoft.com/office/powerpoint/2010/main" val="412701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texte, Police, capture d’écran, graphisme&#10;&#10;Description générée automatiquement">
            <a:extLst>
              <a:ext uri="{FF2B5EF4-FFF2-40B4-BE49-F238E27FC236}">
                <a16:creationId xmlns:a16="http://schemas.microsoft.com/office/drawing/2014/main" id="{827C9D7C-8B5B-F6B5-97AB-9B538D4BA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b="91226"/>
          <a:stretch/>
        </p:blipFill>
        <p:spPr>
          <a:xfrm>
            <a:off x="0" y="670"/>
            <a:ext cx="12202906" cy="356903"/>
          </a:xfrm>
          <a:prstGeom prst="rect">
            <a:avLst/>
          </a:prstGeom>
        </p:spPr>
      </p:pic>
      <p:pic>
        <p:nvPicPr>
          <p:cNvPr id="15" name="Image 14" descr="Une image contenant texte, Police, capture d’écran, graphisme&#10;&#10;Description générée automatiquement">
            <a:extLst>
              <a:ext uri="{FF2B5EF4-FFF2-40B4-BE49-F238E27FC236}">
                <a16:creationId xmlns:a16="http://schemas.microsoft.com/office/drawing/2014/main" id="{EDD3AB20-5B03-8197-E9B9-2B57168766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b="91226"/>
          <a:stretch/>
        </p:blipFill>
        <p:spPr>
          <a:xfrm>
            <a:off x="0" y="6501097"/>
            <a:ext cx="12202906" cy="35690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19677"/>
            <a:ext cx="2743200" cy="337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C3813-D1E5-9748-9D07-EF77E00BB5D5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05097" y="6510386"/>
            <a:ext cx="2743200" cy="356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7A3E6-61B9-D548-B554-FE04191918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593DC47-9BC5-5346-82F3-395940CAB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698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Les mobilités actives en QPV</a:t>
            </a: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CC537B79-07C6-4C49-A05D-5BCD7F67463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548297" y="6046439"/>
            <a:ext cx="52540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2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hardy@villes-cyclable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ulC5vGi150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lles-cyclables.org/mediacenter/uploads/a-pied-et-a-velo-dans-les-quartiers-prioritaires.pdf?version=7acd460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ZoneTexte 64">
            <a:extLst>
              <a:ext uri="{FF2B5EF4-FFF2-40B4-BE49-F238E27FC236}">
                <a16:creationId xmlns:a16="http://schemas.microsoft.com/office/drawing/2014/main" id="{D6965BB2-0AA2-E04D-A292-F33EB44D55E8}"/>
              </a:ext>
            </a:extLst>
          </p:cNvPr>
          <p:cNvSpPr txBox="1"/>
          <p:nvPr/>
        </p:nvSpPr>
        <p:spPr>
          <a:xfrm>
            <a:off x="4547894" y="912031"/>
            <a:ext cx="727727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-1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Développer les mobilités actives dans les QPV</a:t>
            </a:r>
          </a:p>
        </p:txBody>
      </p:sp>
      <p:sp>
        <p:nvSpPr>
          <p:cNvPr id="7" name="Google Shape;330;g254289ebec4_1_21">
            <a:extLst>
              <a:ext uri="{FF2B5EF4-FFF2-40B4-BE49-F238E27FC236}">
                <a16:creationId xmlns:a16="http://schemas.microsoft.com/office/drawing/2014/main" id="{83F23819-9D14-EF0B-1B74-9EDB512EB15C}"/>
              </a:ext>
            </a:extLst>
          </p:cNvPr>
          <p:cNvSpPr txBox="1">
            <a:spLocks noGrp="1"/>
          </p:cNvSpPr>
          <p:nvPr/>
        </p:nvSpPr>
        <p:spPr>
          <a:xfrm>
            <a:off x="4547894" y="1627601"/>
            <a:ext cx="7387876" cy="4529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Une des orientations votées par le CA du Club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Aller vers de nouveaux publics (QPV)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La part modale de la marche en QPV est de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45,7 %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(2 fois plus importante que hors QPV)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Rapport inverse pour l’usage du vélo, avec une part modale de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1,9 %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83,6 %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 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des ménages vivant en QPV ne possédant pas de vélo (66,8 % hors QPV)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20,6 %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des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habitant.es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ayant un vélo, l’utilisent quotidiennement ou presque (7,9% hors QPV)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⅓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des QPV et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½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des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habitant.es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sont concernés directement ou indirectement par la mise en place d’une ZFE déjà effective ou en projet.  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Une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mobilité plutôt vertueuse dans les QPV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(- de voiture, + de transports en commun et de marche)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33666C4-9498-48AC-AA91-152A8083E182}"/>
              </a:ext>
            </a:extLst>
          </p:cNvPr>
          <p:cNvSpPr txBox="1"/>
          <p:nvPr/>
        </p:nvSpPr>
        <p:spPr>
          <a:xfrm>
            <a:off x="1902360" y="4899060"/>
            <a:ext cx="1906291" cy="81560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Thibault Hardy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Chargé de 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  <a:hlinkClick r:id="rId3"/>
              </a:rPr>
              <a:t>thardy@villes-cyclables.org</a:t>
            </a:r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06 71 13 84 68</a:t>
            </a:r>
          </a:p>
        </p:txBody>
      </p:sp>
      <p:pic>
        <p:nvPicPr>
          <p:cNvPr id="2" name="Picture 2" descr="Thibault Hardy">
            <a:extLst>
              <a:ext uri="{FF2B5EF4-FFF2-40B4-BE49-F238E27FC236}">
                <a16:creationId xmlns:a16="http://schemas.microsoft.com/office/drawing/2014/main" id="{4CAF14B7-93A4-9710-D036-05F3EAC7B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58" y="4828390"/>
            <a:ext cx="956948" cy="95694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22DB3276-D48E-F979-F0D9-91D55F389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558" y="2031577"/>
            <a:ext cx="3325170" cy="186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7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ZoneTexte 64">
            <a:extLst>
              <a:ext uri="{FF2B5EF4-FFF2-40B4-BE49-F238E27FC236}">
                <a16:creationId xmlns:a16="http://schemas.microsoft.com/office/drawing/2014/main" id="{D6965BB2-0AA2-E04D-A292-F33EB44D55E8}"/>
              </a:ext>
            </a:extLst>
          </p:cNvPr>
          <p:cNvSpPr txBox="1"/>
          <p:nvPr/>
        </p:nvSpPr>
        <p:spPr>
          <a:xfrm>
            <a:off x="4547894" y="939820"/>
            <a:ext cx="727727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5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Développer</a:t>
            </a: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les </a:t>
            </a:r>
            <a:r>
              <a:rPr kumimoji="0" lang="fr-FR" sz="2800" b="1" i="0" u="none" strike="noStrike" kern="1200" cap="none" spc="-1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mobilités</a:t>
            </a: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actives dans les QPV</a:t>
            </a:r>
          </a:p>
        </p:txBody>
      </p:sp>
      <p:sp>
        <p:nvSpPr>
          <p:cNvPr id="7" name="Google Shape;330;g254289ebec4_1_21">
            <a:extLst>
              <a:ext uri="{FF2B5EF4-FFF2-40B4-BE49-F238E27FC236}">
                <a16:creationId xmlns:a16="http://schemas.microsoft.com/office/drawing/2014/main" id="{83F23819-9D14-EF0B-1B74-9EDB512EB15C}"/>
              </a:ext>
            </a:extLst>
          </p:cNvPr>
          <p:cNvSpPr txBox="1">
            <a:spLocks noGrp="1"/>
          </p:cNvSpPr>
          <p:nvPr/>
        </p:nvSpPr>
        <p:spPr>
          <a:xfrm>
            <a:off x="4757056" y="1463040"/>
            <a:ext cx="7080267" cy="4571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Un guide à l’usage des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collectivités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et des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acteurs prescripteurs en matière de mobilité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Publié en juin 2023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et présenté à Saint-Nazaire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Fruit d’un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travail partenarial soutenu par l’ANCT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depuis 2021 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(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Ademe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, DGTIM Mission vélo et marche, USH, ANRU, Cerema, Chantier école, Centres de ressources, Heureux Cyclage, Ville et banlieue, Laboratoire de la mobilité inclusive)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Une enquête menée auprès d’une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cinquantaine de collectivités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5 expérimentations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sur l’écomobilité scolaire en QPV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Une étude des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étudiant.es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de Sciences Po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sur l’image des mobilités actives auprès des jeunes (recueil de paroles, film et rapport d'étude)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CB0A042-4C75-41AA-AACF-1130CFF9F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437"/>
            <a:ext cx="4547894" cy="642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9D4C52-42C4-474C-248A-FBCDA97CD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Mobilités actives et jeunes QPV</a:t>
            </a:r>
          </a:p>
        </p:txBody>
      </p:sp>
      <p:pic>
        <p:nvPicPr>
          <p:cNvPr id="4" name="Média en ligne 3" descr="Mobilités actives et jeunes QPV   Format court">
            <a:hlinkClick r:id="" action="ppaction://media"/>
            <a:extLst>
              <a:ext uri="{FF2B5EF4-FFF2-40B4-BE49-F238E27FC236}">
                <a16:creationId xmlns:a16="http://schemas.microsoft.com/office/drawing/2014/main" id="{F3277CE1-3CAE-E964-55A1-D64A5A56C7D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33510" y="1728216"/>
            <a:ext cx="7524979" cy="425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0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ZoneTexte 64">
            <a:extLst>
              <a:ext uri="{FF2B5EF4-FFF2-40B4-BE49-F238E27FC236}">
                <a16:creationId xmlns:a16="http://schemas.microsoft.com/office/drawing/2014/main" id="{D6965BB2-0AA2-E04D-A292-F33EB44D55E8}"/>
              </a:ext>
            </a:extLst>
          </p:cNvPr>
          <p:cNvSpPr txBox="1"/>
          <p:nvPr/>
        </p:nvSpPr>
        <p:spPr>
          <a:xfrm>
            <a:off x="4560564" y="806533"/>
            <a:ext cx="727727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5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Développer</a:t>
            </a: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les </a:t>
            </a:r>
            <a:r>
              <a:rPr kumimoji="0" lang="fr-FR" sz="2800" b="1" i="0" u="none" strike="noStrike" kern="1200" cap="none" spc="-1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mobilités</a:t>
            </a:r>
            <a:r>
              <a:rPr kumimoji="0" lang="en-US" sz="2800" b="1" i="0" u="none" strike="noStrike" kern="1200" cap="none" spc="-1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actives dans les QPV</a:t>
            </a:r>
          </a:p>
        </p:txBody>
      </p:sp>
      <p:sp>
        <p:nvSpPr>
          <p:cNvPr id="7" name="Google Shape;330;g254289ebec4_1_21">
            <a:extLst>
              <a:ext uri="{FF2B5EF4-FFF2-40B4-BE49-F238E27FC236}">
                <a16:creationId xmlns:a16="http://schemas.microsoft.com/office/drawing/2014/main" id="{83F23819-9D14-EF0B-1B74-9EDB512EB15C}"/>
              </a:ext>
            </a:extLst>
          </p:cNvPr>
          <p:cNvSpPr txBox="1">
            <a:spLocks noGrp="1"/>
          </p:cNvSpPr>
          <p:nvPr/>
        </p:nvSpPr>
        <p:spPr>
          <a:xfrm>
            <a:off x="4560564" y="1451495"/>
            <a:ext cx="7425490" cy="4599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4 dossiers thématiques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Apporter des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conseils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, des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exemples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, des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chiffres clés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et des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ressources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pour agir 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lt"/>
                <a:cs typeface="+mn-lt"/>
              </a:rPr>
              <a:t>Retrouvez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ici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lt"/>
                <a:cs typeface="+mn-lt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lt"/>
                <a:cs typeface="+mn-lt"/>
              </a:rPr>
              <a:t>le guide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lt"/>
                <a:cs typeface="+mn-lt"/>
              </a:rPr>
              <a:t>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lt"/>
                <a:cs typeface="+mn-lt"/>
              </a:rPr>
              <a:t>« A pied et à vélo dans les quartiers prioritaires »​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fr-FR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lt"/>
                <a:cs typeface="+mn-lt"/>
              </a:rPr>
              <a:t>Les suites du travail entamé : 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lt"/>
                <a:cs typeface="+mn-lt"/>
              </a:rPr>
              <a:t>Avec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lt"/>
                <a:cs typeface="+mn-lt"/>
              </a:rPr>
              <a:t>l’ANCT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lt"/>
                <a:cs typeface="+mn-lt"/>
                <a:sym typeface="Wingdings" panose="05000000000000000000" pitchFamily="2" charset="2"/>
              </a:rPr>
              <a:t>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lt"/>
                <a:cs typeface="+mn-lt"/>
                <a:sym typeface="Wingdings" panose="05000000000000000000" pitchFamily="2" charset="2"/>
              </a:rPr>
              <a:t>Inscrire le développement des mobilités actives dans les prochains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lt"/>
                <a:cs typeface="+mn-lt"/>
                <a:sym typeface="Wingdings" panose="05000000000000000000" pitchFamily="2" charset="2"/>
              </a:rPr>
              <a:t>contrats de ville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lt"/>
                <a:cs typeface="+mn-lt"/>
                <a:sym typeface="Wingdings" panose="05000000000000000000" pitchFamily="2" charset="2"/>
              </a:rPr>
              <a:t>(Les mobilités actives = futur sujet transversal de la politique de la ville ?)</a:t>
            </a:r>
            <a:endParaRPr kumimoji="0" lang="fr-FR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lt"/>
              <a:cs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lt"/>
                <a:cs typeface="+mn-lt"/>
                <a:sym typeface="Wingdings" panose="05000000000000000000" pitchFamily="2" charset="2"/>
              </a:rPr>
              <a:t>Avec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lt"/>
                <a:cs typeface="+mn-lt"/>
                <a:sym typeface="Wingdings" panose="05000000000000000000" pitchFamily="2" charset="2"/>
              </a:rPr>
              <a:t>l’USH 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lt"/>
                <a:cs typeface="+mn-lt"/>
                <a:sym typeface="Wingdings" panose="05000000000000000000" pitchFamily="2" charset="2"/>
              </a:rPr>
              <a:t>Accompagner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lt"/>
                <a:cs typeface="+mn-lt"/>
                <a:sym typeface="Wingdings" panose="05000000000000000000" pitchFamily="2" charset="2"/>
              </a:rPr>
              <a:t>les bailleurs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lt"/>
                <a:cs typeface="+mn-lt"/>
                <a:sym typeface="Wingdings" panose="05000000000000000000" pitchFamily="2" charset="2"/>
              </a:rPr>
              <a:t>dans le développement de services vélo, d’offres de stationnement (notamment via les abattements de TFPB) et pour une meilleure connexion au réseau cyclable</a:t>
            </a:r>
            <a:endParaRPr kumimoji="0" lang="fr-FR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lt"/>
              <a:cs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lt"/>
                <a:cs typeface="+mn-lt"/>
                <a:sym typeface="Wingdings" panose="05000000000000000000" pitchFamily="2" charset="2"/>
              </a:rPr>
              <a:t>Avec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lt"/>
                <a:cs typeface="+mn-lt"/>
                <a:sym typeface="Wingdings" panose="05000000000000000000" pitchFamily="2" charset="2"/>
              </a:rPr>
              <a:t>l’ANRU 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lt"/>
                <a:cs typeface="+mn-lt"/>
                <a:sym typeface="Wingdings" panose="05000000000000000000" pitchFamily="2" charset="2"/>
              </a:rPr>
              <a:t>Saisir l’opportunité des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lt"/>
                <a:cs typeface="+mn-lt"/>
                <a:sym typeface="Wingdings" panose="05000000000000000000" pitchFamily="2" charset="2"/>
              </a:rPr>
              <a:t>projets de renouvellement urbain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lt"/>
                <a:cs typeface="+mn-lt"/>
                <a:sym typeface="Wingdings" panose="05000000000000000000" pitchFamily="2" charset="2"/>
              </a:rPr>
              <a:t>pour réaménager l'espace public en faveur des modes actifs</a:t>
            </a:r>
            <a:endParaRPr kumimoji="0" lang="fr-FR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lt"/>
              <a:cs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lt"/>
                <a:cs typeface="+mn-lt"/>
                <a:sym typeface="Wingdings" panose="05000000000000000000" pitchFamily="2" charset="2"/>
              </a:rPr>
              <a:t>Avec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/>
                <a:ea typeface="+mn-lt"/>
                <a:cs typeface="+mn-lt"/>
                <a:sym typeface="Wingdings" panose="05000000000000000000" pitchFamily="2" charset="2"/>
              </a:rPr>
              <a:t>les centres de ressources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lt"/>
                <a:cs typeface="+mn-lt"/>
                <a:sym typeface="Wingdings" panose="05000000000000000000" pitchFamily="2" charset="2"/>
              </a:rPr>
              <a:t>Politique de la ville, les acteurs de la mobilité inclusive et nos autres partenaires…</a:t>
            </a:r>
            <a:endParaRPr kumimoji="0" lang="fr-FR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lt"/>
              <a:cs typeface="+mn-lt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fr-FR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lt"/>
              <a:cs typeface="+mn-lt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fr-FR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lt"/>
                <a:cs typeface="+mn-lt"/>
              </a:rPr>
              <a:t>Et aussi avec Rue de l’Avenir et le CREM ! </a:t>
            </a:r>
          </a:p>
        </p:txBody>
      </p:sp>
      <p:pic>
        <p:nvPicPr>
          <p:cNvPr id="8" name="Google Shape;339;g254289ebec4_1_120">
            <a:extLst>
              <a:ext uri="{FF2B5EF4-FFF2-40B4-BE49-F238E27FC236}">
                <a16:creationId xmlns:a16="http://schemas.microsoft.com/office/drawing/2014/main" id="{E23BE6D1-7C98-4995-8341-BA3F8817CE1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26362"/>
            <a:ext cx="4560564" cy="580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4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Grand écran</PresentationFormat>
  <Paragraphs>37</Paragraphs>
  <Slides>4</Slides>
  <Notes>3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Avenir Next LT Pro</vt:lpstr>
      <vt:lpstr>Calibri</vt:lpstr>
      <vt:lpstr>Helvetica Neue</vt:lpstr>
      <vt:lpstr>Wingdings</vt:lpstr>
      <vt:lpstr>AccentBoxVTI</vt:lpstr>
      <vt:lpstr>Présentation PowerPoint</vt:lpstr>
      <vt:lpstr>Présentation PowerPoint</vt:lpstr>
      <vt:lpstr>Mobilités actives et jeunes QPV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</dc:creator>
  <cp:lastModifiedBy>pc</cp:lastModifiedBy>
  <cp:revision>1</cp:revision>
  <dcterms:created xsi:type="dcterms:W3CDTF">2023-10-03T16:57:28Z</dcterms:created>
  <dcterms:modified xsi:type="dcterms:W3CDTF">2023-10-03T16:58:20Z</dcterms:modified>
</cp:coreProperties>
</file>