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511" r:id="rId2"/>
    <p:sldId id="538" r:id="rId3"/>
    <p:sldId id="540" r:id="rId4"/>
    <p:sldId id="544" r:id="rId5"/>
    <p:sldId id="542" r:id="rId6"/>
    <p:sldId id="545" r:id="rId7"/>
    <p:sldId id="547" r:id="rId8"/>
    <p:sldId id="548" r:id="rId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1BF"/>
    <a:srgbClr val="E30613"/>
    <a:srgbClr val="C4262E"/>
    <a:srgbClr val="565A5C"/>
    <a:srgbClr val="7AB800"/>
    <a:srgbClr val="595A5C"/>
    <a:srgbClr val="FFFFFF"/>
    <a:srgbClr val="6F83FF"/>
    <a:srgbClr val="F1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427" autoAdjust="0"/>
  </p:normalViewPr>
  <p:slideViewPr>
    <p:cSldViewPr snapToGrid="0" snapToObjects="1">
      <p:cViewPr varScale="1">
        <p:scale>
          <a:sx n="97" d="100"/>
          <a:sy n="97" d="100"/>
        </p:scale>
        <p:origin x="14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notesViewPr>
    <p:cSldViewPr snapToGrid="0" snapToObjects="1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B35E9-F37F-DD45-B2BA-8CD70A6B4336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94D51-0038-F544-9081-5A7E2FB879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031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3784E-3ADC-1946-92BA-26ED4950765E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E2494-3D40-F74F-89FE-13517AC802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955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2494-3D40-F74F-89FE-13517AC8023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27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E2494-3D40-F74F-89FE-13517AC8023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03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78D-DA6E-4B36-9F8A-1456EB3E4D74}" type="datetime3">
              <a:rPr lang="fr-FR" smtClean="0"/>
              <a:t>03.02.20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7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D02-8362-4379-93F5-81BD7A577D38}" type="datetime3">
              <a:rPr lang="fr-FR" smtClean="0"/>
              <a:t>03.02.20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3B42-3E86-4032-92A3-F7900DF71000}" type="datetime3">
              <a:rPr lang="fr-FR" smtClean="0"/>
              <a:t>03.02.20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2CF-00D3-4873-91A4-05DE09E4931D}" type="datetime3">
              <a:rPr lang="fr-FR" smtClean="0"/>
              <a:t>03.02.20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D00-E361-41B8-8A82-0A2DF694D79C}" type="datetime3">
              <a:rPr lang="fr-FR" smtClean="0"/>
              <a:t>03.02.20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681-C65F-482C-B111-DCEA43E134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46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17A7-DE4C-4F25-B7AC-223EE6E63BB9}" type="datetime3">
              <a:rPr lang="fr-FR" smtClean="0"/>
              <a:t>03.02.20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387C-DFF1-4F02-83D2-727304881A91}" type="datetime3">
              <a:rPr lang="fr-FR" smtClean="0"/>
              <a:t>03.02.20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8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0F04-DD5C-4D78-8CD3-EB275E3CD816}" type="datetime3">
              <a:rPr lang="fr-FR" smtClean="0"/>
              <a:t>03.02.20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5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4E25-59AE-4E17-8D0F-47BA7F27F259}" type="datetime3">
              <a:rPr lang="fr-FR" smtClean="0"/>
              <a:t>03.02.20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6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55F-63E6-4A55-8D2B-4A101695D949}" type="datetime3">
              <a:rPr lang="fr-FR" smtClean="0"/>
              <a:t>03.02.20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96F0-A153-4095-BDC4-95D926EBEE79}" type="datetime3">
              <a:rPr lang="fr-FR" smtClean="0"/>
              <a:t>03.02.20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ACA-BE44-3B4A-8B36-65BA5B8521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5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7BA6-203B-40E6-8EB2-188E13472A33}" type="datetime3">
              <a:rPr lang="fr-FR" smtClean="0"/>
              <a:t>03.02.20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E681-C65F-482C-B111-DCEA43E134E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3848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889289" y="0"/>
            <a:ext cx="1450800" cy="13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38489" y="0"/>
            <a:ext cx="1450800" cy="136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340089" y="0"/>
            <a:ext cx="1450800" cy="1360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790889" y="0"/>
            <a:ext cx="1450800" cy="1360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6241688" y="0"/>
            <a:ext cx="1560385" cy="136064"/>
          </a:xfrm>
          <a:prstGeom prst="rect">
            <a:avLst/>
          </a:prstGeom>
          <a:solidFill>
            <a:srgbClr val="F1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7802073" y="0"/>
            <a:ext cx="1341927" cy="136064"/>
          </a:xfrm>
          <a:prstGeom prst="rect">
            <a:avLst/>
          </a:prstGeom>
          <a:solidFill>
            <a:srgbClr val="6F83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38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mobilite.org/Boite-a-outils-PDES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" y="5503772"/>
            <a:ext cx="1170992" cy="468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3" y="2383241"/>
            <a:ext cx="810183" cy="9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3380859"/>
            <a:ext cx="900000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2" y="4376850"/>
            <a:ext cx="668984" cy="900000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241059" y="2210812"/>
            <a:ext cx="63782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4262E"/>
                </a:solidFill>
                <a:latin typeface="AccordAlternate-Bold" charset="0"/>
                <a:cs typeface="Arial" charset="0"/>
              </a:rPr>
              <a:t>LES PLANS DE DEPLACEMENTS D’ETABLISSEMENTS SCOLAIRES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C4262E"/>
                </a:solidFill>
                <a:latin typeface="AccordAlternate-Bold" charset="0"/>
                <a:cs typeface="Arial" charset="0"/>
              </a:rPr>
              <a:t>(PDES)</a:t>
            </a:r>
            <a:endParaRPr lang="fr-FR" sz="2400" b="1" dirty="0" smtClean="0">
              <a:solidFill>
                <a:srgbClr val="C4262E"/>
              </a:solidFill>
              <a:latin typeface="AccordAlternate-Bold" charset="0"/>
              <a:cs typeface="Arial" charset="0"/>
            </a:endParaRPr>
          </a:p>
          <a:p>
            <a:pPr>
              <a:defRPr/>
            </a:pPr>
            <a:endParaRPr lang="fr-FR" sz="2400" b="1" dirty="0" smtClean="0">
              <a:solidFill>
                <a:srgbClr val="C4262E"/>
              </a:solidFill>
              <a:latin typeface="AccordAlternate-Bold" charset="0"/>
              <a:cs typeface="Arial" charset="0"/>
            </a:endParaRPr>
          </a:p>
          <a:p>
            <a:pPr algn="ctr">
              <a:defRPr/>
            </a:pPr>
            <a:r>
              <a:rPr lang="fr-FR" sz="2000" b="1" dirty="0" smtClean="0">
                <a:solidFill>
                  <a:srgbClr val="6AC2BF"/>
                </a:solidFill>
                <a:latin typeface="AccordAlternate-Bold" charset="0"/>
                <a:cs typeface="Arial" charset="0"/>
              </a:rPr>
              <a:t>Pourquoi et comment les mettre en place ? </a:t>
            </a:r>
            <a:endParaRPr lang="fr-FR" sz="2000" b="1" dirty="0">
              <a:solidFill>
                <a:srgbClr val="6AC2BF"/>
              </a:solidFill>
              <a:latin typeface="AccordAlternate-Bold" charset="0"/>
              <a:cs typeface="Arial" charset="0"/>
            </a:endParaRPr>
          </a:p>
          <a:p>
            <a:pPr>
              <a:defRPr/>
            </a:pPr>
            <a:endParaRPr lang="fr-FR" sz="2000" b="1" dirty="0">
              <a:solidFill>
                <a:srgbClr val="6AC2BF"/>
              </a:solidFill>
              <a:latin typeface="AccordAlternate-Bold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5400" b="1" baseline="30000" dirty="0">
              <a:solidFill>
                <a:srgbClr val="6AC2BF"/>
              </a:solidFill>
              <a:latin typeface="AccordAlternate-Bold" charset="0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2" y="366530"/>
            <a:ext cx="2624400" cy="17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0800" y="3175"/>
            <a:ext cx="65532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4000" b="1" dirty="0" smtClean="0">
                <a:solidFill>
                  <a:srgbClr val="6AC2BF"/>
                </a:solidFill>
              </a:rPr>
              <a:t>Un PDES ? </a:t>
            </a:r>
            <a:br>
              <a:rPr lang="fr-FR" sz="4000" b="1" dirty="0" smtClean="0">
                <a:solidFill>
                  <a:srgbClr val="6AC2BF"/>
                </a:solidFill>
              </a:rPr>
            </a:br>
            <a:r>
              <a:rPr lang="fr-FR" sz="4000" b="1" dirty="0" smtClean="0">
                <a:solidFill>
                  <a:srgbClr val="6AC2BF"/>
                </a:solidFill>
              </a:rPr>
              <a:t>Qu’est-ce que c’est ?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23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>
            <a:fillRect/>
          </a:stretch>
        </p:blipFill>
        <p:spPr bwMode="auto">
          <a:xfrm>
            <a:off x="0" y="174625"/>
            <a:ext cx="9255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694032" y="1466330"/>
            <a:ext cx="5449593" cy="4743969"/>
          </a:xfrm>
        </p:spPr>
        <p:txBody>
          <a:bodyPr rtlCol="0"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600" dirty="0" smtClean="0"/>
              <a:t>Un </a:t>
            </a:r>
            <a:r>
              <a:rPr lang="fr-FR" sz="1600" dirty="0"/>
              <a:t>P</a:t>
            </a:r>
            <a:r>
              <a:rPr lang="fr-FR" sz="1600" dirty="0" smtClean="0"/>
              <a:t>lan de déplacement établissement scolaire (PDES) est</a:t>
            </a:r>
            <a:r>
              <a:rPr lang="fr-FR" sz="1600" b="1" dirty="0" smtClean="0"/>
              <a:t> </a:t>
            </a:r>
            <a:r>
              <a:rPr lang="fr-FR" sz="1600" dirty="0" smtClean="0"/>
              <a:t>un outil de connaissance et d’action qui vise à encourager le recours aux modes doux pour les déplacements domicile-collège et pour les déplacements internes à la vie scolaire.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600" dirty="0" smtClean="0"/>
              <a:t>On entend par modes doux toutes les alternatives à la voiture individuelle : marche, vélo, trottinette, transports en commun, covoiturage, … </a:t>
            </a:r>
            <a:endParaRPr lang="fr-FR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600" dirty="0" smtClean="0"/>
              <a:t>L’objectif est d’améliorer la qualité de l’air aux abords des collèges.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6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1600" dirty="0" smtClean="0"/>
              <a:t>Un PDES, c’est : </a:t>
            </a:r>
            <a:endParaRPr lang="fr-FR" sz="1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1600" dirty="0" smtClean="0"/>
              <a:t>Un </a:t>
            </a:r>
            <a:r>
              <a:rPr lang="fr-FR" sz="1600" b="1" dirty="0" smtClean="0"/>
              <a:t>diagnostic de mobilité </a:t>
            </a:r>
            <a:r>
              <a:rPr lang="fr-FR" sz="1600" dirty="0" smtClean="0"/>
              <a:t>basé sur les habitudes de déplacements des élèves et l’accessibilité des abords du </a:t>
            </a:r>
            <a:r>
              <a:rPr lang="fr-FR" sz="1600" dirty="0" smtClean="0"/>
              <a:t>collège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1600" b="1" dirty="0" smtClean="0"/>
              <a:t>Un plan d’actions </a:t>
            </a:r>
            <a:r>
              <a:rPr lang="fr-FR" sz="1600" dirty="0" smtClean="0"/>
              <a:t>pour diminuer le trafic automobile quotidien de transit et encourager une mobilité douce  (actions de sensibilisation et aménagements)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76" y="1466330"/>
            <a:ext cx="2520000" cy="356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1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>
            <a:fillRect/>
          </a:stretch>
        </p:blipFill>
        <p:spPr bwMode="auto">
          <a:xfrm>
            <a:off x="0" y="174625"/>
            <a:ext cx="9255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925513" y="1350963"/>
            <a:ext cx="7727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19088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fr-FR" altLang="fr-FR" sz="2800"/>
          </a:p>
          <a:p>
            <a:pPr lvl="1" eaLnBrk="1" hangingPunct="1"/>
            <a:endParaRPr lang="fr-FR" altLang="fr-FR"/>
          </a:p>
        </p:txBody>
      </p:sp>
      <p:pic>
        <p:nvPicPr>
          <p:cNvPr id="32772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74613"/>
            <a:ext cx="11922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2774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83312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3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0315" y="122237"/>
            <a:ext cx="412806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b="1" dirty="0" smtClean="0">
                <a:solidFill>
                  <a:srgbClr val="6AC2BF"/>
                </a:solidFill>
              </a:rPr>
              <a:t>L’écomobilité</a:t>
            </a:r>
            <a:r>
              <a:rPr lang="fr-FR" b="1" dirty="0" smtClean="0">
                <a:solidFill>
                  <a:srgbClr val="6AC2BF"/>
                </a:solidFill>
              </a:rPr>
              <a:t>, </a:t>
            </a:r>
            <a:r>
              <a:rPr lang="fr-FR" b="1" dirty="0" smtClean="0">
                <a:solidFill>
                  <a:srgbClr val="6AC2BF"/>
                </a:solidFill>
              </a:rPr>
              <a:t/>
            </a:r>
            <a:br>
              <a:rPr lang="fr-FR" b="1" dirty="0" smtClean="0">
                <a:solidFill>
                  <a:srgbClr val="6AC2BF"/>
                </a:solidFill>
              </a:rPr>
            </a:br>
            <a:r>
              <a:rPr lang="fr-FR" b="1" dirty="0" smtClean="0">
                <a:solidFill>
                  <a:srgbClr val="6AC2BF"/>
                </a:solidFill>
              </a:rPr>
              <a:t>c’est </a:t>
            </a:r>
            <a:r>
              <a:rPr lang="fr-FR" b="1" dirty="0" smtClean="0">
                <a:solidFill>
                  <a:srgbClr val="6AC2BF"/>
                </a:solidFill>
              </a:rPr>
              <a:t>bon pour la planète</a:t>
            </a:r>
            <a:endParaRPr lang="fr-FR" dirty="0"/>
          </a:p>
        </p:txBody>
      </p:sp>
      <p:pic>
        <p:nvPicPr>
          <p:cNvPr id="3686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>
            <a:fillRect/>
          </a:stretch>
        </p:blipFill>
        <p:spPr bwMode="auto">
          <a:xfrm>
            <a:off x="0" y="174625"/>
            <a:ext cx="9255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404813"/>
            <a:ext cx="119221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700485" y="1949449"/>
            <a:ext cx="4462462" cy="4237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Une meilleure qualité de l’air </a:t>
            </a:r>
          </a:p>
          <a:p>
            <a:pPr>
              <a:defRPr/>
            </a:pPr>
            <a:r>
              <a:rPr lang="fr-FR" dirty="0" smtClean="0"/>
              <a:t>Moins </a:t>
            </a:r>
            <a:r>
              <a:rPr lang="fr-FR" dirty="0" smtClean="0"/>
              <a:t>de gaz à effet de serre</a:t>
            </a:r>
          </a:p>
          <a:p>
            <a:pPr>
              <a:defRPr/>
            </a:pPr>
            <a:r>
              <a:rPr lang="fr-FR" dirty="0" smtClean="0"/>
              <a:t>Moins </a:t>
            </a:r>
            <a:r>
              <a:rPr lang="fr-FR" dirty="0" smtClean="0"/>
              <a:t>de bruit</a:t>
            </a:r>
          </a:p>
          <a:p>
            <a:pPr>
              <a:defRPr/>
            </a:pPr>
            <a:r>
              <a:rPr lang="fr-FR" dirty="0" smtClean="0"/>
              <a:t>Moins d’espace consommé sur l’espace public</a:t>
            </a:r>
            <a:endParaRPr lang="fr-FR" dirty="0"/>
          </a:p>
        </p:txBody>
      </p:sp>
      <p:pic>
        <p:nvPicPr>
          <p:cNvPr id="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65" y="2017805"/>
            <a:ext cx="3279600" cy="2189203"/>
          </a:xfrm>
        </p:spPr>
      </p:pic>
      <p:sp>
        <p:nvSpPr>
          <p:cNvPr id="3" name="ZoneTexte 2"/>
          <p:cNvSpPr txBox="1"/>
          <p:nvPr/>
        </p:nvSpPr>
        <p:spPr>
          <a:xfrm>
            <a:off x="5501715" y="4638675"/>
            <a:ext cx="327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En ville, pendant le 1</a:t>
            </a:r>
            <a:r>
              <a:rPr lang="fr-FR" i="1" baseline="30000" dirty="0"/>
              <a:t>er</a:t>
            </a:r>
            <a:r>
              <a:rPr lang="fr-FR" i="1" dirty="0"/>
              <a:t> kilomètre, une voiture surconsomme 45% de carburant, multipliant ses émissions de polluants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1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3787" y="96043"/>
            <a:ext cx="78867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>
                <a:solidFill>
                  <a:srgbClr val="6AC2BF"/>
                </a:solidFill>
              </a:rPr>
              <a:t>L’écomobilité, </a:t>
            </a:r>
            <a:r>
              <a:rPr lang="fr-FR" b="1" dirty="0" smtClean="0">
                <a:solidFill>
                  <a:srgbClr val="6AC2BF"/>
                </a:solidFill>
              </a:rPr>
              <a:t/>
            </a:r>
            <a:br>
              <a:rPr lang="fr-FR" b="1" dirty="0" smtClean="0">
                <a:solidFill>
                  <a:srgbClr val="6AC2BF"/>
                </a:solidFill>
              </a:rPr>
            </a:br>
            <a:r>
              <a:rPr lang="fr-FR" b="1" dirty="0" smtClean="0">
                <a:solidFill>
                  <a:srgbClr val="6AC2BF"/>
                </a:solidFill>
              </a:rPr>
              <a:t>c’est aussi bon </a:t>
            </a:r>
            <a:r>
              <a:rPr lang="fr-FR" b="1" dirty="0" smtClean="0">
                <a:solidFill>
                  <a:srgbClr val="6AC2BF"/>
                </a:solidFill>
              </a:rPr>
              <a:t>pour la </a:t>
            </a:r>
            <a:r>
              <a:rPr lang="fr-FR" b="1" dirty="0" smtClean="0">
                <a:solidFill>
                  <a:srgbClr val="6AC2BF"/>
                </a:solidFill>
              </a:rPr>
              <a:t>santé</a:t>
            </a:r>
            <a:endParaRPr lang="fr-FR" dirty="0"/>
          </a:p>
        </p:txBody>
      </p:sp>
      <p:pic>
        <p:nvPicPr>
          <p:cNvPr id="34819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>
            <a:fillRect/>
          </a:stretch>
        </p:blipFill>
        <p:spPr bwMode="auto">
          <a:xfrm>
            <a:off x="0" y="174625"/>
            <a:ext cx="9255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455613"/>
            <a:ext cx="11922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-412000" y="1689735"/>
            <a:ext cx="8153400" cy="4495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dirty="0" smtClean="0"/>
              <a:t>pollution de l’air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dirty="0" smtClean="0"/>
              <a:t>+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dirty="0" smtClean="0"/>
              <a:t>sédentarité</a:t>
            </a:r>
            <a:endParaRPr lang="fr-FR" altLang="fr-F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dirty="0" smtClean="0"/>
              <a:t>=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dirty="0" smtClean="0"/>
              <a:t>problèmes de santé </a:t>
            </a:r>
            <a:r>
              <a:rPr lang="fr-FR" altLang="fr-FR" dirty="0" smtClean="0"/>
              <a:t>publique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2000" i="1" dirty="0" smtClean="0"/>
              <a:t>asthme</a:t>
            </a:r>
            <a:r>
              <a:rPr lang="fr-FR" altLang="fr-FR" sz="2000" i="1" dirty="0" smtClean="0"/>
              <a:t>, surpoids, stress, </a:t>
            </a:r>
            <a:endParaRPr lang="fr-FR" altLang="fr-FR" sz="20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2000" i="1" dirty="0" smtClean="0"/>
              <a:t>manque </a:t>
            </a:r>
            <a:r>
              <a:rPr lang="fr-FR" altLang="fr-FR" sz="2000" i="1" dirty="0" smtClean="0"/>
              <a:t>de concentration, </a:t>
            </a:r>
            <a:r>
              <a:rPr lang="fr-FR" altLang="fr-FR" sz="2000" i="1" dirty="0" smtClean="0"/>
              <a:t>mauvaise qualité </a:t>
            </a:r>
            <a:r>
              <a:rPr lang="fr-FR" altLang="fr-FR" sz="2000" i="1" dirty="0" smtClean="0"/>
              <a:t>de </a:t>
            </a:r>
            <a:r>
              <a:rPr lang="fr-FR" altLang="fr-FR" sz="2000" i="1" dirty="0" smtClean="0"/>
              <a:t>sommeil</a:t>
            </a:r>
            <a:endParaRPr lang="fr-FR" altLang="fr-FR" sz="20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sz="2000" dirty="0" smtClean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2000" dirty="0" smtClean="0">
                <a:solidFill>
                  <a:srgbClr val="FF0000"/>
                </a:solidFill>
              </a:rPr>
              <a:t>L’OMS </a:t>
            </a:r>
            <a:r>
              <a:rPr lang="fr-FR" altLang="fr-FR" sz="2000" dirty="0" smtClean="0">
                <a:solidFill>
                  <a:srgbClr val="FF0000"/>
                </a:solidFill>
              </a:rPr>
              <a:t>recommande 30 à 60 </a:t>
            </a:r>
            <a:r>
              <a:rPr lang="fr-FR" altLang="fr-FR" sz="2000" dirty="0" err="1" smtClean="0">
                <a:solidFill>
                  <a:srgbClr val="FF0000"/>
                </a:solidFill>
              </a:rPr>
              <a:t>mns</a:t>
            </a:r>
            <a:r>
              <a:rPr lang="fr-FR" altLang="fr-FR" sz="2000" dirty="0" smtClean="0">
                <a:solidFill>
                  <a:srgbClr val="FF0000"/>
                </a:solidFill>
              </a:rPr>
              <a:t> d’activité physique</a:t>
            </a:r>
          </a:p>
        </p:txBody>
      </p:sp>
      <p:pic>
        <p:nvPicPr>
          <p:cNvPr id="6" name="Picture 3" descr="W:\Mes images\Actions\Lazaro\Lazaro08_41VVVDe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50" y="1781176"/>
            <a:ext cx="1903500" cy="25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>
          <a:xfrm>
            <a:off x="476250" y="1930400"/>
            <a:ext cx="7886700" cy="4351338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37893" name="Espace réservé du contenu 3" descr="img_temps_transpor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7" y="277813"/>
            <a:ext cx="5140325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9538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12738"/>
            <a:ext cx="7886700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sz="6000" b="1" baseline="30000" dirty="0" smtClean="0">
                <a:solidFill>
                  <a:srgbClr val="6AC2BF"/>
                </a:solidFill>
              </a:rPr>
              <a:t>Comment s’y prendre ?</a:t>
            </a:r>
            <a:r>
              <a:rPr lang="fr-FR" baseline="30000" dirty="0"/>
              <a:t/>
            </a:r>
            <a:br>
              <a:rPr lang="fr-FR" baseline="30000" dirty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9939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>
            <a:fillRect/>
          </a:stretch>
        </p:blipFill>
        <p:spPr bwMode="auto">
          <a:xfrm>
            <a:off x="0" y="174625"/>
            <a:ext cx="9255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Espace réservé du contenu 2"/>
          <p:cNvSpPr>
            <a:spLocks noGrp="1"/>
          </p:cNvSpPr>
          <p:nvPr>
            <p:ph idx="1"/>
          </p:nvPr>
        </p:nvSpPr>
        <p:spPr>
          <a:xfrm>
            <a:off x="710406" y="1495425"/>
            <a:ext cx="5480844" cy="5000625"/>
          </a:xfrm>
        </p:spPr>
        <p:txBody>
          <a:bodyPr>
            <a:normAutofit/>
          </a:bodyPr>
          <a:lstStyle/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fr-FR" altLang="fr-FR" dirty="0" smtClean="0"/>
              <a:t>Constituer un </a:t>
            </a:r>
            <a:r>
              <a:rPr lang="fr-FR" altLang="fr-FR" b="1" dirty="0" smtClean="0"/>
              <a:t>comité de pilotage </a:t>
            </a:r>
            <a:endParaRPr lang="fr-FR" altLang="fr-FR" b="1" dirty="0" smtClean="0"/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fr-FR" altLang="fr-FR" dirty="0" smtClean="0"/>
              <a:t>Etablir </a:t>
            </a:r>
            <a:r>
              <a:rPr lang="fr-FR" altLang="fr-FR" dirty="0" smtClean="0"/>
              <a:t>un </a:t>
            </a:r>
            <a:r>
              <a:rPr lang="fr-FR" altLang="fr-FR" b="1" dirty="0" smtClean="0"/>
              <a:t>diagnostic </a:t>
            </a:r>
            <a:r>
              <a:rPr lang="fr-FR" altLang="fr-FR" dirty="0" smtClean="0"/>
              <a:t>(habitudes de mobilité et obstacles au report modal)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fr-FR" altLang="fr-FR" dirty="0" smtClean="0"/>
              <a:t>Définir un </a:t>
            </a:r>
            <a:r>
              <a:rPr lang="fr-FR" altLang="fr-FR" b="1" dirty="0" smtClean="0"/>
              <a:t>plan d’actions </a:t>
            </a:r>
            <a:r>
              <a:rPr lang="fr-FR" altLang="fr-FR" b="1" dirty="0" smtClean="0"/>
              <a:t>Animer </a:t>
            </a:r>
            <a:r>
              <a:rPr lang="fr-FR" altLang="fr-FR" b="1" dirty="0" smtClean="0"/>
              <a:t>/ communiquer 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fr-FR" altLang="fr-FR" b="1" dirty="0" smtClean="0"/>
              <a:t>Evaluer</a:t>
            </a:r>
          </a:p>
          <a:p>
            <a:pPr marL="82550" indent="0" eaLnBrk="1" hangingPunct="1">
              <a:buNone/>
            </a:pPr>
            <a:endParaRPr lang="fr-FR" altLang="fr-FR" b="1" dirty="0"/>
          </a:p>
          <a:p>
            <a:pPr marL="82550" indent="0">
              <a:buNone/>
            </a:pPr>
            <a:r>
              <a:rPr lang="fr-FR" dirty="0">
                <a:latin typeface="Calibri" pitchFamily="34" charset="0"/>
              </a:rPr>
              <a:t>Des ressources existent : guides pratiques et outils méthodologiques, expositions, jeux, argumentaires, bonnes pratiques, acteurs-relais, …  Consultez la </a:t>
            </a:r>
            <a:r>
              <a:rPr lang="fr-FR" b="1" dirty="0">
                <a:latin typeface="Calibri" pitchFamily="34" charset="0"/>
              </a:rPr>
              <a:t>boîte à outils pour la mise en place de PDES </a:t>
            </a:r>
            <a:r>
              <a:rPr lang="fr-FR" dirty="0">
                <a:latin typeface="Calibri" pitchFamily="34" charset="0"/>
              </a:rPr>
              <a:t>sur : </a:t>
            </a:r>
            <a:r>
              <a:rPr lang="fr-FR" dirty="0">
                <a:latin typeface="Calibri" pitchFamily="34" charset="0"/>
                <a:hlinkClick r:id="rId3"/>
              </a:rPr>
              <a:t>http://www.ecomobilite.org/Boite-a-outils-PDES</a:t>
            </a:r>
            <a:r>
              <a:rPr lang="fr-FR" dirty="0">
                <a:latin typeface="Calibri" pitchFamily="34" charset="0"/>
              </a:rPr>
              <a:t> 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endParaRPr lang="fr-FR" altLang="fr-FR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25" y="1180989"/>
            <a:ext cx="2610000" cy="3761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12738"/>
            <a:ext cx="7886700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sz="6000" b="1" baseline="30000" dirty="0" smtClean="0">
                <a:solidFill>
                  <a:srgbClr val="6AC2BF"/>
                </a:solidFill>
              </a:rPr>
              <a:t>Exemples d’actions</a:t>
            </a:r>
            <a:r>
              <a:rPr lang="fr-FR" baseline="30000" dirty="0"/>
              <a:t/>
            </a:r>
            <a:br>
              <a:rPr lang="fr-FR" baseline="30000" dirty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0963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>
            <a:fillRect/>
          </a:stretch>
        </p:blipFill>
        <p:spPr bwMode="auto">
          <a:xfrm>
            <a:off x="0" y="174625"/>
            <a:ext cx="9255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9275"/>
            <a:ext cx="119221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19088" y="1692121"/>
            <a:ext cx="7566025" cy="4429125"/>
          </a:xfrm>
        </p:spPr>
        <p:txBody>
          <a:bodyPr rtlCol="0"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100" dirty="0" smtClean="0"/>
              <a:t>mise en place d’un </a:t>
            </a:r>
            <a:r>
              <a:rPr lang="fr-FR" sz="2100" dirty="0" err="1" smtClean="0"/>
              <a:t>vélobus</a:t>
            </a:r>
            <a:r>
              <a:rPr lang="fr-FR" sz="2100" dirty="0" smtClean="0"/>
              <a:t> ou bus cycliste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100" dirty="0" smtClean="0"/>
              <a:t>actions </a:t>
            </a:r>
            <a:r>
              <a:rPr lang="fr-FR" sz="2100" dirty="0"/>
              <a:t>de promotion du vélo </a:t>
            </a:r>
            <a:r>
              <a:rPr lang="fr-FR" sz="2100" dirty="0" smtClean="0"/>
              <a:t>et de sensibilisation 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fr-FR" sz="2100" dirty="0" smtClean="0"/>
              <a:t>à </a:t>
            </a:r>
            <a:r>
              <a:rPr lang="fr-FR" sz="2100" dirty="0"/>
              <a:t>la sécurité routière, </a:t>
            </a:r>
            <a:r>
              <a:rPr lang="fr-FR" sz="2100" dirty="0" smtClean="0"/>
              <a:t>conférences-débats, …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100" dirty="0" smtClean="0"/>
              <a:t>favoriser </a:t>
            </a:r>
            <a:r>
              <a:rPr lang="fr-FR" sz="2100" dirty="0"/>
              <a:t>l’accueil des vélos </a:t>
            </a:r>
            <a:r>
              <a:rPr lang="fr-FR" sz="2100" dirty="0" smtClean="0"/>
              <a:t>et trottinettes</a:t>
            </a:r>
          </a:p>
          <a:p>
            <a:pPr marL="356616" lvl="1" indent="0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fr-FR" sz="2100" dirty="0" smtClean="0"/>
              <a:t>(stationnement, mise à disposition d’une flotte)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100" dirty="0" smtClean="0"/>
              <a:t>aménagements </a:t>
            </a:r>
            <a:r>
              <a:rPr lang="fr-FR" sz="2100" dirty="0"/>
              <a:t>de la voirie </a:t>
            </a:r>
            <a:r>
              <a:rPr lang="fr-FR" sz="2100" dirty="0" smtClean="0"/>
              <a:t>(</a:t>
            </a:r>
            <a:r>
              <a:rPr lang="fr-FR" sz="2100" dirty="0"/>
              <a:t>pistes cyclables, </a:t>
            </a:r>
            <a:endParaRPr lang="fr-FR" sz="2100" dirty="0" smtClean="0"/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100" dirty="0" smtClean="0"/>
              <a:t>aires piétonnes, zones de rencontre, jalonnements</a:t>
            </a:r>
            <a:r>
              <a:rPr lang="fr-FR" sz="2100" dirty="0"/>
              <a:t>, …), </a:t>
            </a:r>
            <a:endParaRPr lang="fr-FR" sz="2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100" dirty="0"/>
              <a:t>campagne de communication sur l’intermodalité </a:t>
            </a:r>
            <a:endParaRPr lang="fr-FR" sz="2100" dirty="0" smtClean="0"/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100" dirty="0" smtClean="0"/>
              <a:t>cartographie </a:t>
            </a:r>
            <a:r>
              <a:rPr lang="fr-FR" sz="2100" dirty="0"/>
              <a:t>d’accessibilité), le covoiturage,…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100" dirty="0"/>
              <a:t>atelier diagnostic  / réparation de vélo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100" dirty="0" smtClean="0"/>
              <a:t>organisation </a:t>
            </a:r>
            <a:r>
              <a:rPr lang="fr-FR" sz="2100" dirty="0"/>
              <a:t>d’un challenge mobilité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100" dirty="0"/>
              <a:t>lien avec des évènements (semaine du vélo à l’école et au collège, semaine de la mobilité</a:t>
            </a:r>
            <a:r>
              <a:rPr lang="fr-FR" sz="2100" dirty="0" smtClean="0"/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…</a:t>
            </a:r>
            <a:endParaRPr lang="fr-FR" sz="21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sz="26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pic>
        <p:nvPicPr>
          <p:cNvPr id="40966" name="Picture 7" descr="W:\Mes images\PDES - photos à partager avec acteurs-relais\actions de sensibilisation\sortie velo Lazaro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7089775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11" y="1495425"/>
            <a:ext cx="24241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7959</TotalTime>
  <Words>384</Words>
  <Application>Microsoft Office PowerPoint</Application>
  <PresentationFormat>Affichage à l'écran (4:3)</PresentationFormat>
  <Paragraphs>53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AccordAlternate-Bold</vt:lpstr>
      <vt:lpstr>Arial</vt:lpstr>
      <vt:lpstr>Calibri</vt:lpstr>
      <vt:lpstr>Calibri Light</vt:lpstr>
      <vt:lpstr>Gill Sans MT</vt:lpstr>
      <vt:lpstr>Verdana</vt:lpstr>
      <vt:lpstr>Wingdings 2</vt:lpstr>
      <vt:lpstr>Thème Office</vt:lpstr>
      <vt:lpstr>Présentation PowerPoint</vt:lpstr>
      <vt:lpstr>          Un PDES ?  Qu’est-ce que c’est ?  </vt:lpstr>
      <vt:lpstr>Présentation PowerPoint</vt:lpstr>
      <vt:lpstr>         L’écomobilité,  c’est bon pour la planète</vt:lpstr>
      <vt:lpstr>           L’écomobilité,  c’est aussi bon pour la santé</vt:lpstr>
      <vt:lpstr>Présentation PowerPoint</vt:lpstr>
      <vt:lpstr>           Comment s’y prendre ?  </vt:lpstr>
      <vt:lpstr>           Exemples d’actions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Corre</dc:creator>
  <cp:lastModifiedBy>pc</cp:lastModifiedBy>
  <cp:revision>532</cp:revision>
  <cp:lastPrinted>2017-06-02T11:24:55Z</cp:lastPrinted>
  <dcterms:created xsi:type="dcterms:W3CDTF">2014-01-24T20:09:07Z</dcterms:created>
  <dcterms:modified xsi:type="dcterms:W3CDTF">2020-02-03T10:19:24Z</dcterms:modified>
</cp:coreProperties>
</file>