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notesMasterIdLst>
    <p:notesMasterId r:id="rId10"/>
  </p:notesMasterIdLst>
  <p:sldIdLst>
    <p:sldId id="256" r:id="rId2"/>
    <p:sldId id="257" r:id="rId3"/>
    <p:sldId id="269" r:id="rId4"/>
    <p:sldId id="287" r:id="rId5"/>
    <p:sldId id="302" r:id="rId6"/>
    <p:sldId id="299" r:id="rId7"/>
    <p:sldId id="300" r:id="rId8"/>
    <p:sldId id="30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BBA"/>
    <a:srgbClr val="E30613"/>
    <a:srgbClr val="66C1BF"/>
    <a:srgbClr val="009A9B"/>
    <a:srgbClr val="81B5A8"/>
    <a:srgbClr val="53AE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72" autoAdjust="0"/>
    <p:restoredTop sz="83634" autoAdjust="0"/>
  </p:normalViewPr>
  <p:slideViewPr>
    <p:cSldViewPr snapToGrid="0">
      <p:cViewPr varScale="1">
        <p:scale>
          <a:sx n="96" d="100"/>
          <a:sy n="96" d="100"/>
        </p:scale>
        <p:origin x="84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E9EB46-8E3D-48DF-9808-303FFF8D1136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3D35BFDA-9FC1-4EF2-A82E-972F70E9F792}">
      <dgm:prSet phldrT="[Texte]"/>
      <dgm:spPr/>
      <dgm:t>
        <a:bodyPr/>
        <a:lstStyle/>
        <a:p>
          <a:pPr algn="l"/>
          <a:r>
            <a:rPr lang="fr-FR" dirty="0" smtClean="0">
              <a:solidFill>
                <a:schemeClr val="accent6"/>
              </a:solidFill>
            </a:rPr>
            <a:t>Lancement &amp; constitution du comité de pilotage </a:t>
          </a:r>
          <a:endParaRPr lang="fr-FR" dirty="0">
            <a:solidFill>
              <a:schemeClr val="accent6"/>
            </a:solidFill>
          </a:endParaRPr>
        </a:p>
      </dgm:t>
    </dgm:pt>
    <dgm:pt modelId="{4A65C37B-4665-4C75-8A8B-CA379521F1D2}" type="parTrans" cxnId="{642F7BBA-57FB-405B-B512-D83DACABBD7C}">
      <dgm:prSet/>
      <dgm:spPr/>
      <dgm:t>
        <a:bodyPr/>
        <a:lstStyle/>
        <a:p>
          <a:endParaRPr lang="fr-FR"/>
        </a:p>
      </dgm:t>
    </dgm:pt>
    <dgm:pt modelId="{CA5D1A06-0AF2-4BB0-861C-5B55E25F5322}" type="sibTrans" cxnId="{642F7BBA-57FB-405B-B512-D83DACABBD7C}">
      <dgm:prSet/>
      <dgm:spPr/>
      <dgm:t>
        <a:bodyPr/>
        <a:lstStyle/>
        <a:p>
          <a:endParaRPr lang="fr-FR"/>
        </a:p>
      </dgm:t>
    </dgm:pt>
    <dgm:pt modelId="{4331CFD8-8F7D-4855-97A2-35E46B3D0AFE}">
      <dgm:prSet phldrT="[Texte]"/>
      <dgm:spPr/>
      <dgm:t>
        <a:bodyPr/>
        <a:lstStyle/>
        <a:p>
          <a:r>
            <a:rPr lang="fr-FR" dirty="0" smtClean="0">
              <a:solidFill>
                <a:schemeClr val="accent6"/>
              </a:solidFill>
            </a:rPr>
            <a:t>Elaborer un plan d’actions </a:t>
          </a:r>
          <a:endParaRPr lang="fr-FR" dirty="0">
            <a:solidFill>
              <a:schemeClr val="accent6"/>
            </a:solidFill>
          </a:endParaRPr>
        </a:p>
      </dgm:t>
    </dgm:pt>
    <dgm:pt modelId="{975597A3-345B-46CC-9024-00FFF4762DCB}" type="parTrans" cxnId="{866146B1-F6D1-4EBC-9584-5133B4E3337D}">
      <dgm:prSet/>
      <dgm:spPr/>
      <dgm:t>
        <a:bodyPr/>
        <a:lstStyle/>
        <a:p>
          <a:endParaRPr lang="fr-FR"/>
        </a:p>
      </dgm:t>
    </dgm:pt>
    <dgm:pt modelId="{190822DE-4108-42D7-A5EC-5788E38BECDB}" type="sibTrans" cxnId="{866146B1-F6D1-4EBC-9584-5133B4E3337D}">
      <dgm:prSet/>
      <dgm:spPr/>
      <dgm:t>
        <a:bodyPr/>
        <a:lstStyle/>
        <a:p>
          <a:endParaRPr lang="fr-FR"/>
        </a:p>
      </dgm:t>
    </dgm:pt>
    <dgm:pt modelId="{1303189E-E64A-499E-9A59-86CDF2987E5D}">
      <dgm:prSet phldrT="[Texte]"/>
      <dgm:spPr/>
      <dgm:t>
        <a:bodyPr/>
        <a:lstStyle/>
        <a:p>
          <a:r>
            <a:rPr lang="fr-FR" dirty="0" smtClean="0">
              <a:solidFill>
                <a:schemeClr val="accent6"/>
              </a:solidFill>
            </a:rPr>
            <a:t>Réaliser les mesures du plan </a:t>
          </a:r>
          <a:endParaRPr lang="fr-FR" dirty="0">
            <a:solidFill>
              <a:schemeClr val="accent6"/>
            </a:solidFill>
          </a:endParaRPr>
        </a:p>
      </dgm:t>
    </dgm:pt>
    <dgm:pt modelId="{6A7C5E17-FE1D-4E01-89F4-12B2461CD7C9}" type="parTrans" cxnId="{9CAE80C0-734C-44DA-A463-A399A42C313E}">
      <dgm:prSet/>
      <dgm:spPr/>
      <dgm:t>
        <a:bodyPr/>
        <a:lstStyle/>
        <a:p>
          <a:endParaRPr lang="fr-FR"/>
        </a:p>
      </dgm:t>
    </dgm:pt>
    <dgm:pt modelId="{066DE897-073C-45D7-98AC-B8C35E61ABD9}" type="sibTrans" cxnId="{9CAE80C0-734C-44DA-A463-A399A42C313E}">
      <dgm:prSet/>
      <dgm:spPr/>
      <dgm:t>
        <a:bodyPr/>
        <a:lstStyle/>
        <a:p>
          <a:endParaRPr lang="fr-FR"/>
        </a:p>
      </dgm:t>
    </dgm:pt>
    <dgm:pt modelId="{65C281B0-786B-4F20-AAA3-99F03B1E1B89}">
      <dgm:prSet/>
      <dgm:spPr/>
      <dgm:t>
        <a:bodyPr/>
        <a:lstStyle/>
        <a:p>
          <a:r>
            <a:rPr lang="fr-FR" dirty="0" smtClean="0">
              <a:solidFill>
                <a:schemeClr val="accent6"/>
              </a:solidFill>
            </a:rPr>
            <a:t>Conduire un diagnostic </a:t>
          </a:r>
          <a:endParaRPr lang="fr-FR" dirty="0">
            <a:solidFill>
              <a:schemeClr val="accent6"/>
            </a:solidFill>
          </a:endParaRPr>
        </a:p>
      </dgm:t>
    </dgm:pt>
    <dgm:pt modelId="{FFA28459-4AFD-467E-91A1-8E679FC98E9D}" type="parTrans" cxnId="{21F54D4D-BC97-41F4-9B8C-CE464E432310}">
      <dgm:prSet/>
      <dgm:spPr/>
      <dgm:t>
        <a:bodyPr/>
        <a:lstStyle/>
        <a:p>
          <a:endParaRPr lang="fr-FR"/>
        </a:p>
      </dgm:t>
    </dgm:pt>
    <dgm:pt modelId="{8A9549FB-B531-423F-B937-61185DC19569}" type="sibTrans" cxnId="{21F54D4D-BC97-41F4-9B8C-CE464E432310}">
      <dgm:prSet/>
      <dgm:spPr/>
      <dgm:t>
        <a:bodyPr/>
        <a:lstStyle/>
        <a:p>
          <a:endParaRPr lang="fr-FR"/>
        </a:p>
      </dgm:t>
    </dgm:pt>
    <dgm:pt modelId="{3B49CE96-21C3-45DA-84C0-D8AF0F3F8EF8}">
      <dgm:prSet/>
      <dgm:spPr/>
      <dgm:t>
        <a:bodyPr/>
        <a:lstStyle/>
        <a:p>
          <a:r>
            <a:rPr lang="fr-FR" dirty="0" smtClean="0">
              <a:solidFill>
                <a:schemeClr val="accent6"/>
              </a:solidFill>
            </a:rPr>
            <a:t>Evaluer la démarche </a:t>
          </a:r>
          <a:endParaRPr lang="fr-FR" dirty="0">
            <a:solidFill>
              <a:schemeClr val="accent6"/>
            </a:solidFill>
          </a:endParaRPr>
        </a:p>
      </dgm:t>
    </dgm:pt>
    <dgm:pt modelId="{96AC36C1-5528-44DD-B275-F926C4C45E01}" type="parTrans" cxnId="{20371B89-0411-48E0-9ABF-8259A242C105}">
      <dgm:prSet/>
      <dgm:spPr/>
      <dgm:t>
        <a:bodyPr/>
        <a:lstStyle/>
        <a:p>
          <a:endParaRPr lang="fr-FR"/>
        </a:p>
      </dgm:t>
    </dgm:pt>
    <dgm:pt modelId="{88EEC62F-2122-4772-8697-59E0C295FB11}" type="sibTrans" cxnId="{20371B89-0411-48E0-9ABF-8259A242C105}">
      <dgm:prSet/>
      <dgm:spPr/>
      <dgm:t>
        <a:bodyPr/>
        <a:lstStyle/>
        <a:p>
          <a:endParaRPr lang="fr-FR"/>
        </a:p>
      </dgm:t>
    </dgm:pt>
    <dgm:pt modelId="{40151BF3-CD6D-4640-B49A-CC6D2AC2EFCC}" type="pres">
      <dgm:prSet presAssocID="{79E9EB46-8E3D-48DF-9808-303FFF8D1136}" presName="arrowDiagram" presStyleCnt="0">
        <dgm:presLayoutVars>
          <dgm:chMax val="5"/>
          <dgm:dir/>
          <dgm:resizeHandles val="exact"/>
        </dgm:presLayoutVars>
      </dgm:prSet>
      <dgm:spPr/>
    </dgm:pt>
    <dgm:pt modelId="{A1FE3387-0DCB-41A5-B7EA-B962992B6215}" type="pres">
      <dgm:prSet presAssocID="{79E9EB46-8E3D-48DF-9808-303FFF8D1136}" presName="arrow" presStyleLbl="bgShp" presStyleIdx="0" presStyleCnt="1"/>
      <dgm:spPr/>
    </dgm:pt>
    <dgm:pt modelId="{86154A42-16A4-462C-A3CE-639E642CC348}" type="pres">
      <dgm:prSet presAssocID="{79E9EB46-8E3D-48DF-9808-303FFF8D1136}" presName="arrowDiagram5" presStyleCnt="0"/>
      <dgm:spPr/>
    </dgm:pt>
    <dgm:pt modelId="{4495AB21-0C7A-4C03-A655-6A018957B3B1}" type="pres">
      <dgm:prSet presAssocID="{3D35BFDA-9FC1-4EF2-A82E-972F70E9F792}" presName="bullet5a" presStyleLbl="node1" presStyleIdx="0" presStyleCnt="5"/>
      <dgm:spPr/>
    </dgm:pt>
    <dgm:pt modelId="{55E8A595-2F1D-476A-A669-1D76D599660C}" type="pres">
      <dgm:prSet presAssocID="{3D35BFDA-9FC1-4EF2-A82E-972F70E9F792}" presName="textBox5a" presStyleLbl="revTx" presStyleIdx="0" presStyleCnt="5" custScaleX="222167" custLinFactNeighborY="597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8DF0A41-ED0F-4085-9813-0732F5E56143}" type="pres">
      <dgm:prSet presAssocID="{65C281B0-786B-4F20-AAA3-99F03B1E1B89}" presName="bullet5b" presStyleLbl="node1" presStyleIdx="1" presStyleCnt="5"/>
      <dgm:spPr/>
    </dgm:pt>
    <dgm:pt modelId="{90FF5736-5F36-46D9-80FB-75C56BF57994}" type="pres">
      <dgm:prSet presAssocID="{65C281B0-786B-4F20-AAA3-99F03B1E1B89}" presName="textBox5b" presStyleLbl="revTx" presStyleIdx="1" presStyleCnt="5" custScaleX="149311" custLinFactNeighborX="2677" custLinFactNeighborY="806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35D4ADA-E3CE-4411-8C13-0ABC643BB4B9}" type="pres">
      <dgm:prSet presAssocID="{4331CFD8-8F7D-4855-97A2-35E46B3D0AFE}" presName="bullet5c" presStyleLbl="node1" presStyleIdx="2" presStyleCnt="5"/>
      <dgm:spPr/>
    </dgm:pt>
    <dgm:pt modelId="{6177008D-850A-468C-8A10-65140F5CB5E8}" type="pres">
      <dgm:prSet presAssocID="{4331CFD8-8F7D-4855-97A2-35E46B3D0AFE}" presName="textBox5c" presStyleLbl="revTx" presStyleIdx="2" presStyleCnt="5" custScaleX="123171" custLinFactNeighborX="5671" custLinFactNeighborY="806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574A9A2-6F54-48E5-BBB1-7BF24F1F7594}" type="pres">
      <dgm:prSet presAssocID="{1303189E-E64A-499E-9A59-86CDF2987E5D}" presName="bullet5d" presStyleLbl="node1" presStyleIdx="3" presStyleCnt="5"/>
      <dgm:spPr/>
    </dgm:pt>
    <dgm:pt modelId="{23C23682-51C5-4313-B32F-1F0D4A13EEF4}" type="pres">
      <dgm:prSet presAssocID="{1303189E-E64A-499E-9A59-86CDF2987E5D}" presName="textBox5d" presStyleLbl="revTx" presStyleIdx="3" presStyleCnt="5" custScaleX="139012" custLinFactNeighborX="11666" custLinFactNeighborY="676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BBA5496-1AC5-400C-ACF3-15CDC9BCBAA1}" type="pres">
      <dgm:prSet presAssocID="{3B49CE96-21C3-45DA-84C0-D8AF0F3F8EF8}" presName="bullet5e" presStyleLbl="node1" presStyleIdx="4" presStyleCnt="5"/>
      <dgm:spPr/>
    </dgm:pt>
    <dgm:pt modelId="{A8A27E2F-5542-40B9-8F61-3FF65DDFF9BD}" type="pres">
      <dgm:prSet presAssocID="{3B49CE96-21C3-45DA-84C0-D8AF0F3F8EF8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0371B89-0411-48E0-9ABF-8259A242C105}" srcId="{79E9EB46-8E3D-48DF-9808-303FFF8D1136}" destId="{3B49CE96-21C3-45DA-84C0-D8AF0F3F8EF8}" srcOrd="4" destOrd="0" parTransId="{96AC36C1-5528-44DD-B275-F926C4C45E01}" sibTransId="{88EEC62F-2122-4772-8697-59E0C295FB11}"/>
    <dgm:cxn modelId="{920E3EFE-4291-40A6-8D42-87E3A7AD83CC}" type="presOf" srcId="{1303189E-E64A-499E-9A59-86CDF2987E5D}" destId="{23C23682-51C5-4313-B32F-1F0D4A13EEF4}" srcOrd="0" destOrd="0" presId="urn:microsoft.com/office/officeart/2005/8/layout/arrow2"/>
    <dgm:cxn modelId="{E901A761-3822-46F0-B160-AA9BC6C79F8B}" type="presOf" srcId="{3D35BFDA-9FC1-4EF2-A82E-972F70E9F792}" destId="{55E8A595-2F1D-476A-A669-1D76D599660C}" srcOrd="0" destOrd="0" presId="urn:microsoft.com/office/officeart/2005/8/layout/arrow2"/>
    <dgm:cxn modelId="{73D30B43-9DE8-4486-B4C9-D7D4185A5A81}" type="presOf" srcId="{3B49CE96-21C3-45DA-84C0-D8AF0F3F8EF8}" destId="{A8A27E2F-5542-40B9-8F61-3FF65DDFF9BD}" srcOrd="0" destOrd="0" presId="urn:microsoft.com/office/officeart/2005/8/layout/arrow2"/>
    <dgm:cxn modelId="{642F7BBA-57FB-405B-B512-D83DACABBD7C}" srcId="{79E9EB46-8E3D-48DF-9808-303FFF8D1136}" destId="{3D35BFDA-9FC1-4EF2-A82E-972F70E9F792}" srcOrd="0" destOrd="0" parTransId="{4A65C37B-4665-4C75-8A8B-CA379521F1D2}" sibTransId="{CA5D1A06-0AF2-4BB0-861C-5B55E25F5322}"/>
    <dgm:cxn modelId="{9CAE80C0-734C-44DA-A463-A399A42C313E}" srcId="{79E9EB46-8E3D-48DF-9808-303FFF8D1136}" destId="{1303189E-E64A-499E-9A59-86CDF2987E5D}" srcOrd="3" destOrd="0" parTransId="{6A7C5E17-FE1D-4E01-89F4-12B2461CD7C9}" sibTransId="{066DE897-073C-45D7-98AC-B8C35E61ABD9}"/>
    <dgm:cxn modelId="{839BBDF0-900F-4212-B836-C7810EA31568}" type="presOf" srcId="{65C281B0-786B-4F20-AAA3-99F03B1E1B89}" destId="{90FF5736-5F36-46D9-80FB-75C56BF57994}" srcOrd="0" destOrd="0" presId="urn:microsoft.com/office/officeart/2005/8/layout/arrow2"/>
    <dgm:cxn modelId="{21F54D4D-BC97-41F4-9B8C-CE464E432310}" srcId="{79E9EB46-8E3D-48DF-9808-303FFF8D1136}" destId="{65C281B0-786B-4F20-AAA3-99F03B1E1B89}" srcOrd="1" destOrd="0" parTransId="{FFA28459-4AFD-467E-91A1-8E679FC98E9D}" sibTransId="{8A9549FB-B531-423F-B937-61185DC19569}"/>
    <dgm:cxn modelId="{18F7D9EB-E334-4A21-BCD5-323987ED3C54}" type="presOf" srcId="{79E9EB46-8E3D-48DF-9808-303FFF8D1136}" destId="{40151BF3-CD6D-4640-B49A-CC6D2AC2EFCC}" srcOrd="0" destOrd="0" presId="urn:microsoft.com/office/officeart/2005/8/layout/arrow2"/>
    <dgm:cxn modelId="{89ACD461-3310-472F-9600-CBA477BE6E55}" type="presOf" srcId="{4331CFD8-8F7D-4855-97A2-35E46B3D0AFE}" destId="{6177008D-850A-468C-8A10-65140F5CB5E8}" srcOrd="0" destOrd="0" presId="urn:microsoft.com/office/officeart/2005/8/layout/arrow2"/>
    <dgm:cxn modelId="{866146B1-F6D1-4EBC-9584-5133B4E3337D}" srcId="{79E9EB46-8E3D-48DF-9808-303FFF8D1136}" destId="{4331CFD8-8F7D-4855-97A2-35E46B3D0AFE}" srcOrd="2" destOrd="0" parTransId="{975597A3-345B-46CC-9024-00FFF4762DCB}" sibTransId="{190822DE-4108-42D7-A5EC-5788E38BECDB}"/>
    <dgm:cxn modelId="{78C9393D-715D-4328-9882-42E71BE0906F}" type="presParOf" srcId="{40151BF3-CD6D-4640-B49A-CC6D2AC2EFCC}" destId="{A1FE3387-0DCB-41A5-B7EA-B962992B6215}" srcOrd="0" destOrd="0" presId="urn:microsoft.com/office/officeart/2005/8/layout/arrow2"/>
    <dgm:cxn modelId="{9609AE0A-974B-43E5-BE98-EAC086BD6BF7}" type="presParOf" srcId="{40151BF3-CD6D-4640-B49A-CC6D2AC2EFCC}" destId="{86154A42-16A4-462C-A3CE-639E642CC348}" srcOrd="1" destOrd="0" presId="urn:microsoft.com/office/officeart/2005/8/layout/arrow2"/>
    <dgm:cxn modelId="{F890D676-2698-4B36-97F1-6CD511CA73D7}" type="presParOf" srcId="{86154A42-16A4-462C-A3CE-639E642CC348}" destId="{4495AB21-0C7A-4C03-A655-6A018957B3B1}" srcOrd="0" destOrd="0" presId="urn:microsoft.com/office/officeart/2005/8/layout/arrow2"/>
    <dgm:cxn modelId="{BDFC681B-0B0E-4BDB-B8EA-7DE2D6A52DD2}" type="presParOf" srcId="{86154A42-16A4-462C-A3CE-639E642CC348}" destId="{55E8A595-2F1D-476A-A669-1D76D599660C}" srcOrd="1" destOrd="0" presId="urn:microsoft.com/office/officeart/2005/8/layout/arrow2"/>
    <dgm:cxn modelId="{98C34C3A-BC88-4A5B-A9E6-5634BA70E781}" type="presParOf" srcId="{86154A42-16A4-462C-A3CE-639E642CC348}" destId="{98DF0A41-ED0F-4085-9813-0732F5E56143}" srcOrd="2" destOrd="0" presId="urn:microsoft.com/office/officeart/2005/8/layout/arrow2"/>
    <dgm:cxn modelId="{A3A05DCB-379A-426A-BF61-4CCF525A2033}" type="presParOf" srcId="{86154A42-16A4-462C-A3CE-639E642CC348}" destId="{90FF5736-5F36-46D9-80FB-75C56BF57994}" srcOrd="3" destOrd="0" presId="urn:microsoft.com/office/officeart/2005/8/layout/arrow2"/>
    <dgm:cxn modelId="{AB3A7227-95CE-46DD-8CD4-D16D29E6F15C}" type="presParOf" srcId="{86154A42-16A4-462C-A3CE-639E642CC348}" destId="{135D4ADA-E3CE-4411-8C13-0ABC643BB4B9}" srcOrd="4" destOrd="0" presId="urn:microsoft.com/office/officeart/2005/8/layout/arrow2"/>
    <dgm:cxn modelId="{69D7CC53-4940-4E5F-B7FD-3252B3FE2830}" type="presParOf" srcId="{86154A42-16A4-462C-A3CE-639E642CC348}" destId="{6177008D-850A-468C-8A10-65140F5CB5E8}" srcOrd="5" destOrd="0" presId="urn:microsoft.com/office/officeart/2005/8/layout/arrow2"/>
    <dgm:cxn modelId="{643AF0C3-3E1F-4964-A8B1-EA9AE57CA76A}" type="presParOf" srcId="{86154A42-16A4-462C-A3CE-639E642CC348}" destId="{1574A9A2-6F54-48E5-BBB1-7BF24F1F7594}" srcOrd="6" destOrd="0" presId="urn:microsoft.com/office/officeart/2005/8/layout/arrow2"/>
    <dgm:cxn modelId="{E5F1FEA2-E336-430D-8127-8B02D14832BB}" type="presParOf" srcId="{86154A42-16A4-462C-A3CE-639E642CC348}" destId="{23C23682-51C5-4313-B32F-1F0D4A13EEF4}" srcOrd="7" destOrd="0" presId="urn:microsoft.com/office/officeart/2005/8/layout/arrow2"/>
    <dgm:cxn modelId="{5FCE664B-F9C6-422E-B40A-1EDF39F867D1}" type="presParOf" srcId="{86154A42-16A4-462C-A3CE-639E642CC348}" destId="{3BBA5496-1AC5-400C-ACF3-15CDC9BCBAA1}" srcOrd="8" destOrd="0" presId="urn:microsoft.com/office/officeart/2005/8/layout/arrow2"/>
    <dgm:cxn modelId="{684D1474-EC04-45D6-84B9-611BD28B35F8}" type="presParOf" srcId="{86154A42-16A4-462C-A3CE-639E642CC348}" destId="{A8A27E2F-5542-40B9-8F61-3FF65DDFF9BD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FE3387-0DCB-41A5-B7EA-B962992B6215}">
      <dsp:nvSpPr>
        <dsp:cNvPr id="0" name=""/>
        <dsp:cNvSpPr/>
      </dsp:nvSpPr>
      <dsp:spPr>
        <a:xfrm>
          <a:off x="0" y="186371"/>
          <a:ext cx="8945824" cy="559114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95AB21-0C7A-4C03-A655-6A018957B3B1}">
      <dsp:nvSpPr>
        <dsp:cNvPr id="0" name=""/>
        <dsp:cNvSpPr/>
      </dsp:nvSpPr>
      <dsp:spPr>
        <a:xfrm>
          <a:off x="881163" y="4343943"/>
          <a:ext cx="205753" cy="2057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E8A595-2F1D-476A-A669-1D76D599660C}">
      <dsp:nvSpPr>
        <dsp:cNvPr id="0" name=""/>
        <dsp:cNvSpPr/>
      </dsp:nvSpPr>
      <dsp:spPr>
        <a:xfrm>
          <a:off x="268201" y="4526342"/>
          <a:ext cx="2603581" cy="13306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025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 smtClean="0">
              <a:solidFill>
                <a:schemeClr val="accent6"/>
              </a:solidFill>
            </a:rPr>
            <a:t>Lancement &amp; constitution du comité de pilotage </a:t>
          </a:r>
          <a:endParaRPr lang="fr-FR" sz="2400" kern="1200" dirty="0">
            <a:solidFill>
              <a:schemeClr val="accent6"/>
            </a:solidFill>
          </a:endParaRPr>
        </a:p>
      </dsp:txBody>
      <dsp:txXfrm>
        <a:off x="268201" y="4526342"/>
        <a:ext cx="2603581" cy="1330691"/>
      </dsp:txXfrm>
    </dsp:sp>
    <dsp:sp modelId="{98DF0A41-ED0F-4085-9813-0732F5E56143}">
      <dsp:nvSpPr>
        <dsp:cNvPr id="0" name=""/>
        <dsp:cNvSpPr/>
      </dsp:nvSpPr>
      <dsp:spPr>
        <a:xfrm>
          <a:off x="1994918" y="3273799"/>
          <a:ext cx="322049" cy="3220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FF5736-5F36-46D9-80FB-75C56BF57994}">
      <dsp:nvSpPr>
        <dsp:cNvPr id="0" name=""/>
        <dsp:cNvSpPr/>
      </dsp:nvSpPr>
      <dsp:spPr>
        <a:xfrm>
          <a:off x="1829561" y="3621195"/>
          <a:ext cx="2217278" cy="2342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47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 smtClean="0">
              <a:solidFill>
                <a:schemeClr val="accent6"/>
              </a:solidFill>
            </a:rPr>
            <a:t>Conduire un diagnostic </a:t>
          </a:r>
          <a:endParaRPr lang="fr-FR" sz="2400" kern="1200" dirty="0">
            <a:solidFill>
              <a:schemeClr val="accent6"/>
            </a:solidFill>
          </a:endParaRPr>
        </a:p>
      </dsp:txBody>
      <dsp:txXfrm>
        <a:off x="1829561" y="3621195"/>
        <a:ext cx="2217278" cy="2342687"/>
      </dsp:txXfrm>
    </dsp:sp>
    <dsp:sp modelId="{135D4ADA-E3CE-4411-8C13-0ABC643BB4B9}">
      <dsp:nvSpPr>
        <dsp:cNvPr id="0" name=""/>
        <dsp:cNvSpPr/>
      </dsp:nvSpPr>
      <dsp:spPr>
        <a:xfrm>
          <a:off x="3426250" y="2420591"/>
          <a:ext cx="429399" cy="4293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77008D-850A-468C-8A10-65140F5CB5E8}">
      <dsp:nvSpPr>
        <dsp:cNvPr id="0" name=""/>
        <dsp:cNvSpPr/>
      </dsp:nvSpPr>
      <dsp:spPr>
        <a:xfrm>
          <a:off x="3538833" y="2821662"/>
          <a:ext cx="2126601" cy="3142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30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 smtClean="0">
              <a:solidFill>
                <a:schemeClr val="accent6"/>
              </a:solidFill>
            </a:rPr>
            <a:t>Elaborer un plan d’actions </a:t>
          </a:r>
          <a:endParaRPr lang="fr-FR" sz="2400" kern="1200" dirty="0">
            <a:solidFill>
              <a:schemeClr val="accent6"/>
            </a:solidFill>
          </a:endParaRPr>
        </a:p>
      </dsp:txBody>
      <dsp:txXfrm>
        <a:off x="3538833" y="2821662"/>
        <a:ext cx="2126601" cy="3142220"/>
      </dsp:txXfrm>
    </dsp:sp>
    <dsp:sp modelId="{1574A9A2-6F54-48E5-BBB1-7BF24F1F7594}">
      <dsp:nvSpPr>
        <dsp:cNvPr id="0" name=""/>
        <dsp:cNvSpPr/>
      </dsp:nvSpPr>
      <dsp:spPr>
        <a:xfrm>
          <a:off x="5090173" y="1754127"/>
          <a:ext cx="554641" cy="5546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C23682-51C5-4313-B32F-1F0D4A13EEF4}">
      <dsp:nvSpPr>
        <dsp:cNvPr id="0" name=""/>
        <dsp:cNvSpPr/>
      </dsp:nvSpPr>
      <dsp:spPr>
        <a:xfrm>
          <a:off x="5227223" y="2217819"/>
          <a:ext cx="2487153" cy="3746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3893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 smtClean="0">
              <a:solidFill>
                <a:schemeClr val="accent6"/>
              </a:solidFill>
            </a:rPr>
            <a:t>Réaliser les mesures du plan </a:t>
          </a:r>
          <a:endParaRPr lang="fr-FR" sz="2400" kern="1200" dirty="0">
            <a:solidFill>
              <a:schemeClr val="accent6"/>
            </a:solidFill>
          </a:endParaRPr>
        </a:p>
      </dsp:txBody>
      <dsp:txXfrm>
        <a:off x="5227223" y="2217819"/>
        <a:ext cx="2487153" cy="3746063"/>
      </dsp:txXfrm>
    </dsp:sp>
    <dsp:sp modelId="{3BBA5496-1AC5-400C-ACF3-15CDC9BCBAA1}">
      <dsp:nvSpPr>
        <dsp:cNvPr id="0" name=""/>
        <dsp:cNvSpPr/>
      </dsp:nvSpPr>
      <dsp:spPr>
        <a:xfrm>
          <a:off x="6803299" y="1309072"/>
          <a:ext cx="706720" cy="7067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A27E2F-5542-40B9-8F61-3FF65DDFF9BD}">
      <dsp:nvSpPr>
        <dsp:cNvPr id="0" name=""/>
        <dsp:cNvSpPr/>
      </dsp:nvSpPr>
      <dsp:spPr>
        <a:xfrm>
          <a:off x="7156659" y="1662432"/>
          <a:ext cx="1789164" cy="4115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4476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 smtClean="0">
              <a:solidFill>
                <a:schemeClr val="accent6"/>
              </a:solidFill>
            </a:rPr>
            <a:t>Evaluer la démarche </a:t>
          </a:r>
          <a:endParaRPr lang="fr-FR" sz="2400" kern="1200" dirty="0">
            <a:solidFill>
              <a:schemeClr val="accent6"/>
            </a:solidFill>
          </a:endParaRPr>
        </a:p>
      </dsp:txBody>
      <dsp:txXfrm>
        <a:off x="7156659" y="1662432"/>
        <a:ext cx="1789164" cy="41150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502345-F1D9-460A-A51B-D6F647E473E1}" type="datetimeFigureOut">
              <a:rPr lang="fr-FR" smtClean="0"/>
              <a:t>27/08/2020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D087D-470C-417C-AF41-8DA06BF440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2708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i="1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D087D-470C-417C-AF41-8DA06BF4408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0397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 smtClean="0"/>
              <a:t>PPA – Plan de Protection de l’Atmosphère </a:t>
            </a:r>
            <a:r>
              <a:rPr lang="fr-FR" dirty="0" smtClean="0"/>
              <a:t>du Nord et du Pas de Calais (2014). </a:t>
            </a:r>
            <a:r>
              <a:rPr lang="fr-FR" sz="1200" dirty="0" smtClean="0"/>
              <a:t>PDES pour les établissements de plus de 250 élèves et/ou personnels</a:t>
            </a:r>
          </a:p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D087D-470C-417C-AF41-8DA06BF4408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2940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D087D-470C-417C-AF41-8DA06BF4408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0413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2000" i="1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D087D-470C-417C-AF41-8DA06BF4408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8563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i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5D087D-470C-417C-AF41-8DA06BF4408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017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i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5D087D-470C-417C-AF41-8DA06BF4408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100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i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5D087D-470C-417C-AF41-8DA06BF4408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417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Mise en œuvre des actions tout au long de l’année scolaire </a:t>
            </a:r>
          </a:p>
          <a:p>
            <a:r>
              <a:rPr lang="fr-FR" dirty="0" smtClean="0"/>
              <a:t>Planifier &amp; programmer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5D087D-470C-417C-AF41-8DA06BF4408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029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8/27/2020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19176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8/27/2020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608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8/27/2020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500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8/27/2020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239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8/27/2020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‹N°›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92353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8/27/2020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81014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8/27/2020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95957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8/27/2020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768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8/27/2020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28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8/27/2020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077552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8/27/2020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449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8/27/2020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9875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5663" y="583149"/>
            <a:ext cx="10154550" cy="5129961"/>
          </a:xfrm>
        </p:spPr>
        <p:txBody>
          <a:bodyPr/>
          <a:lstStyle/>
          <a:p>
            <a:r>
              <a:rPr lang="fr-FR" sz="2800" dirty="0" smtClean="0">
                <a:solidFill>
                  <a:srgbClr val="66C1BF"/>
                </a:solidFill>
              </a:rPr>
              <a:t>PDES : </a:t>
            </a:r>
            <a:br>
              <a:rPr lang="fr-FR" sz="2800" dirty="0" smtClean="0">
                <a:solidFill>
                  <a:srgbClr val="66C1BF"/>
                </a:solidFill>
              </a:rPr>
            </a:br>
            <a:r>
              <a:rPr lang="fr-FR" sz="2800" dirty="0" smtClean="0">
                <a:solidFill>
                  <a:srgbClr val="66C1BF"/>
                </a:solidFill>
              </a:rPr>
              <a:t/>
            </a:r>
            <a:br>
              <a:rPr lang="fr-FR" sz="2800" dirty="0" smtClean="0">
                <a:solidFill>
                  <a:srgbClr val="66C1BF"/>
                </a:solidFill>
              </a:rPr>
            </a:br>
            <a:r>
              <a:rPr lang="fr-FR" sz="2800" dirty="0" smtClean="0">
                <a:solidFill>
                  <a:srgbClr val="66C1BF"/>
                </a:solidFill>
              </a:rPr>
              <a:t>Plan de déplacement</a:t>
            </a:r>
            <a:br>
              <a:rPr lang="fr-FR" sz="2800" dirty="0" smtClean="0">
                <a:solidFill>
                  <a:srgbClr val="66C1BF"/>
                </a:solidFill>
              </a:rPr>
            </a:br>
            <a:r>
              <a:rPr lang="fr-FR" sz="2800" dirty="0" smtClean="0">
                <a:solidFill>
                  <a:srgbClr val="66C1BF"/>
                </a:solidFill>
              </a:rPr>
              <a:t> établissement </a:t>
            </a:r>
            <a:br>
              <a:rPr lang="fr-FR" sz="2800" dirty="0" smtClean="0">
                <a:solidFill>
                  <a:srgbClr val="66C1BF"/>
                </a:solidFill>
              </a:rPr>
            </a:br>
            <a:r>
              <a:rPr lang="fr-FR" sz="2800" dirty="0" smtClean="0">
                <a:solidFill>
                  <a:srgbClr val="66C1BF"/>
                </a:solidFill>
              </a:rPr>
              <a:t>scolaire</a:t>
            </a:r>
            <a:endParaRPr lang="fr-FR" sz="2800" dirty="0">
              <a:solidFill>
                <a:srgbClr val="66C1BF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16" y="5487837"/>
            <a:ext cx="909912" cy="12680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5" b="38550"/>
          <a:stretch/>
        </p:blipFill>
        <p:spPr>
          <a:xfrm>
            <a:off x="3416570" y="5397771"/>
            <a:ext cx="1619498" cy="14768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124" y="5328665"/>
            <a:ext cx="1441938" cy="1441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33"/>
          <a:stretch/>
        </p:blipFill>
        <p:spPr>
          <a:xfrm>
            <a:off x="7629509" y="5822858"/>
            <a:ext cx="1544711" cy="9329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2" y="5991231"/>
            <a:ext cx="1905000" cy="76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02" y="5597840"/>
            <a:ext cx="2973070" cy="12065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65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71554" y="382384"/>
            <a:ext cx="10178322" cy="1492132"/>
          </a:xfrm>
        </p:spPr>
        <p:txBody>
          <a:bodyPr/>
          <a:lstStyle/>
          <a:p>
            <a:r>
              <a:rPr lang="fr-FR" dirty="0" smtClean="0">
                <a:solidFill>
                  <a:srgbClr val="66CBBA"/>
                </a:solidFill>
              </a:rPr>
              <a:t>Pourquoi des PDES ?</a:t>
            </a:r>
            <a:endParaRPr lang="fr-FR" dirty="0">
              <a:solidFill>
                <a:srgbClr val="66CBBA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20640" y="1317239"/>
            <a:ext cx="10377108" cy="5282343"/>
          </a:xfrm>
        </p:spPr>
        <p:txBody>
          <a:bodyPr>
            <a:normAutofit fontScale="70000" lnSpcReduction="20000"/>
          </a:bodyPr>
          <a:lstStyle/>
          <a:p>
            <a:pPr marL="539496" indent="-457200">
              <a:defRPr/>
            </a:pPr>
            <a:r>
              <a:rPr lang="fr-FR" sz="2800" b="1" dirty="0">
                <a:solidFill>
                  <a:srgbClr val="E30613"/>
                </a:solidFill>
              </a:rPr>
              <a:t>Un constat </a:t>
            </a:r>
          </a:p>
          <a:p>
            <a:pPr marL="82296" indent="0">
              <a:buNone/>
              <a:defRPr/>
            </a:pPr>
            <a:r>
              <a:rPr lang="fr-FR" sz="2800" dirty="0"/>
              <a:t>Une qualité de l’air de plus en plus mauvaise &gt;</a:t>
            </a:r>
            <a:r>
              <a:rPr lang="fr-FR" sz="2800" dirty="0" smtClean="0"/>
              <a:t> </a:t>
            </a:r>
            <a:r>
              <a:rPr lang="fr-FR" sz="2800" dirty="0"/>
              <a:t>problème de santé publique (48 000 décès prématurés chaque année en France dus à la mauvaise qualité de l’air et aux particules dans l’air )</a:t>
            </a:r>
          </a:p>
          <a:p>
            <a:pPr marL="82296" indent="0">
              <a:buNone/>
              <a:defRPr/>
            </a:pPr>
            <a:endParaRPr lang="fr-FR" sz="2800" dirty="0"/>
          </a:p>
          <a:p>
            <a:pPr marL="82296" indent="0">
              <a:buNone/>
              <a:defRPr/>
            </a:pPr>
            <a:r>
              <a:rPr lang="fr-FR" sz="2800" dirty="0"/>
              <a:t>Secteur des transports &gt;</a:t>
            </a:r>
            <a:r>
              <a:rPr lang="fr-FR" sz="2800" dirty="0" smtClean="0"/>
              <a:t> </a:t>
            </a:r>
            <a:r>
              <a:rPr lang="fr-FR" sz="2800" dirty="0"/>
              <a:t>1</a:t>
            </a:r>
            <a:r>
              <a:rPr lang="fr-FR" sz="2800" baseline="30000" dirty="0"/>
              <a:t>er</a:t>
            </a:r>
            <a:r>
              <a:rPr lang="fr-FR" sz="2800" dirty="0"/>
              <a:t> émetteur de gaz à effet de serre. Habiter/travailler à proximité du trafic routier augmente la morbidité attribuable à la pollution atmosphérique.</a:t>
            </a:r>
          </a:p>
          <a:p>
            <a:pPr marL="82296" indent="0">
              <a:buNone/>
              <a:defRPr/>
            </a:pPr>
            <a:endParaRPr lang="fr-FR" sz="2800" dirty="0"/>
          </a:p>
          <a:p>
            <a:pPr marL="539496" indent="-457200">
              <a:defRPr/>
            </a:pPr>
            <a:r>
              <a:rPr lang="fr-FR" sz="2800" b="1" dirty="0">
                <a:solidFill>
                  <a:srgbClr val="E30613"/>
                </a:solidFill>
              </a:rPr>
              <a:t>Un objectif </a:t>
            </a:r>
          </a:p>
          <a:p>
            <a:pPr marL="82296" indent="0">
              <a:buNone/>
              <a:defRPr/>
            </a:pPr>
            <a:r>
              <a:rPr lang="fr-FR" sz="2800" dirty="0"/>
              <a:t>Diminuer la pollution de l’air en limitant l’</a:t>
            </a:r>
            <a:r>
              <a:rPr lang="fr-FR" sz="2800" dirty="0" err="1"/>
              <a:t>autosolisme</a:t>
            </a:r>
            <a:r>
              <a:rPr lang="fr-FR" sz="2800" dirty="0"/>
              <a:t> au profit des modes actifs (marche, vélo) et modes doux (transports en commun, covoiturage, autopartage) dans le cadre des trajets domicile-école (et autres déplacements liés à la fonction scolaire)</a:t>
            </a:r>
          </a:p>
          <a:p>
            <a:pPr marL="82296" indent="0">
              <a:buNone/>
              <a:defRPr/>
            </a:pPr>
            <a:endParaRPr lang="fr-FR" sz="2800" dirty="0"/>
          </a:p>
          <a:p>
            <a:pPr marL="539496" indent="-457200">
              <a:defRPr/>
            </a:pPr>
            <a:r>
              <a:rPr lang="fr-FR" sz="2800" b="1" dirty="0">
                <a:solidFill>
                  <a:srgbClr val="E30613"/>
                </a:solidFill>
              </a:rPr>
              <a:t>Une réponse</a:t>
            </a:r>
          </a:p>
          <a:p>
            <a:pPr marL="82296" indent="0">
              <a:buNone/>
              <a:defRPr/>
            </a:pPr>
            <a:r>
              <a:rPr lang="fr-FR" sz="2800" dirty="0"/>
              <a:t>Un Plan de Déplacement d’Etablissement Scolaire (PDES) pour développer la connaissance et l’action en faveur de l’</a:t>
            </a:r>
            <a:r>
              <a:rPr lang="fr-FR" sz="2800" dirty="0" err="1"/>
              <a:t>écomobilité</a:t>
            </a:r>
            <a:r>
              <a:rPr lang="fr-FR" sz="2800" dirty="0"/>
              <a:t> scolaire.</a:t>
            </a:r>
          </a:p>
          <a:p>
            <a:endParaRPr lang="fr-FR" sz="2800" dirty="0" smtClean="0">
              <a:solidFill>
                <a:schemeClr val="accent6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"/>
          <a:stretch>
            <a:fillRect/>
          </a:stretch>
        </p:blipFill>
        <p:spPr bwMode="auto">
          <a:xfrm>
            <a:off x="-1" y="-59635"/>
            <a:ext cx="1177011" cy="16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123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0696" y="127946"/>
            <a:ext cx="10178322" cy="1492132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66CBBA"/>
                </a:solidFill>
              </a:rPr>
              <a:t>Méthodologie PDES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>
                <a:solidFill>
                  <a:srgbClr val="009A9B"/>
                </a:solidFill>
              </a:rPr>
              <a:t>Les Grandes étapes : </a:t>
            </a:r>
            <a:endParaRPr lang="fr-FR" dirty="0">
              <a:solidFill>
                <a:srgbClr val="009A9B"/>
              </a:solidFill>
            </a:endParaRPr>
          </a:p>
        </p:txBody>
      </p:sp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408948978"/>
              </p:ext>
            </p:extLst>
          </p:nvPr>
        </p:nvGraphicFramePr>
        <p:xfrm>
          <a:off x="1777492" y="827000"/>
          <a:ext cx="8945824" cy="5963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"/>
          <a:stretch>
            <a:fillRect/>
          </a:stretch>
        </p:blipFill>
        <p:spPr bwMode="auto">
          <a:xfrm>
            <a:off x="-1" y="-59635"/>
            <a:ext cx="1177011" cy="16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13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10232" y="186937"/>
            <a:ext cx="10178322" cy="871842"/>
          </a:xfrm>
        </p:spPr>
        <p:txBody>
          <a:bodyPr/>
          <a:lstStyle/>
          <a:p>
            <a:r>
              <a:rPr lang="fr-FR" dirty="0" smtClean="0">
                <a:solidFill>
                  <a:srgbClr val="66CBBA"/>
                </a:solidFill>
              </a:rPr>
              <a:t>calendrier de temporalité </a:t>
            </a:r>
            <a:endParaRPr lang="fr-FR" dirty="0">
              <a:solidFill>
                <a:srgbClr val="66CBBA"/>
              </a:solidFill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1822637"/>
              </p:ext>
            </p:extLst>
          </p:nvPr>
        </p:nvGraphicFramePr>
        <p:xfrm>
          <a:off x="1969037" y="1287380"/>
          <a:ext cx="9600111" cy="509736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179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202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07951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2"/>
                          </a:solidFill>
                        </a:rPr>
                        <a:t>Trimestre</a:t>
                      </a:r>
                      <a:r>
                        <a:rPr lang="fr-FR" sz="1600" b="1" baseline="0" dirty="0" smtClean="0">
                          <a:solidFill>
                            <a:schemeClr val="tx2"/>
                          </a:solidFill>
                        </a:rPr>
                        <a:t> 1</a:t>
                      </a:r>
                      <a:endParaRPr lang="fr-FR" sz="1600" b="1" dirty="0">
                        <a:solidFill>
                          <a:schemeClr val="tx2"/>
                        </a:solidFill>
                      </a:endParaRPr>
                    </a:p>
                  </a:txBody>
                  <a:tcPr marL="105855" marR="105855" marT="52927" marB="529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1" dirty="0" smtClean="0">
                          <a:solidFill>
                            <a:schemeClr val="tx2"/>
                          </a:solidFill>
                        </a:rPr>
                        <a:t>Constitution du partenariat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b="0" dirty="0" smtClean="0">
                          <a:solidFill>
                            <a:schemeClr val="tx2"/>
                          </a:solidFill>
                        </a:rPr>
                        <a:t>Prise de contact avec</a:t>
                      </a:r>
                      <a:r>
                        <a:rPr lang="fr-FR" sz="1400" b="0" baseline="0" dirty="0" smtClean="0">
                          <a:solidFill>
                            <a:schemeClr val="tx2"/>
                          </a:solidFill>
                        </a:rPr>
                        <a:t> membres du comite de pilotage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b="0" baseline="0" dirty="0" smtClean="0">
                          <a:solidFill>
                            <a:schemeClr val="tx2"/>
                          </a:solidFill>
                        </a:rPr>
                        <a:t>Mise en place d’un premier comité de pilotage / présentation de la démarche à tous les acteurs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400" b="0" baseline="0" dirty="0" smtClean="0">
                          <a:solidFill>
                            <a:schemeClr val="tx2"/>
                          </a:solidFill>
                        </a:rPr>
                        <a:t>Préparation phase diagnostic – état des lieux</a:t>
                      </a:r>
                      <a:endParaRPr lang="fr-FR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105855" marR="105855" marT="52927" marB="529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2128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rgbClr val="009A9B"/>
                          </a:solidFill>
                        </a:rPr>
                        <a:t>Trimestre</a:t>
                      </a:r>
                      <a:r>
                        <a:rPr lang="fr-FR" sz="1600" b="1" baseline="0" dirty="0" smtClean="0">
                          <a:solidFill>
                            <a:srgbClr val="009A9B"/>
                          </a:solidFill>
                        </a:rPr>
                        <a:t> 2</a:t>
                      </a:r>
                      <a:endParaRPr lang="fr-FR" sz="1600" b="1" dirty="0">
                        <a:solidFill>
                          <a:srgbClr val="009A9B"/>
                        </a:solidFill>
                      </a:endParaRPr>
                    </a:p>
                  </a:txBody>
                  <a:tcPr marL="105855" marR="105855" marT="52927" marB="529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1" dirty="0" smtClean="0">
                          <a:solidFill>
                            <a:srgbClr val="009A9B"/>
                          </a:solidFill>
                        </a:rPr>
                        <a:t>Diagnostic mobilité</a:t>
                      </a:r>
                    </a:p>
                    <a:p>
                      <a:r>
                        <a:rPr lang="fr-FR" sz="1400" b="0" dirty="0" smtClean="0">
                          <a:solidFill>
                            <a:srgbClr val="009A9B"/>
                          </a:solidFill>
                        </a:rPr>
                        <a:t>Diagnostic accessibilité,</a:t>
                      </a:r>
                      <a:r>
                        <a:rPr lang="fr-FR" sz="1400" b="0" baseline="0" dirty="0" smtClean="0">
                          <a:solidFill>
                            <a:srgbClr val="009A9B"/>
                          </a:solidFill>
                        </a:rPr>
                        <a:t> stationnement</a:t>
                      </a:r>
                      <a:endParaRPr lang="fr-FR" sz="1400" b="0" dirty="0" smtClean="0">
                        <a:solidFill>
                          <a:srgbClr val="009A9B"/>
                        </a:solidFill>
                      </a:endParaRPr>
                    </a:p>
                    <a:p>
                      <a:r>
                        <a:rPr lang="fr-FR" sz="1400" b="0" i="0" dirty="0" smtClean="0">
                          <a:solidFill>
                            <a:srgbClr val="009A9B"/>
                          </a:solidFill>
                        </a:rPr>
                        <a:t>Questionnaire élèves / parents / salariés</a:t>
                      </a:r>
                      <a:endParaRPr lang="fr-FR" sz="1400" b="0" i="0" dirty="0">
                        <a:solidFill>
                          <a:srgbClr val="009A9B"/>
                        </a:solidFill>
                      </a:endParaRPr>
                    </a:p>
                  </a:txBody>
                  <a:tcPr marL="105855" marR="105855" marT="52927" marB="529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1624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2"/>
                          </a:solidFill>
                        </a:rPr>
                        <a:t>Trimestre 3</a:t>
                      </a:r>
                      <a:endParaRPr lang="fr-FR" sz="1600" b="1" dirty="0">
                        <a:solidFill>
                          <a:schemeClr val="tx2"/>
                        </a:solidFill>
                      </a:endParaRPr>
                    </a:p>
                  </a:txBody>
                  <a:tcPr marL="105855" marR="105855" marT="52927" marB="529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1" dirty="0" smtClean="0">
                          <a:solidFill>
                            <a:schemeClr val="tx2"/>
                          </a:solidFill>
                        </a:rPr>
                        <a:t>Elaboration du pré-plan d’actions</a:t>
                      </a:r>
                    </a:p>
                    <a:p>
                      <a:r>
                        <a:rPr lang="fr-FR" sz="1400" dirty="0" smtClean="0">
                          <a:solidFill>
                            <a:schemeClr val="tx2"/>
                          </a:solidFill>
                        </a:rPr>
                        <a:t>Analyse de l’enquête mobilité </a:t>
                      </a:r>
                    </a:p>
                    <a:p>
                      <a:r>
                        <a:rPr lang="fr-FR" sz="1400" dirty="0" smtClean="0">
                          <a:solidFill>
                            <a:schemeClr val="tx2"/>
                          </a:solidFill>
                        </a:rPr>
                        <a:t>Concertation sur les résultats et axes de travail à</a:t>
                      </a:r>
                      <a:r>
                        <a:rPr lang="fr-FR" sz="1400" baseline="0" dirty="0" smtClean="0">
                          <a:solidFill>
                            <a:schemeClr val="tx2"/>
                          </a:solidFill>
                        </a:rPr>
                        <a:t> privilégier avec le comite de pilotage</a:t>
                      </a:r>
                      <a:endParaRPr lang="fr-FR" sz="1400" dirty="0" smtClean="0">
                        <a:solidFill>
                          <a:schemeClr val="tx2"/>
                        </a:solidFill>
                      </a:endParaRPr>
                    </a:p>
                    <a:p>
                      <a:r>
                        <a:rPr lang="fr-FR" sz="1400" dirty="0" smtClean="0">
                          <a:solidFill>
                            <a:schemeClr val="tx2"/>
                          </a:solidFill>
                        </a:rPr>
                        <a:t>Préparation du plan d’actions (possibilité</a:t>
                      </a:r>
                      <a:r>
                        <a:rPr lang="fr-FR" sz="1400" baseline="0" dirty="0" smtClean="0">
                          <a:solidFill>
                            <a:schemeClr val="tx2"/>
                          </a:solidFill>
                        </a:rPr>
                        <a:t> d’y travailler par ateliers)</a:t>
                      </a:r>
                      <a:endParaRPr lang="fr-FR" sz="1400" dirty="0">
                        <a:solidFill>
                          <a:schemeClr val="tx2"/>
                        </a:solidFill>
                      </a:endParaRPr>
                    </a:p>
                  </a:txBody>
                  <a:tcPr marL="105855" marR="105855" marT="52927" marB="529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2421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rgbClr val="009A9B"/>
                          </a:solidFill>
                        </a:rPr>
                        <a:t>Trimestre 4</a:t>
                      </a:r>
                      <a:endParaRPr lang="fr-FR" sz="1600" b="1" dirty="0">
                        <a:solidFill>
                          <a:srgbClr val="009A9B"/>
                        </a:solidFill>
                      </a:endParaRPr>
                    </a:p>
                  </a:txBody>
                  <a:tcPr marL="105855" marR="105855" marT="52927" marB="529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1" dirty="0" smtClean="0">
                          <a:solidFill>
                            <a:srgbClr val="009A9B"/>
                          </a:solidFill>
                        </a:rPr>
                        <a:t>Validation du plan d’actions </a:t>
                      </a:r>
                      <a:endParaRPr lang="fr-FR" sz="1600" b="0" dirty="0" smtClean="0">
                        <a:solidFill>
                          <a:srgbClr val="009A9B"/>
                        </a:solidFill>
                      </a:endParaRPr>
                    </a:p>
                    <a:p>
                      <a:r>
                        <a:rPr lang="fr-FR" sz="1400" dirty="0" smtClean="0">
                          <a:solidFill>
                            <a:srgbClr val="009A9B"/>
                          </a:solidFill>
                        </a:rPr>
                        <a:t>Rédaction de fiches-actions</a:t>
                      </a:r>
                    </a:p>
                    <a:p>
                      <a:r>
                        <a:rPr lang="fr-FR" sz="1400" dirty="0" smtClean="0">
                          <a:solidFill>
                            <a:srgbClr val="009A9B"/>
                          </a:solidFill>
                        </a:rPr>
                        <a:t>Formalisation du PDES -</a:t>
                      </a:r>
                      <a:r>
                        <a:rPr lang="fr-FR" sz="1400" baseline="0" dirty="0" smtClean="0">
                          <a:solidFill>
                            <a:srgbClr val="009A9B"/>
                          </a:solidFill>
                        </a:rPr>
                        <a:t> Communication</a:t>
                      </a:r>
                      <a:endParaRPr lang="fr-FR" sz="1400" dirty="0" smtClean="0">
                        <a:solidFill>
                          <a:srgbClr val="009A9B"/>
                        </a:solidFill>
                      </a:endParaRPr>
                    </a:p>
                    <a:p>
                      <a:r>
                        <a:rPr lang="fr-FR" sz="1400" dirty="0" smtClean="0">
                          <a:solidFill>
                            <a:srgbClr val="009A9B"/>
                          </a:solidFill>
                        </a:rPr>
                        <a:t>Début de mise en œuvre avec actions expérimentales</a:t>
                      </a:r>
                      <a:endParaRPr lang="fr-FR" sz="1400" dirty="0">
                        <a:solidFill>
                          <a:srgbClr val="009A9B"/>
                        </a:solidFill>
                      </a:endParaRPr>
                    </a:p>
                  </a:txBody>
                  <a:tcPr marL="105855" marR="105855" marT="52927" marB="529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618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2"/>
                          </a:solidFill>
                        </a:rPr>
                        <a:t>Année N+1</a:t>
                      </a:r>
                      <a:endParaRPr lang="fr-FR" sz="1600" b="1" dirty="0">
                        <a:solidFill>
                          <a:schemeClr val="tx2"/>
                        </a:solidFill>
                      </a:endParaRPr>
                    </a:p>
                  </a:txBody>
                  <a:tcPr marL="105855" marR="105855" marT="52927" marB="529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1" dirty="0" smtClean="0">
                          <a:solidFill>
                            <a:schemeClr val="tx2"/>
                          </a:solidFill>
                        </a:rPr>
                        <a:t>Mise en place des actions</a:t>
                      </a:r>
                      <a:endParaRPr lang="fr-FR" sz="1600" b="1" dirty="0">
                        <a:solidFill>
                          <a:schemeClr val="tx2"/>
                        </a:solidFill>
                      </a:endParaRPr>
                    </a:p>
                  </a:txBody>
                  <a:tcPr marL="105855" marR="105855" marT="52927" marB="529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1618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rgbClr val="009A9B"/>
                          </a:solidFill>
                        </a:rPr>
                        <a:t>Chaque année </a:t>
                      </a:r>
                      <a:endParaRPr lang="fr-FR" sz="1600" b="1" dirty="0">
                        <a:solidFill>
                          <a:srgbClr val="009A9B"/>
                        </a:solidFill>
                      </a:endParaRPr>
                    </a:p>
                  </a:txBody>
                  <a:tcPr marL="105855" marR="105855" marT="52927" marB="529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1" dirty="0" smtClean="0">
                          <a:solidFill>
                            <a:srgbClr val="009A9B"/>
                          </a:solidFill>
                        </a:rPr>
                        <a:t>Evaluation</a:t>
                      </a:r>
                      <a:r>
                        <a:rPr lang="fr-FR" sz="1400" b="1" dirty="0" smtClean="0">
                          <a:solidFill>
                            <a:srgbClr val="009A9B"/>
                          </a:solidFill>
                        </a:rPr>
                        <a:t> </a:t>
                      </a:r>
                      <a:r>
                        <a:rPr lang="fr-FR" sz="1400" dirty="0" smtClean="0">
                          <a:solidFill>
                            <a:srgbClr val="009A9B"/>
                          </a:solidFill>
                        </a:rPr>
                        <a:t>et réajustement du</a:t>
                      </a:r>
                      <a:r>
                        <a:rPr lang="fr-FR" sz="1400" baseline="0" dirty="0" smtClean="0">
                          <a:solidFill>
                            <a:srgbClr val="009A9B"/>
                          </a:solidFill>
                        </a:rPr>
                        <a:t> plan d’actions</a:t>
                      </a:r>
                      <a:endParaRPr lang="fr-FR" sz="1400" dirty="0">
                        <a:solidFill>
                          <a:srgbClr val="009A9B"/>
                        </a:solidFill>
                      </a:endParaRPr>
                    </a:p>
                  </a:txBody>
                  <a:tcPr marL="105855" marR="105855" marT="52927" marB="529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" name="Double flèche horizontale 11"/>
          <p:cNvSpPr/>
          <p:nvPr/>
        </p:nvSpPr>
        <p:spPr>
          <a:xfrm rot="16200000">
            <a:off x="-1213152" y="3591792"/>
            <a:ext cx="5213684" cy="60486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168258" y="2601558"/>
            <a:ext cx="4508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N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M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N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"/>
          <a:stretch>
            <a:fillRect/>
          </a:stretch>
        </p:blipFill>
        <p:spPr bwMode="auto">
          <a:xfrm>
            <a:off x="0" y="-216999"/>
            <a:ext cx="1177011" cy="16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051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1339" y="107581"/>
            <a:ext cx="10178322" cy="1492132"/>
          </a:xfrm>
        </p:spPr>
        <p:txBody>
          <a:bodyPr/>
          <a:lstStyle/>
          <a:p>
            <a:r>
              <a:rPr lang="fr-FR" dirty="0" smtClean="0">
                <a:solidFill>
                  <a:srgbClr val="66CBBA"/>
                </a:solidFill>
              </a:rPr>
              <a:t>Aménagements</a:t>
            </a:r>
            <a:endParaRPr lang="fr-FR" dirty="0">
              <a:solidFill>
                <a:srgbClr val="66CBBA"/>
              </a:solidFill>
            </a:endParaRPr>
          </a:p>
        </p:txBody>
      </p:sp>
      <p:pic>
        <p:nvPicPr>
          <p:cNvPr id="5" name="Picture 5" descr="W:\Mes images\stationnement\stationnement sécurisé\Collège Lazaro Marcq\parkingElev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261" y="215084"/>
            <a:ext cx="4528800" cy="3396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7404261" y="3606491"/>
            <a:ext cx="4439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 smtClean="0">
                <a:solidFill>
                  <a:schemeClr val="accent6"/>
                </a:solidFill>
              </a:rPr>
              <a:t>Garage vélos / trottinettes sécurisé (Collège du Lazaro, </a:t>
            </a:r>
            <a:r>
              <a:rPr lang="fr-FR" sz="2000" dirty="0" err="1" smtClean="0">
                <a:solidFill>
                  <a:schemeClr val="accent6"/>
                </a:solidFill>
              </a:rPr>
              <a:t>Marcq-en-Baroeul</a:t>
            </a:r>
            <a:r>
              <a:rPr lang="fr-FR" sz="2000" dirty="0" smtClean="0">
                <a:solidFill>
                  <a:schemeClr val="accent6"/>
                </a:solidFill>
              </a:rPr>
              <a:t>)</a:t>
            </a:r>
            <a:endParaRPr lang="fr-FR" sz="2000" dirty="0">
              <a:solidFill>
                <a:schemeClr val="accent6"/>
              </a:solidFill>
            </a:endParaRP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128" y="1013796"/>
            <a:ext cx="3106882" cy="2330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ZoneTexte 7"/>
          <p:cNvSpPr txBox="1"/>
          <p:nvPr/>
        </p:nvSpPr>
        <p:spPr>
          <a:xfrm>
            <a:off x="4481799" y="1413909"/>
            <a:ext cx="23490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 smtClean="0">
                <a:solidFill>
                  <a:schemeClr val="accent6"/>
                </a:solidFill>
              </a:rPr>
              <a:t>Voies cyclables sécurisées (Collège de </a:t>
            </a:r>
            <a:r>
              <a:rPr lang="fr-FR" sz="2000" dirty="0" err="1" smtClean="0">
                <a:solidFill>
                  <a:schemeClr val="accent6"/>
                </a:solidFill>
              </a:rPr>
              <a:t>Duttlenheim</a:t>
            </a:r>
            <a:r>
              <a:rPr lang="fr-FR" sz="2000" dirty="0" smtClean="0">
                <a:solidFill>
                  <a:schemeClr val="accent6"/>
                </a:solidFill>
              </a:rPr>
              <a:t>, Alsace)</a:t>
            </a:r>
            <a:endParaRPr lang="fr-FR" sz="2000" dirty="0">
              <a:solidFill>
                <a:schemeClr val="accent6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6536" y="3693368"/>
            <a:ext cx="3782400" cy="283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ZoneTexte 8"/>
          <p:cNvSpPr txBox="1"/>
          <p:nvPr/>
        </p:nvSpPr>
        <p:spPr>
          <a:xfrm>
            <a:off x="5975011" y="5983290"/>
            <a:ext cx="4213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accent6"/>
                </a:solidFill>
              </a:rPr>
              <a:t>Jalonnement (Ivry s/Seine)</a:t>
            </a:r>
            <a:endParaRPr lang="fr-FR" sz="2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095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1339" y="141224"/>
            <a:ext cx="10178322" cy="1492132"/>
          </a:xfrm>
        </p:spPr>
        <p:txBody>
          <a:bodyPr/>
          <a:lstStyle/>
          <a:p>
            <a:r>
              <a:rPr lang="fr-FR" dirty="0" smtClean="0">
                <a:solidFill>
                  <a:srgbClr val="66CBBA"/>
                </a:solidFill>
              </a:rPr>
              <a:t>SOLUTIONS ALTERNATIVES</a:t>
            </a:r>
            <a:endParaRPr lang="fr-FR" dirty="0">
              <a:solidFill>
                <a:srgbClr val="66CBBA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750" y="1109778"/>
            <a:ext cx="1853345" cy="2469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/>
          <p:cNvSpPr txBox="1"/>
          <p:nvPr/>
        </p:nvSpPr>
        <p:spPr>
          <a:xfrm>
            <a:off x="1332486" y="3531763"/>
            <a:ext cx="16738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>
                <a:solidFill>
                  <a:schemeClr val="accent6"/>
                </a:solidFill>
              </a:rPr>
              <a:t>Vélobus</a:t>
            </a:r>
            <a:r>
              <a:rPr lang="fr-FR" sz="2000" dirty="0" smtClean="0">
                <a:solidFill>
                  <a:schemeClr val="accent6"/>
                </a:solidFill>
              </a:rPr>
              <a:t> (Ecole Pasteur, Lille)</a:t>
            </a:r>
            <a:endParaRPr lang="fr-FR" sz="2000" dirty="0">
              <a:solidFill>
                <a:schemeClr val="accent6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913" y="1147890"/>
            <a:ext cx="3481118" cy="232277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284913" y="3470667"/>
            <a:ext cx="34811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 smtClean="0">
                <a:solidFill>
                  <a:schemeClr val="accent6"/>
                </a:solidFill>
              </a:rPr>
              <a:t>Conduites partagées avec </a:t>
            </a:r>
            <a:r>
              <a:rPr lang="fr-FR" sz="2000" dirty="0" err="1" smtClean="0">
                <a:solidFill>
                  <a:schemeClr val="accent6"/>
                </a:solidFill>
              </a:rPr>
              <a:t>Cma</a:t>
            </a:r>
            <a:r>
              <a:rPr lang="fr-FR" sz="2000" dirty="0" smtClean="0">
                <a:solidFill>
                  <a:schemeClr val="accent6"/>
                </a:solidFill>
              </a:rPr>
              <a:t> bulle (Collège </a:t>
            </a:r>
            <a:r>
              <a:rPr lang="fr-FR" sz="2000" dirty="0" err="1" smtClean="0">
                <a:solidFill>
                  <a:schemeClr val="accent6"/>
                </a:solidFill>
              </a:rPr>
              <a:t>Saint-Adrien</a:t>
            </a:r>
            <a:r>
              <a:rPr lang="fr-FR" sz="2000" dirty="0" smtClean="0">
                <a:solidFill>
                  <a:schemeClr val="accent6"/>
                </a:solidFill>
              </a:rPr>
              <a:t> à Villeneuve d’Ascq)</a:t>
            </a:r>
            <a:endParaRPr lang="fr-FR" sz="2000" dirty="0">
              <a:solidFill>
                <a:schemeClr val="accent6"/>
              </a:solidFill>
            </a:endParaRPr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096" y="1193010"/>
            <a:ext cx="2877440" cy="2149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ZoneTexte 9"/>
          <p:cNvSpPr txBox="1"/>
          <p:nvPr/>
        </p:nvSpPr>
        <p:spPr>
          <a:xfrm>
            <a:off x="8615956" y="3409858"/>
            <a:ext cx="2883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 smtClean="0">
                <a:solidFill>
                  <a:schemeClr val="accent6"/>
                </a:solidFill>
              </a:rPr>
              <a:t>Test de Vélos à Assistance Electrique pour le personnel (Université Catholique de Lille)</a:t>
            </a:r>
            <a:endParaRPr lang="fr-FR" sz="2000" dirty="0">
              <a:solidFill>
                <a:schemeClr val="accent6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2486" y="5165689"/>
            <a:ext cx="7394311" cy="14049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ZoneTexte 11"/>
          <p:cNvSpPr txBox="1"/>
          <p:nvPr/>
        </p:nvSpPr>
        <p:spPr>
          <a:xfrm>
            <a:off x="8956508" y="5668093"/>
            <a:ext cx="3403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accent6"/>
                </a:solidFill>
              </a:rPr>
              <a:t>Challenges mobilités</a:t>
            </a:r>
            <a:endParaRPr lang="fr-FR" sz="2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828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46736" y="106816"/>
            <a:ext cx="10178322" cy="1492132"/>
          </a:xfrm>
        </p:spPr>
        <p:txBody>
          <a:bodyPr/>
          <a:lstStyle/>
          <a:p>
            <a:r>
              <a:rPr lang="fr-FR" dirty="0" smtClean="0">
                <a:solidFill>
                  <a:srgbClr val="66CBBA"/>
                </a:solidFill>
              </a:rPr>
              <a:t>ACTIONS PEDAGOGIQUES</a:t>
            </a:r>
            <a:endParaRPr lang="fr-FR" dirty="0">
              <a:solidFill>
                <a:srgbClr val="66CBBA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339" y="936443"/>
            <a:ext cx="2884898" cy="212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oneTexte 5"/>
          <p:cNvSpPr txBox="1"/>
          <p:nvPr/>
        </p:nvSpPr>
        <p:spPr>
          <a:xfrm>
            <a:off x="1180509" y="3002037"/>
            <a:ext cx="2885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 smtClean="0">
                <a:solidFill>
                  <a:schemeClr val="accent6"/>
                </a:solidFill>
              </a:rPr>
              <a:t>TADAO Express dans le bassin minier</a:t>
            </a:r>
            <a:endParaRPr lang="fr-FR" sz="2000" dirty="0">
              <a:solidFill>
                <a:schemeClr val="accent6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172" y="1412045"/>
            <a:ext cx="3302400" cy="24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oneTexte 6"/>
          <p:cNvSpPr txBox="1"/>
          <p:nvPr/>
        </p:nvSpPr>
        <p:spPr>
          <a:xfrm>
            <a:off x="4773172" y="3981205"/>
            <a:ext cx="33398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 smtClean="0">
                <a:solidFill>
                  <a:schemeClr val="accent6"/>
                </a:solidFill>
              </a:rPr>
              <a:t>Sortie vélo et </a:t>
            </a:r>
            <a:r>
              <a:rPr lang="fr-FR" sz="2000" dirty="0" err="1" smtClean="0">
                <a:solidFill>
                  <a:schemeClr val="accent6"/>
                </a:solidFill>
              </a:rPr>
              <a:t>street</a:t>
            </a:r>
            <a:r>
              <a:rPr lang="fr-FR" sz="2000" dirty="0" smtClean="0">
                <a:solidFill>
                  <a:schemeClr val="accent6"/>
                </a:solidFill>
              </a:rPr>
              <a:t>-art (Collège Anne Frank, Lambersart)</a:t>
            </a:r>
            <a:endParaRPr lang="fr-FR" sz="2000" dirty="0">
              <a:solidFill>
                <a:schemeClr val="accent6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2538" y="264654"/>
            <a:ext cx="3229852" cy="2419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ZoneTexte 8"/>
          <p:cNvSpPr txBox="1"/>
          <p:nvPr/>
        </p:nvSpPr>
        <p:spPr>
          <a:xfrm>
            <a:off x="8512537" y="2682116"/>
            <a:ext cx="31195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 smtClean="0">
                <a:solidFill>
                  <a:schemeClr val="accent6"/>
                </a:solidFill>
              </a:rPr>
              <a:t>Animation Angles morts </a:t>
            </a:r>
          </a:p>
          <a:p>
            <a:pPr algn="just"/>
            <a:r>
              <a:rPr lang="fr-FR" sz="2000" dirty="0" smtClean="0">
                <a:solidFill>
                  <a:schemeClr val="accent6"/>
                </a:solidFill>
              </a:rPr>
              <a:t>(Collège du Lazaro, </a:t>
            </a:r>
            <a:r>
              <a:rPr lang="fr-FR" sz="2000" dirty="0" err="1" smtClean="0">
                <a:solidFill>
                  <a:schemeClr val="accent6"/>
                </a:solidFill>
              </a:rPr>
              <a:t>Marcq-en-Baroeul</a:t>
            </a:r>
            <a:r>
              <a:rPr lang="fr-FR" sz="2000" dirty="0" smtClean="0">
                <a:solidFill>
                  <a:schemeClr val="accent6"/>
                </a:solidFill>
              </a:rPr>
              <a:t>)</a:t>
            </a:r>
            <a:endParaRPr lang="fr-FR" sz="2000" dirty="0">
              <a:solidFill>
                <a:schemeClr val="accent6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707" y="3957548"/>
            <a:ext cx="3526365" cy="1975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ZoneTexte 9"/>
          <p:cNvSpPr txBox="1"/>
          <p:nvPr/>
        </p:nvSpPr>
        <p:spPr>
          <a:xfrm>
            <a:off x="1034060" y="5933207"/>
            <a:ext cx="3364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 smtClean="0">
                <a:solidFill>
                  <a:schemeClr val="accent6"/>
                </a:solidFill>
              </a:rPr>
              <a:t>Opération éclairage (Bourg-en-Bresse)</a:t>
            </a:r>
            <a:endParaRPr lang="fr-FR" sz="2000" dirty="0">
              <a:solidFill>
                <a:schemeClr val="accent6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9364" y="4174820"/>
            <a:ext cx="2856199" cy="198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ZoneTexte 11"/>
          <p:cNvSpPr txBox="1"/>
          <p:nvPr/>
        </p:nvSpPr>
        <p:spPr>
          <a:xfrm>
            <a:off x="6035897" y="6080036"/>
            <a:ext cx="5652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 smtClean="0">
                <a:solidFill>
                  <a:schemeClr val="accent6"/>
                </a:solidFill>
              </a:rPr>
              <a:t>Réalisation d’un plan maquette de la rue du collège</a:t>
            </a:r>
          </a:p>
          <a:p>
            <a:pPr algn="r"/>
            <a:r>
              <a:rPr lang="fr-FR" sz="2000" dirty="0" smtClean="0">
                <a:solidFill>
                  <a:schemeClr val="accent6"/>
                </a:solidFill>
              </a:rPr>
              <a:t>(Collège Jean Moulin, </a:t>
            </a:r>
            <a:r>
              <a:rPr lang="fr-FR" sz="2000" dirty="0" err="1" smtClean="0">
                <a:solidFill>
                  <a:schemeClr val="accent6"/>
                </a:solidFill>
              </a:rPr>
              <a:t>Flînes-les-Râches</a:t>
            </a:r>
            <a:r>
              <a:rPr lang="fr-FR" sz="2000" dirty="0" smtClean="0">
                <a:solidFill>
                  <a:schemeClr val="accent6"/>
                </a:solidFill>
              </a:rPr>
              <a:t>)</a:t>
            </a:r>
            <a:endParaRPr lang="fr-FR" sz="2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612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1339" y="141224"/>
            <a:ext cx="10178322" cy="1492132"/>
          </a:xfrm>
        </p:spPr>
        <p:txBody>
          <a:bodyPr/>
          <a:lstStyle/>
          <a:p>
            <a:r>
              <a:rPr lang="fr-FR" dirty="0" smtClean="0">
                <a:solidFill>
                  <a:srgbClr val="66CBBA"/>
                </a:solidFill>
              </a:rPr>
              <a:t>COMMUNICATION</a:t>
            </a:r>
            <a:endParaRPr lang="fr-FR" dirty="0">
              <a:solidFill>
                <a:srgbClr val="66CBBA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926" y="1039998"/>
            <a:ext cx="4005419" cy="178018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181339" y="2866617"/>
            <a:ext cx="4089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>
                <a:solidFill>
                  <a:schemeClr val="accent6"/>
                </a:solidFill>
              </a:rPr>
              <a:t>Carto</a:t>
            </a:r>
            <a:r>
              <a:rPr lang="fr-FR" sz="2000" dirty="0" smtClean="0">
                <a:solidFill>
                  <a:schemeClr val="accent6"/>
                </a:solidFill>
              </a:rPr>
              <a:t> « le chemin des collégiens » (Collège Paul Eluard, Cysoing)</a:t>
            </a:r>
            <a:endParaRPr lang="fr-FR" sz="2000" dirty="0">
              <a:solidFill>
                <a:schemeClr val="accent6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910250" y="3106950"/>
            <a:ext cx="3788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accent6"/>
                </a:solidFill>
              </a:rPr>
              <a:t>Fiche accessibilité </a:t>
            </a:r>
          </a:p>
          <a:p>
            <a:pPr algn="ctr"/>
            <a:r>
              <a:rPr lang="fr-FR" sz="2000" dirty="0" smtClean="0">
                <a:solidFill>
                  <a:schemeClr val="accent6"/>
                </a:solidFill>
              </a:rPr>
              <a:t>(Entreprise La Grappe)</a:t>
            </a:r>
            <a:endParaRPr lang="fr-FR" sz="2000" dirty="0">
              <a:solidFill>
                <a:schemeClr val="accent6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231" y="268909"/>
            <a:ext cx="3916729" cy="278371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4430" y="3893383"/>
            <a:ext cx="4044637" cy="27828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0538" y="4074908"/>
            <a:ext cx="2689962" cy="20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ZoneTexte 15"/>
          <p:cNvSpPr txBox="1"/>
          <p:nvPr/>
        </p:nvSpPr>
        <p:spPr>
          <a:xfrm>
            <a:off x="2267896" y="6090908"/>
            <a:ext cx="4643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accent6"/>
                </a:solidFill>
              </a:rPr>
              <a:t>Remise de faux PV par le CVC</a:t>
            </a:r>
          </a:p>
          <a:p>
            <a:pPr algn="ctr"/>
            <a:r>
              <a:rPr lang="fr-FR" sz="2000" dirty="0" smtClean="0">
                <a:solidFill>
                  <a:schemeClr val="accent6"/>
                </a:solidFill>
              </a:rPr>
              <a:t>(Collège Guy Mollet, Lomme)</a:t>
            </a:r>
            <a:endParaRPr lang="fr-FR" sz="2000" dirty="0">
              <a:solidFill>
                <a:schemeClr val="accent6"/>
              </a:solidFill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34069">
            <a:off x="4620385" y="3881745"/>
            <a:ext cx="1850129" cy="17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51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Personnalisé 4">
      <a:dk1>
        <a:sysClr val="windowText" lastClr="000000"/>
      </a:dk1>
      <a:lt1>
        <a:sysClr val="window" lastClr="FFFFFF"/>
      </a:lt1>
      <a:dk2>
        <a:srgbClr val="E30613"/>
      </a:dk2>
      <a:lt2>
        <a:srgbClr val="F7F0DF"/>
      </a:lt2>
      <a:accent1>
        <a:srgbClr val="66C1BF"/>
      </a:accent1>
      <a:accent2>
        <a:srgbClr val="009A9B"/>
      </a:accent2>
      <a:accent3>
        <a:srgbClr val="66C1BF"/>
      </a:accent3>
      <a:accent4>
        <a:srgbClr val="7F7F7F"/>
      </a:accent4>
      <a:accent5>
        <a:srgbClr val="81B5A8"/>
      </a:accent5>
      <a:accent6>
        <a:srgbClr val="636455"/>
      </a:accent6>
      <a:hlink>
        <a:srgbClr val="81B5A8"/>
      </a:hlink>
      <a:folHlink>
        <a:srgbClr val="E30613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1653</TotalTime>
  <Words>494</Words>
  <Application>Microsoft Office PowerPoint</Application>
  <PresentationFormat>Grand écran</PresentationFormat>
  <Paragraphs>85</Paragraphs>
  <Slides>8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4" baseType="lpstr">
      <vt:lpstr>Arial</vt:lpstr>
      <vt:lpstr>Calibri</vt:lpstr>
      <vt:lpstr>Gill Sans MT</vt:lpstr>
      <vt:lpstr>Impact</vt:lpstr>
      <vt:lpstr>Wingdings</vt:lpstr>
      <vt:lpstr>Badge</vt:lpstr>
      <vt:lpstr>PDES :   Plan de déplacement  établissement  scolaire</vt:lpstr>
      <vt:lpstr>Pourquoi des PDES ?</vt:lpstr>
      <vt:lpstr>Méthodologie PDES Les Grandes étapes : </vt:lpstr>
      <vt:lpstr>calendrier de temporalité </vt:lpstr>
      <vt:lpstr>Aménagements</vt:lpstr>
      <vt:lpstr>SOLUTIONS ALTERNATIVES</vt:lpstr>
      <vt:lpstr>ACTIONS PEDAGOGIQUES</vt:lpstr>
      <vt:lpstr>COMMUNICATION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Formation  PDES COLLEGES</dc:title>
  <dc:creator>pc</dc:creator>
  <cp:lastModifiedBy>pc</cp:lastModifiedBy>
  <cp:revision>97</cp:revision>
  <dcterms:created xsi:type="dcterms:W3CDTF">2020-02-18T08:59:39Z</dcterms:created>
  <dcterms:modified xsi:type="dcterms:W3CDTF">2020-08-27T10:08:28Z</dcterms:modified>
</cp:coreProperties>
</file>