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67F66-C8FE-48E0-84BA-0EE2944D429E}" type="datetimeFigureOut">
              <a:rPr lang="fr-FR" smtClean="0"/>
              <a:t>02/11/2015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6DA8B-36B5-46B6-82A3-0EC0042584DE}" type="slidenum">
              <a:rPr lang="fr-FR" smtClean="0"/>
              <a:t>‹N°›</a:t>
            </a:fld>
            <a:endParaRPr lang="fr-FR"/>
          </a:p>
        </p:txBody>
      </p:sp>
    </p:spTree>
    <p:extLst>
      <p:ext uri="{BB962C8B-B14F-4D97-AF65-F5344CB8AC3E}">
        <p14:creationId xmlns:p14="http://schemas.microsoft.com/office/powerpoint/2010/main" val="323980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5894A5-9E4F-4822-AA1C-C19F86948AF3}" type="slidenum">
              <a:rPr lang="fr-FR"/>
              <a:pPr/>
              <a:t>19</a:t>
            </a:fld>
            <a:endParaRPr lang="fr-FR"/>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4114800"/>
          </a:xfrm>
        </p:spPr>
        <p:txBody>
          <a:bodyPr/>
          <a:lstStyle/>
          <a:p>
            <a:r>
              <a:rPr lang="fr-FR" b="1">
                <a:solidFill>
                  <a:srgbClr val="DE8A37"/>
                </a:solidFill>
                <a:latin typeface="Trebuchet MS" pitchFamily="34" charset="0"/>
              </a:rPr>
              <a:t>Pour la voiture comme le v</a:t>
            </a:r>
            <a:r>
              <a:rPr lang="fr-FR" b="1">
                <a:solidFill>
                  <a:srgbClr val="DE8A37"/>
                </a:solidFill>
                <a:latin typeface="Times New Roman"/>
              </a:rPr>
              <a:t>é</a:t>
            </a:r>
            <a:r>
              <a:rPr lang="fr-FR" b="1">
                <a:solidFill>
                  <a:srgbClr val="DE8A37"/>
                </a:solidFill>
                <a:latin typeface="Trebuchet MS" pitchFamily="34" charset="0"/>
              </a:rPr>
              <a:t>lo, l</a:t>
            </a:r>
            <a:r>
              <a:rPr lang="fr-FR" b="1">
                <a:solidFill>
                  <a:srgbClr val="DE8A37"/>
                </a:solidFill>
                <a:latin typeface="Times New Roman"/>
              </a:rPr>
              <a:t>’</a:t>
            </a:r>
            <a:r>
              <a:rPr lang="fr-FR" b="1">
                <a:solidFill>
                  <a:srgbClr val="DE8A37"/>
                </a:solidFill>
                <a:latin typeface="Trebuchet MS" pitchFamily="34" charset="0"/>
              </a:rPr>
              <a:t>offre de stationnement est d</a:t>
            </a:r>
            <a:r>
              <a:rPr lang="fr-FR" b="1">
                <a:solidFill>
                  <a:srgbClr val="DE8A37"/>
                </a:solidFill>
                <a:latin typeface="Times New Roman"/>
              </a:rPr>
              <a:t>é</a:t>
            </a:r>
            <a:r>
              <a:rPr lang="fr-FR" b="1">
                <a:solidFill>
                  <a:srgbClr val="DE8A37"/>
                </a:solidFill>
                <a:latin typeface="Trebuchet MS" pitchFamily="34" charset="0"/>
              </a:rPr>
              <a:t>terminante de l</a:t>
            </a:r>
            <a:r>
              <a:rPr lang="fr-FR" b="1">
                <a:solidFill>
                  <a:srgbClr val="DE8A37"/>
                </a:solidFill>
                <a:latin typeface="Times New Roman"/>
              </a:rPr>
              <a:t>’</a:t>
            </a:r>
            <a:r>
              <a:rPr lang="fr-FR" b="1">
                <a:solidFill>
                  <a:srgbClr val="DE8A37"/>
                </a:solidFill>
                <a:latin typeface="Trebuchet MS" pitchFamily="34" charset="0"/>
              </a:rPr>
              <a:t>usage.</a:t>
            </a:r>
          </a:p>
          <a:p>
            <a:r>
              <a:rPr lang="fr-FR" b="1">
                <a:solidFill>
                  <a:srgbClr val="61B878"/>
                </a:solidFill>
                <a:latin typeface="Trebuchet MS" pitchFamily="34" charset="0"/>
              </a:rPr>
              <a:t>Un</a:t>
            </a:r>
            <a:r>
              <a:rPr lang="fr-FR">
                <a:solidFill>
                  <a:srgbClr val="61B878"/>
                </a:solidFill>
                <a:latin typeface="Trebuchet MS" pitchFamily="34" charset="0"/>
              </a:rPr>
              <a:t> </a:t>
            </a:r>
            <a:r>
              <a:rPr lang="fr-FR" b="1">
                <a:solidFill>
                  <a:srgbClr val="61B878"/>
                </a:solidFill>
                <a:latin typeface="Trebuchet MS" pitchFamily="34" charset="0"/>
              </a:rPr>
              <a:t>stationnement adapt</a:t>
            </a:r>
            <a:r>
              <a:rPr lang="fr-FR" b="1">
                <a:solidFill>
                  <a:srgbClr val="61B878"/>
                </a:solidFill>
                <a:latin typeface="Times New Roman"/>
              </a:rPr>
              <a:t>é</a:t>
            </a:r>
            <a:r>
              <a:rPr lang="fr-FR" b="1">
                <a:solidFill>
                  <a:srgbClr val="61B878"/>
                </a:solidFill>
                <a:latin typeface="Trebuchet MS" pitchFamily="34" charset="0"/>
              </a:rPr>
              <a:t> aux v</a:t>
            </a:r>
            <a:r>
              <a:rPr lang="fr-FR" b="1">
                <a:solidFill>
                  <a:srgbClr val="61B878"/>
                </a:solidFill>
                <a:latin typeface="Times New Roman"/>
              </a:rPr>
              <a:t>é</a:t>
            </a:r>
            <a:r>
              <a:rPr lang="fr-FR" b="1">
                <a:solidFill>
                  <a:srgbClr val="61B878"/>
                </a:solidFill>
                <a:latin typeface="Trebuchet MS" pitchFamily="34" charset="0"/>
              </a:rPr>
              <a:t>los</a:t>
            </a:r>
            <a:r>
              <a:rPr lang="fr-FR">
                <a:solidFill>
                  <a:srgbClr val="61B878"/>
                </a:solidFill>
                <a:latin typeface="Trebuchet MS" pitchFamily="34" charset="0"/>
              </a:rPr>
              <a:t> (excluant ou non les deux-roues motoris</a:t>
            </a:r>
            <a:r>
              <a:rPr lang="fr-FR">
                <a:solidFill>
                  <a:srgbClr val="61B878"/>
                </a:solidFill>
                <a:latin typeface="Times New Roman"/>
              </a:rPr>
              <a:t>é</a:t>
            </a:r>
            <a:r>
              <a:rPr lang="fr-FR">
                <a:solidFill>
                  <a:srgbClr val="61B878"/>
                </a:solidFill>
                <a:latin typeface="Trebuchet MS" pitchFamily="34" charset="0"/>
              </a:rPr>
              <a:t>s) </a:t>
            </a:r>
            <a:r>
              <a:rPr lang="fr-FR" b="1">
                <a:solidFill>
                  <a:srgbClr val="61B878"/>
                </a:solidFill>
                <a:latin typeface="Trebuchet MS" pitchFamily="34" charset="0"/>
              </a:rPr>
              <a:t>et aux effectifs</a:t>
            </a:r>
            <a:r>
              <a:rPr lang="fr-FR">
                <a:solidFill>
                  <a:srgbClr val="61B878"/>
                </a:solidFill>
                <a:latin typeface="Trebuchet MS" pitchFamily="34" charset="0"/>
              </a:rPr>
              <a:t> doit être propos</a:t>
            </a:r>
            <a:r>
              <a:rPr lang="fr-FR">
                <a:solidFill>
                  <a:srgbClr val="61B878"/>
                </a:solidFill>
                <a:latin typeface="Arial"/>
              </a:rPr>
              <a:t>é</a:t>
            </a:r>
            <a:r>
              <a:rPr lang="fr-FR">
                <a:solidFill>
                  <a:srgbClr val="61B878"/>
                </a:solidFill>
                <a:latin typeface="Trebuchet MS" pitchFamily="34" charset="0"/>
              </a:rPr>
              <a:t> </a:t>
            </a:r>
            <a:r>
              <a:rPr lang="fr-FR" b="1">
                <a:solidFill>
                  <a:srgbClr val="61B878"/>
                </a:solidFill>
                <a:latin typeface="Arial"/>
              </a:rPr>
              <a:t>à</a:t>
            </a:r>
            <a:r>
              <a:rPr lang="fr-FR" b="1">
                <a:solidFill>
                  <a:srgbClr val="61B878"/>
                </a:solidFill>
                <a:latin typeface="Trebuchet MS" pitchFamily="34" charset="0"/>
              </a:rPr>
              <a:t> proximit</a:t>
            </a:r>
            <a:r>
              <a:rPr lang="fr-FR" b="1">
                <a:solidFill>
                  <a:srgbClr val="61B878"/>
                </a:solidFill>
                <a:latin typeface="Arial"/>
              </a:rPr>
              <a:t>é</a:t>
            </a:r>
            <a:r>
              <a:rPr lang="fr-FR" b="1">
                <a:solidFill>
                  <a:srgbClr val="61B878"/>
                </a:solidFill>
                <a:latin typeface="Trebuchet MS" pitchFamily="34" charset="0"/>
              </a:rPr>
              <a:t> ou mieux au sein de l</a:t>
            </a:r>
            <a:r>
              <a:rPr lang="fr-FR" b="1">
                <a:solidFill>
                  <a:srgbClr val="61B878"/>
                </a:solidFill>
                <a:latin typeface="Arial"/>
              </a:rPr>
              <a:t>’é</a:t>
            </a:r>
            <a:r>
              <a:rPr lang="fr-FR" b="1">
                <a:solidFill>
                  <a:srgbClr val="61B878"/>
                </a:solidFill>
                <a:latin typeface="Trebuchet MS" pitchFamily="34" charset="0"/>
              </a:rPr>
              <a:t>tablissement</a:t>
            </a:r>
            <a:r>
              <a:rPr lang="fr-FR">
                <a:solidFill>
                  <a:srgbClr val="61B878"/>
                </a:solidFill>
                <a:latin typeface="Trebuchet MS" pitchFamily="34" charset="0"/>
              </a:rPr>
              <a:t>.</a:t>
            </a:r>
          </a:p>
          <a:p>
            <a:r>
              <a:rPr lang="fr-FR" b="1">
                <a:solidFill>
                  <a:srgbClr val="61B878"/>
                </a:solidFill>
                <a:latin typeface="Trebuchet MS" pitchFamily="34" charset="0"/>
              </a:rPr>
              <a:t>Choisir la localisation du parc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t>
            </a:r>
            <a:br>
              <a:rPr lang="fr-FR" b="1">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Times New Roman"/>
              </a:rPr>
              <a:t>é</a:t>
            </a:r>
            <a:r>
              <a:rPr lang="fr-FR" u="sng">
                <a:solidFill>
                  <a:srgbClr val="61B878"/>
                </a:solidFill>
                <a:latin typeface="Trebuchet MS" pitchFamily="34" charset="0"/>
              </a:rPr>
              <a:t>tablissements existants et </a:t>
            </a:r>
            <a:r>
              <a:rPr lang="fr-FR" u="sng">
                <a:solidFill>
                  <a:srgbClr val="61B878"/>
                </a:solidFill>
                <a:latin typeface="Times New Roman"/>
              </a:rPr>
              <a:t>à</a:t>
            </a:r>
            <a:r>
              <a:rPr lang="fr-FR" u="sng">
                <a:solidFill>
                  <a:srgbClr val="61B878"/>
                </a:solidFill>
                <a:latin typeface="Trebuchet MS" pitchFamily="34" charset="0"/>
              </a:rPr>
              <a:t> construire </a:t>
            </a:r>
            <a:r>
              <a:rPr lang="fr-FR">
                <a:solidFill>
                  <a:srgbClr val="61B878"/>
                </a:solidFill>
                <a:latin typeface="Trebuchet MS" pitchFamily="34" charset="0"/>
              </a:rPr>
              <a:t>: Int</a:t>
            </a:r>
            <a:r>
              <a:rPr lang="fr-FR">
                <a:solidFill>
                  <a:srgbClr val="61B878"/>
                </a:solidFill>
                <a:latin typeface="Times New Roman"/>
              </a:rPr>
              <a:t>é</a:t>
            </a:r>
            <a:r>
              <a:rPr lang="fr-FR">
                <a:solidFill>
                  <a:srgbClr val="61B878"/>
                </a:solidFill>
                <a:latin typeface="Trebuchet MS" pitchFamily="34" charset="0"/>
              </a:rPr>
              <a:t>grer le local </a:t>
            </a:r>
            <a:r>
              <a:rPr lang="fr-FR">
                <a:solidFill>
                  <a:srgbClr val="61B878"/>
                </a:solidFill>
                <a:latin typeface="Times New Roman"/>
              </a:rPr>
              <a:t>à</a:t>
            </a:r>
            <a:r>
              <a:rPr lang="fr-FR">
                <a:solidFill>
                  <a:srgbClr val="61B878"/>
                </a:solidFill>
                <a:latin typeface="Trebuchet MS" pitchFamily="34" charset="0"/>
              </a:rPr>
              <a:t> v</a:t>
            </a:r>
            <a:r>
              <a:rPr lang="fr-FR">
                <a:solidFill>
                  <a:srgbClr val="61B878"/>
                </a:solidFill>
                <a:latin typeface="Times New Roman"/>
              </a:rPr>
              <a:t>é</a:t>
            </a:r>
            <a:r>
              <a:rPr lang="fr-FR">
                <a:solidFill>
                  <a:srgbClr val="61B878"/>
                </a:solidFill>
                <a:latin typeface="Trebuchet MS" pitchFamily="34" charset="0"/>
              </a:rPr>
              <a:t>los dans l</a:t>
            </a:r>
            <a:r>
              <a:rPr lang="fr-FR">
                <a:solidFill>
                  <a:srgbClr val="61B878"/>
                </a:solidFill>
                <a:latin typeface="Times New Roman"/>
              </a:rPr>
              <a:t>’é</a:t>
            </a:r>
            <a:r>
              <a:rPr lang="fr-FR">
                <a:solidFill>
                  <a:srgbClr val="61B878"/>
                </a:solidFill>
                <a:latin typeface="Trebuchet MS" pitchFamily="34" charset="0"/>
              </a:rPr>
              <a:t>tablissement au plus pr</a:t>
            </a:r>
            <a:r>
              <a:rPr lang="fr-FR">
                <a:solidFill>
                  <a:srgbClr val="61B878"/>
                </a:solidFill>
                <a:latin typeface="Times New Roman"/>
              </a:rPr>
              <a:t>è</a:t>
            </a:r>
            <a:r>
              <a:rPr lang="fr-FR">
                <a:solidFill>
                  <a:srgbClr val="61B878"/>
                </a:solidFill>
                <a:latin typeface="Trebuchet MS" pitchFamily="34" charset="0"/>
              </a:rPr>
              <a:t>s de l</a:t>
            </a:r>
            <a:r>
              <a:rPr lang="fr-FR">
                <a:solidFill>
                  <a:srgbClr val="61B878"/>
                </a:solidFill>
                <a:latin typeface="Times New Roman"/>
              </a:rPr>
              <a:t>’</a:t>
            </a:r>
            <a:r>
              <a:rPr lang="fr-FR">
                <a:solidFill>
                  <a:srgbClr val="61B878"/>
                </a:solidFill>
                <a:latin typeface="Trebuchet MS" pitchFamily="34" charset="0"/>
              </a:rPr>
              <a:t>entr</a:t>
            </a:r>
            <a:r>
              <a:rPr lang="fr-FR">
                <a:solidFill>
                  <a:srgbClr val="61B878"/>
                </a:solidFill>
                <a:latin typeface="Times New Roman"/>
              </a:rPr>
              <a:t>é</a:t>
            </a:r>
            <a:r>
              <a:rPr lang="fr-FR">
                <a:solidFill>
                  <a:srgbClr val="61B878"/>
                </a:solidFill>
                <a:latin typeface="Trebuchet MS" pitchFamily="34" charset="0"/>
              </a:rPr>
              <a:t>e (bâtiment, espace ext</a:t>
            </a:r>
            <a:r>
              <a:rPr lang="fr-FR">
                <a:solidFill>
                  <a:srgbClr val="61B878"/>
                </a:solidFill>
                <a:latin typeface="Arial"/>
              </a:rPr>
              <a:t>é</a:t>
            </a:r>
            <a:r>
              <a:rPr lang="fr-FR">
                <a:solidFill>
                  <a:srgbClr val="61B878"/>
                </a:solidFill>
                <a:latin typeface="Trebuchet MS" pitchFamily="34" charset="0"/>
              </a:rPr>
              <a:t>rieur </a:t>
            </a:r>
            <a:r>
              <a:rPr lang="fr-FR">
                <a:solidFill>
                  <a:srgbClr val="61B878"/>
                </a:solidFill>
                <a:latin typeface="Arial"/>
              </a:rPr>
              <a:t>à</a:t>
            </a:r>
            <a:r>
              <a:rPr lang="fr-FR">
                <a:solidFill>
                  <a:srgbClr val="61B878"/>
                </a:solidFill>
                <a:latin typeface="Trebuchet MS" pitchFamily="34" charset="0"/>
              </a:rPr>
              <a:t> l</a:t>
            </a:r>
            <a:r>
              <a:rPr lang="fr-FR">
                <a:solidFill>
                  <a:srgbClr val="61B878"/>
                </a:solidFill>
                <a:latin typeface="Arial"/>
              </a:rPr>
              <a:t>’</a:t>
            </a:r>
            <a:r>
              <a:rPr lang="fr-FR">
                <a:solidFill>
                  <a:srgbClr val="61B878"/>
                </a:solidFill>
                <a:latin typeface="Trebuchet MS" pitchFamily="34" charset="0"/>
              </a:rPr>
              <a:t>entr</a:t>
            </a:r>
            <a:r>
              <a:rPr lang="fr-FR">
                <a:solidFill>
                  <a:srgbClr val="61B878"/>
                </a:solidFill>
                <a:latin typeface="Arial"/>
              </a:rPr>
              <a:t>é</a:t>
            </a:r>
            <a:r>
              <a:rPr lang="fr-FR">
                <a:solidFill>
                  <a:srgbClr val="61B878"/>
                </a:solidFill>
                <a:latin typeface="Trebuchet MS" pitchFamily="34" charset="0"/>
              </a:rPr>
              <a:t>e) ou d</a:t>
            </a:r>
            <a:r>
              <a:rPr lang="fr-FR">
                <a:solidFill>
                  <a:srgbClr val="61B878"/>
                </a:solidFill>
                <a:latin typeface="Times New Roman"/>
              </a:rPr>
              <a:t>’</a:t>
            </a:r>
            <a:r>
              <a:rPr lang="fr-FR">
                <a:solidFill>
                  <a:srgbClr val="61B878"/>
                </a:solidFill>
                <a:latin typeface="Trebuchet MS" pitchFamily="34" charset="0"/>
              </a:rPr>
              <a:t>un lieu de surveillance (visible depuis le bureau des surveillant, la loge d</a:t>
            </a:r>
            <a:r>
              <a:rPr lang="fr-FR">
                <a:solidFill>
                  <a:srgbClr val="61B878"/>
                </a:solidFill>
                <a:latin typeface="Times New Roman"/>
              </a:rPr>
              <a:t>’</a:t>
            </a:r>
            <a:r>
              <a:rPr lang="fr-FR">
                <a:solidFill>
                  <a:srgbClr val="61B878"/>
                </a:solidFill>
                <a:latin typeface="Trebuchet MS" pitchFamily="34" charset="0"/>
              </a:rPr>
              <a:t>accueil).</a:t>
            </a:r>
            <a:br>
              <a:rPr lang="fr-FR">
                <a:solidFill>
                  <a:srgbClr val="61B878"/>
                </a:solidFill>
                <a:latin typeface="Trebuchet MS" pitchFamily="34" charset="0"/>
              </a:rPr>
            </a:br>
            <a:r>
              <a:rPr lang="fr-FR">
                <a:solidFill>
                  <a:srgbClr val="61B878"/>
                </a:solidFill>
                <a:latin typeface="Trebuchet MS" pitchFamily="34" charset="0"/>
              </a:rPr>
              <a:t/>
            </a:r>
            <a:br>
              <a:rPr lang="fr-FR">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Arial"/>
              </a:rPr>
              <a:t>é</a:t>
            </a:r>
            <a:r>
              <a:rPr lang="fr-FR" u="sng">
                <a:solidFill>
                  <a:srgbClr val="61B878"/>
                </a:solidFill>
                <a:latin typeface="Trebuchet MS" pitchFamily="34" charset="0"/>
              </a:rPr>
              <a:t>tablissements existants :</a:t>
            </a:r>
            <a:r>
              <a:rPr lang="fr-FR">
                <a:solidFill>
                  <a:srgbClr val="61B878"/>
                </a:solidFill>
                <a:latin typeface="Trebuchet MS" pitchFamily="34" charset="0"/>
              </a:rPr>
              <a:t> A d</a:t>
            </a:r>
            <a:r>
              <a:rPr lang="fr-FR">
                <a:solidFill>
                  <a:srgbClr val="61B878"/>
                </a:solidFill>
                <a:latin typeface="Arial"/>
              </a:rPr>
              <a:t>é</a:t>
            </a:r>
            <a:r>
              <a:rPr lang="fr-FR">
                <a:solidFill>
                  <a:srgbClr val="61B878"/>
                </a:solidFill>
                <a:latin typeface="Trebuchet MS" pitchFamily="34" charset="0"/>
              </a:rPr>
              <a:t>faut d</a:t>
            </a:r>
            <a:r>
              <a:rPr lang="fr-FR">
                <a:solidFill>
                  <a:srgbClr val="61B878"/>
                </a:solidFill>
                <a:latin typeface="Arial"/>
              </a:rPr>
              <a:t>’</a:t>
            </a:r>
            <a:r>
              <a:rPr lang="fr-FR">
                <a:solidFill>
                  <a:srgbClr val="61B878"/>
                </a:solidFill>
                <a:latin typeface="Trebuchet MS" pitchFamily="34" charset="0"/>
              </a:rPr>
              <a:t>un accord du directeur d</a:t>
            </a:r>
            <a:r>
              <a:rPr lang="fr-FR">
                <a:solidFill>
                  <a:srgbClr val="61B878"/>
                </a:solidFill>
                <a:latin typeface="Arial"/>
              </a:rPr>
              <a:t>’é</a:t>
            </a:r>
            <a:r>
              <a:rPr lang="fr-FR">
                <a:solidFill>
                  <a:srgbClr val="61B878"/>
                </a:solidFill>
                <a:latin typeface="Trebuchet MS" pitchFamily="34" charset="0"/>
              </a:rPr>
              <a:t>tablissement : implanter des boxes attribu</a:t>
            </a:r>
            <a:r>
              <a:rPr lang="fr-FR">
                <a:solidFill>
                  <a:srgbClr val="61B878"/>
                </a:solidFill>
                <a:latin typeface="Arial"/>
              </a:rPr>
              <a:t>é</a:t>
            </a:r>
            <a:r>
              <a:rPr lang="fr-FR">
                <a:solidFill>
                  <a:srgbClr val="61B878"/>
                </a:solidFill>
                <a:latin typeface="Trebuchet MS" pitchFamily="34" charset="0"/>
              </a:rPr>
              <a:t>s ou gard</a:t>
            </a:r>
            <a:r>
              <a:rPr lang="fr-FR">
                <a:solidFill>
                  <a:srgbClr val="61B878"/>
                </a:solidFill>
                <a:latin typeface="Arial"/>
              </a:rPr>
              <a:t>é</a:t>
            </a:r>
            <a:r>
              <a:rPr lang="fr-FR">
                <a:solidFill>
                  <a:srgbClr val="61B878"/>
                </a:solidFill>
                <a:latin typeface="Trebuchet MS" pitchFamily="34" charset="0"/>
              </a:rPr>
              <a:t>s sur voirie.</a:t>
            </a:r>
          </a:p>
          <a:p>
            <a:r>
              <a:rPr lang="fr-FR" b="1">
                <a:solidFill>
                  <a:srgbClr val="61B878"/>
                </a:solidFill>
                <a:latin typeface="Trebuchet MS" pitchFamily="34" charset="0"/>
              </a:rPr>
              <a:t>Implanter des parcs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adapt</a:t>
            </a:r>
            <a:r>
              <a:rPr lang="fr-FR" b="1">
                <a:solidFill>
                  <a:srgbClr val="61B878"/>
                </a:solidFill>
                <a:latin typeface="Times New Roman"/>
              </a:rPr>
              <a:t>é</a:t>
            </a:r>
            <a:r>
              <a:rPr lang="fr-FR" b="1">
                <a:solidFill>
                  <a:srgbClr val="61B878"/>
                </a:solidFill>
                <a:latin typeface="Trebuchet MS" pitchFamily="34" charset="0"/>
              </a:rPr>
              <a:t>s : </a:t>
            </a:r>
            <a:br>
              <a:rPr lang="fr-FR" b="1">
                <a:solidFill>
                  <a:srgbClr val="61B878"/>
                </a:solidFill>
                <a:latin typeface="Trebuchet MS" pitchFamily="34" charset="0"/>
              </a:rPr>
            </a:br>
            <a:r>
              <a:rPr lang="fr-FR" b="1">
                <a:solidFill>
                  <a:srgbClr val="61B878"/>
                </a:solidFill>
                <a:latin typeface="Trebuchet MS" pitchFamily="34" charset="0"/>
              </a:rPr>
              <a:t>- abrit</a:t>
            </a:r>
            <a:r>
              <a:rPr lang="fr-FR" b="1">
                <a:solidFill>
                  <a:srgbClr val="61B878"/>
                </a:solidFill>
                <a:latin typeface="Times New Roman"/>
              </a:rPr>
              <a:t>é</a:t>
            </a:r>
            <a:r>
              <a:rPr lang="fr-FR" b="1">
                <a:solidFill>
                  <a:srgbClr val="61B878"/>
                </a:solidFill>
                <a:latin typeface="Trebuchet MS" pitchFamily="34" charset="0"/>
              </a:rPr>
              <a:t>s et </a:t>
            </a:r>
            <a:r>
              <a:rPr lang="fr-FR" b="1">
                <a:solidFill>
                  <a:srgbClr val="61B878"/>
                </a:solidFill>
                <a:latin typeface="Times New Roman"/>
              </a:rPr>
              <a:t>é</a:t>
            </a:r>
            <a:r>
              <a:rPr lang="fr-FR" b="1">
                <a:solidFill>
                  <a:srgbClr val="61B878"/>
                </a:solidFill>
                <a:latin typeface="Trebuchet MS" pitchFamily="34" charset="0"/>
              </a:rPr>
              <a:t>clair</a:t>
            </a:r>
            <a:r>
              <a:rPr lang="fr-FR" b="1">
                <a:solidFill>
                  <a:srgbClr val="61B878"/>
                </a:solidFill>
                <a:latin typeface="Times New Roman"/>
              </a:rPr>
              <a:t>é</a:t>
            </a:r>
            <a:r>
              <a:rPr lang="fr-FR" b="1">
                <a:solidFill>
                  <a:srgbClr val="61B878"/>
                </a:solidFill>
                <a:latin typeface="Trebuchet MS" pitchFamily="34" charset="0"/>
              </a:rPr>
              <a:t>s,</a:t>
            </a:r>
            <a:br>
              <a:rPr lang="fr-FR" b="1">
                <a:solidFill>
                  <a:srgbClr val="61B878"/>
                </a:solidFill>
                <a:latin typeface="Trebuchet MS" pitchFamily="34" charset="0"/>
              </a:rPr>
            </a:br>
            <a:r>
              <a:rPr lang="fr-FR" b="1">
                <a:solidFill>
                  <a:srgbClr val="61B878"/>
                </a:solidFill>
                <a:latin typeface="Trebuchet MS" pitchFamily="34" charset="0"/>
              </a:rPr>
              <a:t>-</a:t>
            </a:r>
            <a:r>
              <a:rPr lang="fr-FR">
                <a:solidFill>
                  <a:srgbClr val="61B878"/>
                </a:solidFill>
                <a:latin typeface="Trebuchet MS" pitchFamily="34" charset="0"/>
              </a:rPr>
              <a:t> de </a:t>
            </a:r>
            <a:r>
              <a:rPr lang="fr-FR" b="1">
                <a:solidFill>
                  <a:srgbClr val="61B878"/>
                </a:solidFill>
                <a:latin typeface="Trebuchet MS" pitchFamily="34" charset="0"/>
              </a:rPr>
              <a:t>dimensions adapt</a:t>
            </a:r>
            <a:r>
              <a:rPr lang="fr-FR" b="1">
                <a:solidFill>
                  <a:srgbClr val="61B878"/>
                </a:solidFill>
                <a:latin typeface="Times New Roman"/>
              </a:rPr>
              <a:t>é</a:t>
            </a:r>
            <a:r>
              <a:rPr lang="fr-FR" b="1">
                <a:solidFill>
                  <a:srgbClr val="61B878"/>
                </a:solidFill>
                <a:latin typeface="Trebuchet MS" pitchFamily="34" charset="0"/>
              </a:rPr>
              <a:t>es : </a:t>
            </a:r>
            <a:r>
              <a:rPr lang="fr-FR">
                <a:solidFill>
                  <a:srgbClr val="61B878"/>
                </a:solidFill>
                <a:latin typeface="Trebuchet MS" pitchFamily="34" charset="0"/>
              </a:rPr>
              <a:t>pr</a:t>
            </a:r>
            <a:r>
              <a:rPr lang="fr-FR">
                <a:solidFill>
                  <a:srgbClr val="61B878"/>
                </a:solidFill>
                <a:latin typeface="Times New Roman"/>
              </a:rPr>
              <a:t>é</a:t>
            </a:r>
            <a:r>
              <a:rPr lang="fr-FR">
                <a:solidFill>
                  <a:srgbClr val="61B878"/>
                </a:solidFill>
                <a:latin typeface="Trebuchet MS" pitchFamily="34" charset="0"/>
              </a:rPr>
              <a:t>conisations d</a:t>
            </a:r>
            <a:r>
              <a:rPr lang="fr-FR">
                <a:solidFill>
                  <a:srgbClr val="61B878"/>
                </a:solidFill>
                <a:latin typeface="Times New Roman"/>
              </a:rPr>
              <a:t>’</a:t>
            </a:r>
            <a:r>
              <a:rPr lang="fr-FR">
                <a:solidFill>
                  <a:srgbClr val="61B878"/>
                </a:solidFill>
                <a:latin typeface="Trebuchet MS" pitchFamily="34" charset="0"/>
              </a:rPr>
              <a:t>un</a:t>
            </a:r>
            <a:r>
              <a:rPr lang="fr-FR" b="1">
                <a:solidFill>
                  <a:srgbClr val="61B878"/>
                </a:solidFill>
                <a:latin typeface="Trebuchet MS" pitchFamily="34" charset="0"/>
              </a:rPr>
              <a:t> </a:t>
            </a:r>
            <a:r>
              <a:rPr lang="fr-FR">
                <a:solidFill>
                  <a:srgbClr val="61B878"/>
                </a:solidFill>
                <a:latin typeface="Trebuchet MS" pitchFamily="34" charset="0"/>
              </a:rPr>
              <a:t>minimum de places au d</a:t>
            </a:r>
            <a:r>
              <a:rPr lang="fr-FR">
                <a:solidFill>
                  <a:srgbClr val="61B878"/>
                </a:solidFill>
                <a:latin typeface="Times New Roman"/>
              </a:rPr>
              <a:t>é</a:t>
            </a:r>
            <a:r>
              <a:rPr lang="fr-FR">
                <a:solidFill>
                  <a:srgbClr val="61B878"/>
                </a:solidFill>
                <a:latin typeface="Trebuchet MS" pitchFamily="34" charset="0"/>
              </a:rPr>
              <a:t>marrage correspondant </a:t>
            </a:r>
            <a:r>
              <a:rPr lang="fr-FR">
                <a:solidFill>
                  <a:srgbClr val="61B878"/>
                </a:solidFill>
                <a:latin typeface="Times New Roman"/>
              </a:rPr>
              <a:t>à</a:t>
            </a:r>
            <a:r>
              <a:rPr lang="fr-FR">
                <a:solidFill>
                  <a:srgbClr val="61B878"/>
                </a:solidFill>
                <a:latin typeface="Trebuchet MS" pitchFamily="34" charset="0"/>
              </a:rPr>
              <a:t> 30% des effectifs puis offre compl</a:t>
            </a:r>
            <a:r>
              <a:rPr lang="fr-FR">
                <a:solidFill>
                  <a:srgbClr val="61B878"/>
                </a:solidFill>
                <a:latin typeface="Times New Roman"/>
              </a:rPr>
              <a:t>é</a:t>
            </a:r>
            <a:r>
              <a:rPr lang="fr-FR">
                <a:solidFill>
                  <a:srgbClr val="61B878"/>
                </a:solidFill>
                <a:latin typeface="Trebuchet MS" pitchFamily="34" charset="0"/>
              </a:rPr>
              <a:t>t</a:t>
            </a:r>
            <a:r>
              <a:rPr lang="fr-FR">
                <a:solidFill>
                  <a:srgbClr val="61B878"/>
                </a:solidFill>
                <a:latin typeface="Times New Roman"/>
              </a:rPr>
              <a:t>é</a:t>
            </a:r>
            <a:r>
              <a:rPr lang="fr-FR">
                <a:solidFill>
                  <a:srgbClr val="61B878"/>
                </a:solidFill>
                <a:latin typeface="Trebuchet MS" pitchFamily="34" charset="0"/>
              </a:rPr>
              <a:t>e progressivement,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mat</a:t>
            </a:r>
            <a:r>
              <a:rPr lang="fr-FR" b="1">
                <a:solidFill>
                  <a:srgbClr val="61B878"/>
                </a:solidFill>
                <a:latin typeface="Times New Roman"/>
              </a:rPr>
              <a:t>é</a:t>
            </a:r>
            <a:r>
              <a:rPr lang="fr-FR" b="1">
                <a:solidFill>
                  <a:srgbClr val="61B878"/>
                </a:solidFill>
                <a:latin typeface="Trebuchet MS" pitchFamily="34" charset="0"/>
              </a:rPr>
              <a:t>riaux adapt</a:t>
            </a:r>
            <a:r>
              <a:rPr lang="fr-FR" b="1">
                <a:solidFill>
                  <a:srgbClr val="61B878"/>
                </a:solidFill>
                <a:latin typeface="Times New Roman"/>
              </a:rPr>
              <a:t>é</a:t>
            </a:r>
            <a:r>
              <a:rPr lang="fr-FR" b="1">
                <a:solidFill>
                  <a:srgbClr val="61B878"/>
                </a:solidFill>
                <a:latin typeface="Trebuchet MS" pitchFamily="34" charset="0"/>
              </a:rPr>
              <a:t>s</a:t>
            </a:r>
            <a:r>
              <a:rPr lang="fr-FR">
                <a:solidFill>
                  <a:srgbClr val="61B878"/>
                </a:solidFill>
                <a:latin typeface="Trebuchet MS" pitchFamily="34" charset="0"/>
              </a:rPr>
              <a:t> : sol non glissant,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syst</a:t>
            </a:r>
            <a:r>
              <a:rPr lang="fr-FR" b="1">
                <a:solidFill>
                  <a:srgbClr val="61B878"/>
                </a:solidFill>
                <a:latin typeface="Times New Roman"/>
              </a:rPr>
              <a:t>è</a:t>
            </a:r>
            <a:r>
              <a:rPr lang="fr-FR" b="1">
                <a:solidFill>
                  <a:srgbClr val="61B878"/>
                </a:solidFill>
                <a:latin typeface="Trebuchet MS" pitchFamily="34" charset="0"/>
              </a:rPr>
              <a:t>mes d</a:t>
            </a:r>
            <a:r>
              <a:rPr lang="fr-FR" b="1">
                <a:solidFill>
                  <a:srgbClr val="61B878"/>
                </a:solidFill>
                <a:latin typeface="Times New Roman"/>
              </a:rPr>
              <a:t>’</a:t>
            </a:r>
            <a:r>
              <a:rPr lang="fr-FR" b="1">
                <a:solidFill>
                  <a:srgbClr val="61B878"/>
                </a:solidFill>
                <a:latin typeface="Trebuchet MS" pitchFamily="34" charset="0"/>
              </a:rPr>
              <a:t>accrochage,</a:t>
            </a:r>
            <a:r>
              <a:rPr lang="fr-FR">
                <a:solidFill>
                  <a:srgbClr val="61B878"/>
                </a:solidFill>
                <a:latin typeface="Trebuchet MS" pitchFamily="34" charset="0"/>
              </a:rPr>
              <a:t> de pr</a:t>
            </a:r>
            <a:r>
              <a:rPr lang="fr-FR">
                <a:solidFill>
                  <a:srgbClr val="61B878"/>
                </a:solidFill>
                <a:latin typeface="Times New Roman"/>
              </a:rPr>
              <a:t>é</a:t>
            </a:r>
            <a:r>
              <a:rPr lang="fr-FR">
                <a:solidFill>
                  <a:srgbClr val="61B878"/>
                </a:solidFill>
                <a:latin typeface="Trebuchet MS" pitchFamily="34" charset="0"/>
              </a:rPr>
              <a:t>f</a:t>
            </a:r>
            <a:r>
              <a:rPr lang="fr-FR">
                <a:solidFill>
                  <a:srgbClr val="61B878"/>
                </a:solidFill>
                <a:latin typeface="Times New Roman"/>
              </a:rPr>
              <a:t>é</a:t>
            </a:r>
            <a:r>
              <a:rPr lang="fr-FR">
                <a:solidFill>
                  <a:srgbClr val="61B878"/>
                </a:solidFill>
                <a:latin typeface="Trebuchet MS" pitchFamily="34" charset="0"/>
              </a:rPr>
              <a:t>rence au sol, </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gardienn</a:t>
            </a:r>
            <a:r>
              <a:rPr lang="fr-FR" b="1">
                <a:solidFill>
                  <a:srgbClr val="61B878"/>
                </a:solidFill>
                <a:latin typeface="Times New Roman"/>
              </a:rPr>
              <a:t>é</a:t>
            </a:r>
            <a:r>
              <a:rPr lang="fr-FR" b="1">
                <a:solidFill>
                  <a:srgbClr val="61B878"/>
                </a:solidFill>
                <a:latin typeface="Trebuchet MS" pitchFamily="34" charset="0"/>
              </a:rPr>
              <a:t>s : </a:t>
            </a:r>
            <a:r>
              <a:rPr lang="fr-FR">
                <a:solidFill>
                  <a:srgbClr val="61B878"/>
                </a:solidFill>
                <a:latin typeface="Trebuchet MS" pitchFamily="34" charset="0"/>
              </a:rPr>
              <a:t>par des surveillants, le </a:t>
            </a:r>
            <a:r>
              <a:rPr lang="fr-FR">
                <a:solidFill>
                  <a:srgbClr val="61B878"/>
                </a:solidFill>
                <a:latin typeface="Times New Roman"/>
              </a:rPr>
              <a:t>« </a:t>
            </a:r>
            <a:r>
              <a:rPr lang="fr-FR">
                <a:solidFill>
                  <a:srgbClr val="61B878"/>
                </a:solidFill>
                <a:latin typeface="Trebuchet MS" pitchFamily="34" charset="0"/>
              </a:rPr>
              <a:t>gardien</a:t>
            </a:r>
            <a:r>
              <a:rPr lang="fr-FR">
                <a:solidFill>
                  <a:srgbClr val="61B878"/>
                </a:solidFill>
                <a:latin typeface="Times New Roman"/>
              </a:rPr>
              <a:t> »</a:t>
            </a:r>
            <a:r>
              <a:rPr lang="fr-FR">
                <a:solidFill>
                  <a:srgbClr val="61B878"/>
                </a:solidFill>
                <a:latin typeface="Trebuchet MS" pitchFamily="34" charset="0"/>
              </a:rPr>
              <a:t>, un </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 ou une </a:t>
            </a:r>
            <a:r>
              <a:rPr lang="fr-FR">
                <a:solidFill>
                  <a:srgbClr val="61B878"/>
                </a:solidFill>
                <a:latin typeface="Times New Roman"/>
              </a:rPr>
              <a:t>é</a:t>
            </a:r>
            <a:r>
              <a:rPr lang="fr-FR">
                <a:solidFill>
                  <a:srgbClr val="61B878"/>
                </a:solidFill>
                <a:latin typeface="Trebuchet MS" pitchFamily="34" charset="0"/>
              </a:rPr>
              <a:t>quipe d</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41281AA-4C14-4CF8-BF35-5D82D9C84A44}" type="slidenum">
              <a:rPr lang="fr-FR"/>
              <a:pPr/>
              <a:t>20</a:t>
            </a:fld>
            <a:endParaRPr lang="fr-FR"/>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p:spPr>
        <p:txBody>
          <a:bodyPr/>
          <a:lstStyle/>
          <a:p>
            <a:r>
              <a:rPr lang="fr-FR" b="1">
                <a:solidFill>
                  <a:srgbClr val="DE8A37"/>
                </a:solidFill>
                <a:latin typeface="Trebuchet MS" pitchFamily="34" charset="0"/>
              </a:rPr>
              <a:t>Pour la voiture comme le v</a:t>
            </a:r>
            <a:r>
              <a:rPr lang="fr-FR" b="1">
                <a:solidFill>
                  <a:srgbClr val="DE8A37"/>
                </a:solidFill>
                <a:latin typeface="Times New Roman"/>
              </a:rPr>
              <a:t>é</a:t>
            </a:r>
            <a:r>
              <a:rPr lang="fr-FR" b="1">
                <a:solidFill>
                  <a:srgbClr val="DE8A37"/>
                </a:solidFill>
                <a:latin typeface="Trebuchet MS" pitchFamily="34" charset="0"/>
              </a:rPr>
              <a:t>lo, l</a:t>
            </a:r>
            <a:r>
              <a:rPr lang="fr-FR" b="1">
                <a:solidFill>
                  <a:srgbClr val="DE8A37"/>
                </a:solidFill>
                <a:latin typeface="Times New Roman"/>
              </a:rPr>
              <a:t>’</a:t>
            </a:r>
            <a:r>
              <a:rPr lang="fr-FR" b="1">
                <a:solidFill>
                  <a:srgbClr val="DE8A37"/>
                </a:solidFill>
                <a:latin typeface="Trebuchet MS" pitchFamily="34" charset="0"/>
              </a:rPr>
              <a:t>offre de stationnement est d</a:t>
            </a:r>
            <a:r>
              <a:rPr lang="fr-FR" b="1">
                <a:solidFill>
                  <a:srgbClr val="DE8A37"/>
                </a:solidFill>
                <a:latin typeface="Times New Roman"/>
              </a:rPr>
              <a:t>é</a:t>
            </a:r>
            <a:r>
              <a:rPr lang="fr-FR" b="1">
                <a:solidFill>
                  <a:srgbClr val="DE8A37"/>
                </a:solidFill>
                <a:latin typeface="Trebuchet MS" pitchFamily="34" charset="0"/>
              </a:rPr>
              <a:t>terminante de l</a:t>
            </a:r>
            <a:r>
              <a:rPr lang="fr-FR" b="1">
                <a:solidFill>
                  <a:srgbClr val="DE8A37"/>
                </a:solidFill>
                <a:latin typeface="Times New Roman"/>
              </a:rPr>
              <a:t>’</a:t>
            </a:r>
            <a:r>
              <a:rPr lang="fr-FR" b="1">
                <a:solidFill>
                  <a:srgbClr val="DE8A37"/>
                </a:solidFill>
                <a:latin typeface="Trebuchet MS" pitchFamily="34" charset="0"/>
              </a:rPr>
              <a:t>usage.</a:t>
            </a:r>
          </a:p>
          <a:p>
            <a:r>
              <a:rPr lang="fr-FR" b="1">
                <a:solidFill>
                  <a:srgbClr val="61B878"/>
                </a:solidFill>
                <a:latin typeface="Trebuchet MS" pitchFamily="34" charset="0"/>
              </a:rPr>
              <a:t>Un</a:t>
            </a:r>
            <a:r>
              <a:rPr lang="fr-FR">
                <a:solidFill>
                  <a:srgbClr val="61B878"/>
                </a:solidFill>
                <a:latin typeface="Trebuchet MS" pitchFamily="34" charset="0"/>
              </a:rPr>
              <a:t> </a:t>
            </a:r>
            <a:r>
              <a:rPr lang="fr-FR" b="1">
                <a:solidFill>
                  <a:srgbClr val="61B878"/>
                </a:solidFill>
                <a:latin typeface="Trebuchet MS" pitchFamily="34" charset="0"/>
              </a:rPr>
              <a:t>stationnement adapt</a:t>
            </a:r>
            <a:r>
              <a:rPr lang="fr-FR" b="1">
                <a:solidFill>
                  <a:srgbClr val="61B878"/>
                </a:solidFill>
                <a:latin typeface="Times New Roman"/>
              </a:rPr>
              <a:t>é</a:t>
            </a:r>
            <a:r>
              <a:rPr lang="fr-FR" b="1">
                <a:solidFill>
                  <a:srgbClr val="61B878"/>
                </a:solidFill>
                <a:latin typeface="Trebuchet MS" pitchFamily="34" charset="0"/>
              </a:rPr>
              <a:t> aux v</a:t>
            </a:r>
            <a:r>
              <a:rPr lang="fr-FR" b="1">
                <a:solidFill>
                  <a:srgbClr val="61B878"/>
                </a:solidFill>
                <a:latin typeface="Times New Roman"/>
              </a:rPr>
              <a:t>é</a:t>
            </a:r>
            <a:r>
              <a:rPr lang="fr-FR" b="1">
                <a:solidFill>
                  <a:srgbClr val="61B878"/>
                </a:solidFill>
                <a:latin typeface="Trebuchet MS" pitchFamily="34" charset="0"/>
              </a:rPr>
              <a:t>los</a:t>
            </a:r>
            <a:r>
              <a:rPr lang="fr-FR">
                <a:solidFill>
                  <a:srgbClr val="61B878"/>
                </a:solidFill>
                <a:latin typeface="Trebuchet MS" pitchFamily="34" charset="0"/>
              </a:rPr>
              <a:t> (excluant ou non les deux-roues motoris</a:t>
            </a:r>
            <a:r>
              <a:rPr lang="fr-FR">
                <a:solidFill>
                  <a:srgbClr val="61B878"/>
                </a:solidFill>
                <a:latin typeface="Times New Roman"/>
              </a:rPr>
              <a:t>é</a:t>
            </a:r>
            <a:r>
              <a:rPr lang="fr-FR">
                <a:solidFill>
                  <a:srgbClr val="61B878"/>
                </a:solidFill>
                <a:latin typeface="Trebuchet MS" pitchFamily="34" charset="0"/>
              </a:rPr>
              <a:t>s) </a:t>
            </a:r>
            <a:r>
              <a:rPr lang="fr-FR" b="1">
                <a:solidFill>
                  <a:srgbClr val="61B878"/>
                </a:solidFill>
                <a:latin typeface="Trebuchet MS" pitchFamily="34" charset="0"/>
              </a:rPr>
              <a:t>et aux effectifs</a:t>
            </a:r>
            <a:r>
              <a:rPr lang="fr-FR">
                <a:solidFill>
                  <a:srgbClr val="61B878"/>
                </a:solidFill>
                <a:latin typeface="Trebuchet MS" pitchFamily="34" charset="0"/>
              </a:rPr>
              <a:t> doit être propos</a:t>
            </a:r>
            <a:r>
              <a:rPr lang="fr-FR">
                <a:solidFill>
                  <a:srgbClr val="61B878"/>
                </a:solidFill>
                <a:latin typeface="Arial"/>
              </a:rPr>
              <a:t>é</a:t>
            </a:r>
            <a:r>
              <a:rPr lang="fr-FR">
                <a:solidFill>
                  <a:srgbClr val="61B878"/>
                </a:solidFill>
                <a:latin typeface="Trebuchet MS" pitchFamily="34" charset="0"/>
              </a:rPr>
              <a:t> </a:t>
            </a:r>
            <a:r>
              <a:rPr lang="fr-FR" b="1">
                <a:solidFill>
                  <a:srgbClr val="61B878"/>
                </a:solidFill>
                <a:latin typeface="Arial"/>
              </a:rPr>
              <a:t>à</a:t>
            </a:r>
            <a:r>
              <a:rPr lang="fr-FR" b="1">
                <a:solidFill>
                  <a:srgbClr val="61B878"/>
                </a:solidFill>
                <a:latin typeface="Trebuchet MS" pitchFamily="34" charset="0"/>
              </a:rPr>
              <a:t> proximit</a:t>
            </a:r>
            <a:r>
              <a:rPr lang="fr-FR" b="1">
                <a:solidFill>
                  <a:srgbClr val="61B878"/>
                </a:solidFill>
                <a:latin typeface="Arial"/>
              </a:rPr>
              <a:t>é</a:t>
            </a:r>
            <a:r>
              <a:rPr lang="fr-FR" b="1">
                <a:solidFill>
                  <a:srgbClr val="61B878"/>
                </a:solidFill>
                <a:latin typeface="Trebuchet MS" pitchFamily="34" charset="0"/>
              </a:rPr>
              <a:t> ou mieux au sein de l</a:t>
            </a:r>
            <a:r>
              <a:rPr lang="fr-FR" b="1">
                <a:solidFill>
                  <a:srgbClr val="61B878"/>
                </a:solidFill>
                <a:latin typeface="Arial"/>
              </a:rPr>
              <a:t>’é</a:t>
            </a:r>
            <a:r>
              <a:rPr lang="fr-FR" b="1">
                <a:solidFill>
                  <a:srgbClr val="61B878"/>
                </a:solidFill>
                <a:latin typeface="Trebuchet MS" pitchFamily="34" charset="0"/>
              </a:rPr>
              <a:t>tablissement</a:t>
            </a:r>
            <a:r>
              <a:rPr lang="fr-FR">
                <a:solidFill>
                  <a:srgbClr val="61B878"/>
                </a:solidFill>
                <a:latin typeface="Trebuchet MS" pitchFamily="34" charset="0"/>
              </a:rPr>
              <a:t>.</a:t>
            </a:r>
          </a:p>
          <a:p>
            <a:r>
              <a:rPr lang="fr-FR" b="1">
                <a:solidFill>
                  <a:srgbClr val="61B878"/>
                </a:solidFill>
                <a:latin typeface="Trebuchet MS" pitchFamily="34" charset="0"/>
              </a:rPr>
              <a:t>Choisir la localisation du parc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t>
            </a:r>
            <a:br>
              <a:rPr lang="fr-FR" b="1">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Times New Roman"/>
              </a:rPr>
              <a:t>é</a:t>
            </a:r>
            <a:r>
              <a:rPr lang="fr-FR" u="sng">
                <a:solidFill>
                  <a:srgbClr val="61B878"/>
                </a:solidFill>
                <a:latin typeface="Trebuchet MS" pitchFamily="34" charset="0"/>
              </a:rPr>
              <a:t>tablissements existants et </a:t>
            </a:r>
            <a:r>
              <a:rPr lang="fr-FR" u="sng">
                <a:solidFill>
                  <a:srgbClr val="61B878"/>
                </a:solidFill>
                <a:latin typeface="Times New Roman"/>
              </a:rPr>
              <a:t>à</a:t>
            </a:r>
            <a:r>
              <a:rPr lang="fr-FR" u="sng">
                <a:solidFill>
                  <a:srgbClr val="61B878"/>
                </a:solidFill>
                <a:latin typeface="Trebuchet MS" pitchFamily="34" charset="0"/>
              </a:rPr>
              <a:t> construire </a:t>
            </a:r>
            <a:r>
              <a:rPr lang="fr-FR">
                <a:solidFill>
                  <a:srgbClr val="61B878"/>
                </a:solidFill>
                <a:latin typeface="Trebuchet MS" pitchFamily="34" charset="0"/>
              </a:rPr>
              <a:t>: Int</a:t>
            </a:r>
            <a:r>
              <a:rPr lang="fr-FR">
                <a:solidFill>
                  <a:srgbClr val="61B878"/>
                </a:solidFill>
                <a:latin typeface="Times New Roman"/>
              </a:rPr>
              <a:t>é</a:t>
            </a:r>
            <a:r>
              <a:rPr lang="fr-FR">
                <a:solidFill>
                  <a:srgbClr val="61B878"/>
                </a:solidFill>
                <a:latin typeface="Trebuchet MS" pitchFamily="34" charset="0"/>
              </a:rPr>
              <a:t>grer le local </a:t>
            </a:r>
            <a:r>
              <a:rPr lang="fr-FR">
                <a:solidFill>
                  <a:srgbClr val="61B878"/>
                </a:solidFill>
                <a:latin typeface="Times New Roman"/>
              </a:rPr>
              <a:t>à</a:t>
            </a:r>
            <a:r>
              <a:rPr lang="fr-FR">
                <a:solidFill>
                  <a:srgbClr val="61B878"/>
                </a:solidFill>
                <a:latin typeface="Trebuchet MS" pitchFamily="34" charset="0"/>
              </a:rPr>
              <a:t> v</a:t>
            </a:r>
            <a:r>
              <a:rPr lang="fr-FR">
                <a:solidFill>
                  <a:srgbClr val="61B878"/>
                </a:solidFill>
                <a:latin typeface="Times New Roman"/>
              </a:rPr>
              <a:t>é</a:t>
            </a:r>
            <a:r>
              <a:rPr lang="fr-FR">
                <a:solidFill>
                  <a:srgbClr val="61B878"/>
                </a:solidFill>
                <a:latin typeface="Trebuchet MS" pitchFamily="34" charset="0"/>
              </a:rPr>
              <a:t>los dans l</a:t>
            </a:r>
            <a:r>
              <a:rPr lang="fr-FR">
                <a:solidFill>
                  <a:srgbClr val="61B878"/>
                </a:solidFill>
                <a:latin typeface="Times New Roman"/>
              </a:rPr>
              <a:t>’é</a:t>
            </a:r>
            <a:r>
              <a:rPr lang="fr-FR">
                <a:solidFill>
                  <a:srgbClr val="61B878"/>
                </a:solidFill>
                <a:latin typeface="Trebuchet MS" pitchFamily="34" charset="0"/>
              </a:rPr>
              <a:t>tablissement au plus pr</a:t>
            </a:r>
            <a:r>
              <a:rPr lang="fr-FR">
                <a:solidFill>
                  <a:srgbClr val="61B878"/>
                </a:solidFill>
                <a:latin typeface="Times New Roman"/>
              </a:rPr>
              <a:t>è</a:t>
            </a:r>
            <a:r>
              <a:rPr lang="fr-FR">
                <a:solidFill>
                  <a:srgbClr val="61B878"/>
                </a:solidFill>
                <a:latin typeface="Trebuchet MS" pitchFamily="34" charset="0"/>
              </a:rPr>
              <a:t>s de l</a:t>
            </a:r>
            <a:r>
              <a:rPr lang="fr-FR">
                <a:solidFill>
                  <a:srgbClr val="61B878"/>
                </a:solidFill>
                <a:latin typeface="Times New Roman"/>
              </a:rPr>
              <a:t>’</a:t>
            </a:r>
            <a:r>
              <a:rPr lang="fr-FR">
                <a:solidFill>
                  <a:srgbClr val="61B878"/>
                </a:solidFill>
                <a:latin typeface="Trebuchet MS" pitchFamily="34" charset="0"/>
              </a:rPr>
              <a:t>entr</a:t>
            </a:r>
            <a:r>
              <a:rPr lang="fr-FR">
                <a:solidFill>
                  <a:srgbClr val="61B878"/>
                </a:solidFill>
                <a:latin typeface="Times New Roman"/>
              </a:rPr>
              <a:t>é</a:t>
            </a:r>
            <a:r>
              <a:rPr lang="fr-FR">
                <a:solidFill>
                  <a:srgbClr val="61B878"/>
                </a:solidFill>
                <a:latin typeface="Trebuchet MS" pitchFamily="34" charset="0"/>
              </a:rPr>
              <a:t>e (bâtiment, espace ext</a:t>
            </a:r>
            <a:r>
              <a:rPr lang="fr-FR">
                <a:solidFill>
                  <a:srgbClr val="61B878"/>
                </a:solidFill>
                <a:latin typeface="Arial"/>
              </a:rPr>
              <a:t>é</a:t>
            </a:r>
            <a:r>
              <a:rPr lang="fr-FR">
                <a:solidFill>
                  <a:srgbClr val="61B878"/>
                </a:solidFill>
                <a:latin typeface="Trebuchet MS" pitchFamily="34" charset="0"/>
              </a:rPr>
              <a:t>rieur </a:t>
            </a:r>
            <a:r>
              <a:rPr lang="fr-FR">
                <a:solidFill>
                  <a:srgbClr val="61B878"/>
                </a:solidFill>
                <a:latin typeface="Arial"/>
              </a:rPr>
              <a:t>à</a:t>
            </a:r>
            <a:r>
              <a:rPr lang="fr-FR">
                <a:solidFill>
                  <a:srgbClr val="61B878"/>
                </a:solidFill>
                <a:latin typeface="Trebuchet MS" pitchFamily="34" charset="0"/>
              </a:rPr>
              <a:t> l</a:t>
            </a:r>
            <a:r>
              <a:rPr lang="fr-FR">
                <a:solidFill>
                  <a:srgbClr val="61B878"/>
                </a:solidFill>
                <a:latin typeface="Arial"/>
              </a:rPr>
              <a:t>’</a:t>
            </a:r>
            <a:r>
              <a:rPr lang="fr-FR">
                <a:solidFill>
                  <a:srgbClr val="61B878"/>
                </a:solidFill>
                <a:latin typeface="Trebuchet MS" pitchFamily="34" charset="0"/>
              </a:rPr>
              <a:t>entr</a:t>
            </a:r>
            <a:r>
              <a:rPr lang="fr-FR">
                <a:solidFill>
                  <a:srgbClr val="61B878"/>
                </a:solidFill>
                <a:latin typeface="Arial"/>
              </a:rPr>
              <a:t>é</a:t>
            </a:r>
            <a:r>
              <a:rPr lang="fr-FR">
                <a:solidFill>
                  <a:srgbClr val="61B878"/>
                </a:solidFill>
                <a:latin typeface="Trebuchet MS" pitchFamily="34" charset="0"/>
              </a:rPr>
              <a:t>e) ou d</a:t>
            </a:r>
            <a:r>
              <a:rPr lang="fr-FR">
                <a:solidFill>
                  <a:srgbClr val="61B878"/>
                </a:solidFill>
                <a:latin typeface="Times New Roman"/>
              </a:rPr>
              <a:t>’</a:t>
            </a:r>
            <a:r>
              <a:rPr lang="fr-FR">
                <a:solidFill>
                  <a:srgbClr val="61B878"/>
                </a:solidFill>
                <a:latin typeface="Trebuchet MS" pitchFamily="34" charset="0"/>
              </a:rPr>
              <a:t>un lieu de surveillance (visible depuis le bureau des surveillant, la loge d</a:t>
            </a:r>
            <a:r>
              <a:rPr lang="fr-FR">
                <a:solidFill>
                  <a:srgbClr val="61B878"/>
                </a:solidFill>
                <a:latin typeface="Times New Roman"/>
              </a:rPr>
              <a:t>’</a:t>
            </a:r>
            <a:r>
              <a:rPr lang="fr-FR">
                <a:solidFill>
                  <a:srgbClr val="61B878"/>
                </a:solidFill>
                <a:latin typeface="Trebuchet MS" pitchFamily="34" charset="0"/>
              </a:rPr>
              <a:t>accueil).</a:t>
            </a:r>
            <a:br>
              <a:rPr lang="fr-FR">
                <a:solidFill>
                  <a:srgbClr val="61B878"/>
                </a:solidFill>
                <a:latin typeface="Trebuchet MS" pitchFamily="34" charset="0"/>
              </a:rPr>
            </a:br>
            <a:r>
              <a:rPr lang="fr-FR">
                <a:solidFill>
                  <a:srgbClr val="61B878"/>
                </a:solidFill>
                <a:latin typeface="Trebuchet MS" pitchFamily="34" charset="0"/>
              </a:rPr>
              <a:t/>
            </a:r>
            <a:br>
              <a:rPr lang="fr-FR">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Arial"/>
              </a:rPr>
              <a:t>é</a:t>
            </a:r>
            <a:r>
              <a:rPr lang="fr-FR" u="sng">
                <a:solidFill>
                  <a:srgbClr val="61B878"/>
                </a:solidFill>
                <a:latin typeface="Trebuchet MS" pitchFamily="34" charset="0"/>
              </a:rPr>
              <a:t>tablissements existants :</a:t>
            </a:r>
            <a:r>
              <a:rPr lang="fr-FR">
                <a:solidFill>
                  <a:srgbClr val="61B878"/>
                </a:solidFill>
                <a:latin typeface="Trebuchet MS" pitchFamily="34" charset="0"/>
              </a:rPr>
              <a:t> A d</a:t>
            </a:r>
            <a:r>
              <a:rPr lang="fr-FR">
                <a:solidFill>
                  <a:srgbClr val="61B878"/>
                </a:solidFill>
                <a:latin typeface="Arial"/>
              </a:rPr>
              <a:t>é</a:t>
            </a:r>
            <a:r>
              <a:rPr lang="fr-FR">
                <a:solidFill>
                  <a:srgbClr val="61B878"/>
                </a:solidFill>
                <a:latin typeface="Trebuchet MS" pitchFamily="34" charset="0"/>
              </a:rPr>
              <a:t>faut d</a:t>
            </a:r>
            <a:r>
              <a:rPr lang="fr-FR">
                <a:solidFill>
                  <a:srgbClr val="61B878"/>
                </a:solidFill>
                <a:latin typeface="Arial"/>
              </a:rPr>
              <a:t>’</a:t>
            </a:r>
            <a:r>
              <a:rPr lang="fr-FR">
                <a:solidFill>
                  <a:srgbClr val="61B878"/>
                </a:solidFill>
                <a:latin typeface="Trebuchet MS" pitchFamily="34" charset="0"/>
              </a:rPr>
              <a:t>un accord du directeur d</a:t>
            </a:r>
            <a:r>
              <a:rPr lang="fr-FR">
                <a:solidFill>
                  <a:srgbClr val="61B878"/>
                </a:solidFill>
                <a:latin typeface="Arial"/>
              </a:rPr>
              <a:t>’é</a:t>
            </a:r>
            <a:r>
              <a:rPr lang="fr-FR">
                <a:solidFill>
                  <a:srgbClr val="61B878"/>
                </a:solidFill>
                <a:latin typeface="Trebuchet MS" pitchFamily="34" charset="0"/>
              </a:rPr>
              <a:t>tablissement : implanter des boxes attribu</a:t>
            </a:r>
            <a:r>
              <a:rPr lang="fr-FR">
                <a:solidFill>
                  <a:srgbClr val="61B878"/>
                </a:solidFill>
                <a:latin typeface="Arial"/>
              </a:rPr>
              <a:t>é</a:t>
            </a:r>
            <a:r>
              <a:rPr lang="fr-FR">
                <a:solidFill>
                  <a:srgbClr val="61B878"/>
                </a:solidFill>
                <a:latin typeface="Trebuchet MS" pitchFamily="34" charset="0"/>
              </a:rPr>
              <a:t>s ou gard</a:t>
            </a:r>
            <a:r>
              <a:rPr lang="fr-FR">
                <a:solidFill>
                  <a:srgbClr val="61B878"/>
                </a:solidFill>
                <a:latin typeface="Arial"/>
              </a:rPr>
              <a:t>é</a:t>
            </a:r>
            <a:r>
              <a:rPr lang="fr-FR">
                <a:solidFill>
                  <a:srgbClr val="61B878"/>
                </a:solidFill>
                <a:latin typeface="Trebuchet MS" pitchFamily="34" charset="0"/>
              </a:rPr>
              <a:t>s sur voirie.</a:t>
            </a:r>
          </a:p>
          <a:p>
            <a:r>
              <a:rPr lang="fr-FR" b="1">
                <a:solidFill>
                  <a:srgbClr val="61B878"/>
                </a:solidFill>
                <a:latin typeface="Trebuchet MS" pitchFamily="34" charset="0"/>
              </a:rPr>
              <a:t>Implanter des parcs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adapt</a:t>
            </a:r>
            <a:r>
              <a:rPr lang="fr-FR" b="1">
                <a:solidFill>
                  <a:srgbClr val="61B878"/>
                </a:solidFill>
                <a:latin typeface="Times New Roman"/>
              </a:rPr>
              <a:t>é</a:t>
            </a:r>
            <a:r>
              <a:rPr lang="fr-FR" b="1">
                <a:solidFill>
                  <a:srgbClr val="61B878"/>
                </a:solidFill>
                <a:latin typeface="Trebuchet MS" pitchFamily="34" charset="0"/>
              </a:rPr>
              <a:t>s : </a:t>
            </a:r>
            <a:br>
              <a:rPr lang="fr-FR" b="1">
                <a:solidFill>
                  <a:srgbClr val="61B878"/>
                </a:solidFill>
                <a:latin typeface="Trebuchet MS" pitchFamily="34" charset="0"/>
              </a:rPr>
            </a:br>
            <a:r>
              <a:rPr lang="fr-FR" b="1">
                <a:solidFill>
                  <a:srgbClr val="61B878"/>
                </a:solidFill>
                <a:latin typeface="Trebuchet MS" pitchFamily="34" charset="0"/>
              </a:rPr>
              <a:t>- abrit</a:t>
            </a:r>
            <a:r>
              <a:rPr lang="fr-FR" b="1">
                <a:solidFill>
                  <a:srgbClr val="61B878"/>
                </a:solidFill>
                <a:latin typeface="Times New Roman"/>
              </a:rPr>
              <a:t>é</a:t>
            </a:r>
            <a:r>
              <a:rPr lang="fr-FR" b="1">
                <a:solidFill>
                  <a:srgbClr val="61B878"/>
                </a:solidFill>
                <a:latin typeface="Trebuchet MS" pitchFamily="34" charset="0"/>
              </a:rPr>
              <a:t>s et </a:t>
            </a:r>
            <a:r>
              <a:rPr lang="fr-FR" b="1">
                <a:solidFill>
                  <a:srgbClr val="61B878"/>
                </a:solidFill>
                <a:latin typeface="Times New Roman"/>
              </a:rPr>
              <a:t>é</a:t>
            </a:r>
            <a:r>
              <a:rPr lang="fr-FR" b="1">
                <a:solidFill>
                  <a:srgbClr val="61B878"/>
                </a:solidFill>
                <a:latin typeface="Trebuchet MS" pitchFamily="34" charset="0"/>
              </a:rPr>
              <a:t>clair</a:t>
            </a:r>
            <a:r>
              <a:rPr lang="fr-FR" b="1">
                <a:solidFill>
                  <a:srgbClr val="61B878"/>
                </a:solidFill>
                <a:latin typeface="Times New Roman"/>
              </a:rPr>
              <a:t>é</a:t>
            </a:r>
            <a:r>
              <a:rPr lang="fr-FR" b="1">
                <a:solidFill>
                  <a:srgbClr val="61B878"/>
                </a:solidFill>
                <a:latin typeface="Trebuchet MS" pitchFamily="34" charset="0"/>
              </a:rPr>
              <a:t>s,</a:t>
            </a:r>
            <a:br>
              <a:rPr lang="fr-FR" b="1">
                <a:solidFill>
                  <a:srgbClr val="61B878"/>
                </a:solidFill>
                <a:latin typeface="Trebuchet MS" pitchFamily="34" charset="0"/>
              </a:rPr>
            </a:br>
            <a:r>
              <a:rPr lang="fr-FR" b="1">
                <a:solidFill>
                  <a:srgbClr val="61B878"/>
                </a:solidFill>
                <a:latin typeface="Trebuchet MS" pitchFamily="34" charset="0"/>
              </a:rPr>
              <a:t>-</a:t>
            </a:r>
            <a:r>
              <a:rPr lang="fr-FR">
                <a:solidFill>
                  <a:srgbClr val="61B878"/>
                </a:solidFill>
                <a:latin typeface="Trebuchet MS" pitchFamily="34" charset="0"/>
              </a:rPr>
              <a:t> de </a:t>
            </a:r>
            <a:r>
              <a:rPr lang="fr-FR" b="1">
                <a:solidFill>
                  <a:srgbClr val="61B878"/>
                </a:solidFill>
                <a:latin typeface="Trebuchet MS" pitchFamily="34" charset="0"/>
              </a:rPr>
              <a:t>dimensions adapt</a:t>
            </a:r>
            <a:r>
              <a:rPr lang="fr-FR" b="1">
                <a:solidFill>
                  <a:srgbClr val="61B878"/>
                </a:solidFill>
                <a:latin typeface="Times New Roman"/>
              </a:rPr>
              <a:t>é</a:t>
            </a:r>
            <a:r>
              <a:rPr lang="fr-FR" b="1">
                <a:solidFill>
                  <a:srgbClr val="61B878"/>
                </a:solidFill>
                <a:latin typeface="Trebuchet MS" pitchFamily="34" charset="0"/>
              </a:rPr>
              <a:t>es : </a:t>
            </a:r>
            <a:r>
              <a:rPr lang="fr-FR">
                <a:solidFill>
                  <a:srgbClr val="61B878"/>
                </a:solidFill>
                <a:latin typeface="Trebuchet MS" pitchFamily="34" charset="0"/>
              </a:rPr>
              <a:t>pr</a:t>
            </a:r>
            <a:r>
              <a:rPr lang="fr-FR">
                <a:solidFill>
                  <a:srgbClr val="61B878"/>
                </a:solidFill>
                <a:latin typeface="Times New Roman"/>
              </a:rPr>
              <a:t>é</a:t>
            </a:r>
            <a:r>
              <a:rPr lang="fr-FR">
                <a:solidFill>
                  <a:srgbClr val="61B878"/>
                </a:solidFill>
                <a:latin typeface="Trebuchet MS" pitchFamily="34" charset="0"/>
              </a:rPr>
              <a:t>conisations d</a:t>
            </a:r>
            <a:r>
              <a:rPr lang="fr-FR">
                <a:solidFill>
                  <a:srgbClr val="61B878"/>
                </a:solidFill>
                <a:latin typeface="Times New Roman"/>
              </a:rPr>
              <a:t>’</a:t>
            </a:r>
            <a:r>
              <a:rPr lang="fr-FR">
                <a:solidFill>
                  <a:srgbClr val="61B878"/>
                </a:solidFill>
                <a:latin typeface="Trebuchet MS" pitchFamily="34" charset="0"/>
              </a:rPr>
              <a:t>un</a:t>
            </a:r>
            <a:r>
              <a:rPr lang="fr-FR" b="1">
                <a:solidFill>
                  <a:srgbClr val="61B878"/>
                </a:solidFill>
                <a:latin typeface="Trebuchet MS" pitchFamily="34" charset="0"/>
              </a:rPr>
              <a:t> </a:t>
            </a:r>
            <a:r>
              <a:rPr lang="fr-FR">
                <a:solidFill>
                  <a:srgbClr val="61B878"/>
                </a:solidFill>
                <a:latin typeface="Trebuchet MS" pitchFamily="34" charset="0"/>
              </a:rPr>
              <a:t>minimum de places au d</a:t>
            </a:r>
            <a:r>
              <a:rPr lang="fr-FR">
                <a:solidFill>
                  <a:srgbClr val="61B878"/>
                </a:solidFill>
                <a:latin typeface="Times New Roman"/>
              </a:rPr>
              <a:t>é</a:t>
            </a:r>
            <a:r>
              <a:rPr lang="fr-FR">
                <a:solidFill>
                  <a:srgbClr val="61B878"/>
                </a:solidFill>
                <a:latin typeface="Trebuchet MS" pitchFamily="34" charset="0"/>
              </a:rPr>
              <a:t>marrage correspondant </a:t>
            </a:r>
            <a:r>
              <a:rPr lang="fr-FR">
                <a:solidFill>
                  <a:srgbClr val="61B878"/>
                </a:solidFill>
                <a:latin typeface="Times New Roman"/>
              </a:rPr>
              <a:t>à</a:t>
            </a:r>
            <a:r>
              <a:rPr lang="fr-FR">
                <a:solidFill>
                  <a:srgbClr val="61B878"/>
                </a:solidFill>
                <a:latin typeface="Trebuchet MS" pitchFamily="34" charset="0"/>
              </a:rPr>
              <a:t> 30% des effectifs puis offre compl</a:t>
            </a:r>
            <a:r>
              <a:rPr lang="fr-FR">
                <a:solidFill>
                  <a:srgbClr val="61B878"/>
                </a:solidFill>
                <a:latin typeface="Times New Roman"/>
              </a:rPr>
              <a:t>é</a:t>
            </a:r>
            <a:r>
              <a:rPr lang="fr-FR">
                <a:solidFill>
                  <a:srgbClr val="61B878"/>
                </a:solidFill>
                <a:latin typeface="Trebuchet MS" pitchFamily="34" charset="0"/>
              </a:rPr>
              <a:t>t</a:t>
            </a:r>
            <a:r>
              <a:rPr lang="fr-FR">
                <a:solidFill>
                  <a:srgbClr val="61B878"/>
                </a:solidFill>
                <a:latin typeface="Times New Roman"/>
              </a:rPr>
              <a:t>é</a:t>
            </a:r>
            <a:r>
              <a:rPr lang="fr-FR">
                <a:solidFill>
                  <a:srgbClr val="61B878"/>
                </a:solidFill>
                <a:latin typeface="Trebuchet MS" pitchFamily="34" charset="0"/>
              </a:rPr>
              <a:t>e progressivement,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mat</a:t>
            </a:r>
            <a:r>
              <a:rPr lang="fr-FR" b="1">
                <a:solidFill>
                  <a:srgbClr val="61B878"/>
                </a:solidFill>
                <a:latin typeface="Times New Roman"/>
              </a:rPr>
              <a:t>é</a:t>
            </a:r>
            <a:r>
              <a:rPr lang="fr-FR" b="1">
                <a:solidFill>
                  <a:srgbClr val="61B878"/>
                </a:solidFill>
                <a:latin typeface="Trebuchet MS" pitchFamily="34" charset="0"/>
              </a:rPr>
              <a:t>riaux adapt</a:t>
            </a:r>
            <a:r>
              <a:rPr lang="fr-FR" b="1">
                <a:solidFill>
                  <a:srgbClr val="61B878"/>
                </a:solidFill>
                <a:latin typeface="Times New Roman"/>
              </a:rPr>
              <a:t>é</a:t>
            </a:r>
            <a:r>
              <a:rPr lang="fr-FR" b="1">
                <a:solidFill>
                  <a:srgbClr val="61B878"/>
                </a:solidFill>
                <a:latin typeface="Trebuchet MS" pitchFamily="34" charset="0"/>
              </a:rPr>
              <a:t>s</a:t>
            </a:r>
            <a:r>
              <a:rPr lang="fr-FR">
                <a:solidFill>
                  <a:srgbClr val="61B878"/>
                </a:solidFill>
                <a:latin typeface="Trebuchet MS" pitchFamily="34" charset="0"/>
              </a:rPr>
              <a:t> : sol non glissant,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syst</a:t>
            </a:r>
            <a:r>
              <a:rPr lang="fr-FR" b="1">
                <a:solidFill>
                  <a:srgbClr val="61B878"/>
                </a:solidFill>
                <a:latin typeface="Times New Roman"/>
              </a:rPr>
              <a:t>è</a:t>
            </a:r>
            <a:r>
              <a:rPr lang="fr-FR" b="1">
                <a:solidFill>
                  <a:srgbClr val="61B878"/>
                </a:solidFill>
                <a:latin typeface="Trebuchet MS" pitchFamily="34" charset="0"/>
              </a:rPr>
              <a:t>mes d</a:t>
            </a:r>
            <a:r>
              <a:rPr lang="fr-FR" b="1">
                <a:solidFill>
                  <a:srgbClr val="61B878"/>
                </a:solidFill>
                <a:latin typeface="Times New Roman"/>
              </a:rPr>
              <a:t>’</a:t>
            </a:r>
            <a:r>
              <a:rPr lang="fr-FR" b="1">
                <a:solidFill>
                  <a:srgbClr val="61B878"/>
                </a:solidFill>
                <a:latin typeface="Trebuchet MS" pitchFamily="34" charset="0"/>
              </a:rPr>
              <a:t>accrochage,</a:t>
            </a:r>
            <a:r>
              <a:rPr lang="fr-FR">
                <a:solidFill>
                  <a:srgbClr val="61B878"/>
                </a:solidFill>
                <a:latin typeface="Trebuchet MS" pitchFamily="34" charset="0"/>
              </a:rPr>
              <a:t> de pr</a:t>
            </a:r>
            <a:r>
              <a:rPr lang="fr-FR">
                <a:solidFill>
                  <a:srgbClr val="61B878"/>
                </a:solidFill>
                <a:latin typeface="Times New Roman"/>
              </a:rPr>
              <a:t>é</a:t>
            </a:r>
            <a:r>
              <a:rPr lang="fr-FR">
                <a:solidFill>
                  <a:srgbClr val="61B878"/>
                </a:solidFill>
                <a:latin typeface="Trebuchet MS" pitchFamily="34" charset="0"/>
              </a:rPr>
              <a:t>f</a:t>
            </a:r>
            <a:r>
              <a:rPr lang="fr-FR">
                <a:solidFill>
                  <a:srgbClr val="61B878"/>
                </a:solidFill>
                <a:latin typeface="Times New Roman"/>
              </a:rPr>
              <a:t>é</a:t>
            </a:r>
            <a:r>
              <a:rPr lang="fr-FR">
                <a:solidFill>
                  <a:srgbClr val="61B878"/>
                </a:solidFill>
                <a:latin typeface="Trebuchet MS" pitchFamily="34" charset="0"/>
              </a:rPr>
              <a:t>rence au sol, </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gardienn</a:t>
            </a:r>
            <a:r>
              <a:rPr lang="fr-FR" b="1">
                <a:solidFill>
                  <a:srgbClr val="61B878"/>
                </a:solidFill>
                <a:latin typeface="Times New Roman"/>
              </a:rPr>
              <a:t>é</a:t>
            </a:r>
            <a:r>
              <a:rPr lang="fr-FR" b="1">
                <a:solidFill>
                  <a:srgbClr val="61B878"/>
                </a:solidFill>
                <a:latin typeface="Trebuchet MS" pitchFamily="34" charset="0"/>
              </a:rPr>
              <a:t>s : </a:t>
            </a:r>
            <a:r>
              <a:rPr lang="fr-FR">
                <a:solidFill>
                  <a:srgbClr val="61B878"/>
                </a:solidFill>
                <a:latin typeface="Trebuchet MS" pitchFamily="34" charset="0"/>
              </a:rPr>
              <a:t>par des surveillants, le </a:t>
            </a:r>
            <a:r>
              <a:rPr lang="fr-FR">
                <a:solidFill>
                  <a:srgbClr val="61B878"/>
                </a:solidFill>
                <a:latin typeface="Times New Roman"/>
              </a:rPr>
              <a:t>« </a:t>
            </a:r>
            <a:r>
              <a:rPr lang="fr-FR">
                <a:solidFill>
                  <a:srgbClr val="61B878"/>
                </a:solidFill>
                <a:latin typeface="Trebuchet MS" pitchFamily="34" charset="0"/>
              </a:rPr>
              <a:t>gardien</a:t>
            </a:r>
            <a:r>
              <a:rPr lang="fr-FR">
                <a:solidFill>
                  <a:srgbClr val="61B878"/>
                </a:solidFill>
                <a:latin typeface="Times New Roman"/>
              </a:rPr>
              <a:t> »</a:t>
            </a:r>
            <a:r>
              <a:rPr lang="fr-FR">
                <a:solidFill>
                  <a:srgbClr val="61B878"/>
                </a:solidFill>
                <a:latin typeface="Trebuchet MS" pitchFamily="34" charset="0"/>
              </a:rPr>
              <a:t>, un </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 ou une </a:t>
            </a:r>
            <a:r>
              <a:rPr lang="fr-FR">
                <a:solidFill>
                  <a:srgbClr val="61B878"/>
                </a:solidFill>
                <a:latin typeface="Times New Roman"/>
              </a:rPr>
              <a:t>é</a:t>
            </a:r>
            <a:r>
              <a:rPr lang="fr-FR">
                <a:solidFill>
                  <a:srgbClr val="61B878"/>
                </a:solidFill>
                <a:latin typeface="Trebuchet MS" pitchFamily="34" charset="0"/>
              </a:rPr>
              <a:t>quipe d</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690783B-AB12-499C-B20E-B44B0BEA54D1}" type="slidenum">
              <a:rPr lang="fr-FR"/>
              <a:pPr/>
              <a:t>22</a:t>
            </a:fld>
            <a:endParaRPr lang="fr-FR"/>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r>
              <a:rPr lang="fr-FR" b="1">
                <a:solidFill>
                  <a:srgbClr val="DE8A37"/>
                </a:solidFill>
                <a:latin typeface="Trebuchet MS" pitchFamily="34" charset="0"/>
              </a:rPr>
              <a:t>Pour la voiture comme le v</a:t>
            </a:r>
            <a:r>
              <a:rPr lang="fr-FR" b="1">
                <a:solidFill>
                  <a:srgbClr val="DE8A37"/>
                </a:solidFill>
                <a:latin typeface="Times New Roman"/>
              </a:rPr>
              <a:t>é</a:t>
            </a:r>
            <a:r>
              <a:rPr lang="fr-FR" b="1">
                <a:solidFill>
                  <a:srgbClr val="DE8A37"/>
                </a:solidFill>
                <a:latin typeface="Trebuchet MS" pitchFamily="34" charset="0"/>
              </a:rPr>
              <a:t>lo, l</a:t>
            </a:r>
            <a:r>
              <a:rPr lang="fr-FR" b="1">
                <a:solidFill>
                  <a:srgbClr val="DE8A37"/>
                </a:solidFill>
                <a:latin typeface="Times New Roman"/>
              </a:rPr>
              <a:t>’</a:t>
            </a:r>
            <a:r>
              <a:rPr lang="fr-FR" b="1">
                <a:solidFill>
                  <a:srgbClr val="DE8A37"/>
                </a:solidFill>
                <a:latin typeface="Trebuchet MS" pitchFamily="34" charset="0"/>
              </a:rPr>
              <a:t>offre de stationnement est d</a:t>
            </a:r>
            <a:r>
              <a:rPr lang="fr-FR" b="1">
                <a:solidFill>
                  <a:srgbClr val="DE8A37"/>
                </a:solidFill>
                <a:latin typeface="Times New Roman"/>
              </a:rPr>
              <a:t>é</a:t>
            </a:r>
            <a:r>
              <a:rPr lang="fr-FR" b="1">
                <a:solidFill>
                  <a:srgbClr val="DE8A37"/>
                </a:solidFill>
                <a:latin typeface="Trebuchet MS" pitchFamily="34" charset="0"/>
              </a:rPr>
              <a:t>terminante de l</a:t>
            </a:r>
            <a:r>
              <a:rPr lang="fr-FR" b="1">
                <a:solidFill>
                  <a:srgbClr val="DE8A37"/>
                </a:solidFill>
                <a:latin typeface="Times New Roman"/>
              </a:rPr>
              <a:t>’</a:t>
            </a:r>
            <a:r>
              <a:rPr lang="fr-FR" b="1">
                <a:solidFill>
                  <a:srgbClr val="DE8A37"/>
                </a:solidFill>
                <a:latin typeface="Trebuchet MS" pitchFamily="34" charset="0"/>
              </a:rPr>
              <a:t>usage.</a:t>
            </a:r>
          </a:p>
          <a:p>
            <a:r>
              <a:rPr lang="fr-FR" b="1">
                <a:solidFill>
                  <a:srgbClr val="61B878"/>
                </a:solidFill>
                <a:latin typeface="Trebuchet MS" pitchFamily="34" charset="0"/>
              </a:rPr>
              <a:t>Un</a:t>
            </a:r>
            <a:r>
              <a:rPr lang="fr-FR">
                <a:solidFill>
                  <a:srgbClr val="61B878"/>
                </a:solidFill>
                <a:latin typeface="Trebuchet MS" pitchFamily="34" charset="0"/>
              </a:rPr>
              <a:t> </a:t>
            </a:r>
            <a:r>
              <a:rPr lang="fr-FR" b="1">
                <a:solidFill>
                  <a:srgbClr val="61B878"/>
                </a:solidFill>
                <a:latin typeface="Trebuchet MS" pitchFamily="34" charset="0"/>
              </a:rPr>
              <a:t>stationnement adapt</a:t>
            </a:r>
            <a:r>
              <a:rPr lang="fr-FR" b="1">
                <a:solidFill>
                  <a:srgbClr val="61B878"/>
                </a:solidFill>
                <a:latin typeface="Times New Roman"/>
              </a:rPr>
              <a:t>é</a:t>
            </a:r>
            <a:r>
              <a:rPr lang="fr-FR" b="1">
                <a:solidFill>
                  <a:srgbClr val="61B878"/>
                </a:solidFill>
                <a:latin typeface="Trebuchet MS" pitchFamily="34" charset="0"/>
              </a:rPr>
              <a:t> aux v</a:t>
            </a:r>
            <a:r>
              <a:rPr lang="fr-FR" b="1">
                <a:solidFill>
                  <a:srgbClr val="61B878"/>
                </a:solidFill>
                <a:latin typeface="Times New Roman"/>
              </a:rPr>
              <a:t>é</a:t>
            </a:r>
            <a:r>
              <a:rPr lang="fr-FR" b="1">
                <a:solidFill>
                  <a:srgbClr val="61B878"/>
                </a:solidFill>
                <a:latin typeface="Trebuchet MS" pitchFamily="34" charset="0"/>
              </a:rPr>
              <a:t>los</a:t>
            </a:r>
            <a:r>
              <a:rPr lang="fr-FR">
                <a:solidFill>
                  <a:srgbClr val="61B878"/>
                </a:solidFill>
                <a:latin typeface="Trebuchet MS" pitchFamily="34" charset="0"/>
              </a:rPr>
              <a:t> (excluant ou non les deux-roues motoris</a:t>
            </a:r>
            <a:r>
              <a:rPr lang="fr-FR">
                <a:solidFill>
                  <a:srgbClr val="61B878"/>
                </a:solidFill>
                <a:latin typeface="Times New Roman"/>
              </a:rPr>
              <a:t>é</a:t>
            </a:r>
            <a:r>
              <a:rPr lang="fr-FR">
                <a:solidFill>
                  <a:srgbClr val="61B878"/>
                </a:solidFill>
                <a:latin typeface="Trebuchet MS" pitchFamily="34" charset="0"/>
              </a:rPr>
              <a:t>s) </a:t>
            </a:r>
            <a:r>
              <a:rPr lang="fr-FR" b="1">
                <a:solidFill>
                  <a:srgbClr val="61B878"/>
                </a:solidFill>
                <a:latin typeface="Trebuchet MS" pitchFamily="34" charset="0"/>
              </a:rPr>
              <a:t>et aux effectifs</a:t>
            </a:r>
            <a:r>
              <a:rPr lang="fr-FR">
                <a:solidFill>
                  <a:srgbClr val="61B878"/>
                </a:solidFill>
                <a:latin typeface="Trebuchet MS" pitchFamily="34" charset="0"/>
              </a:rPr>
              <a:t> doit être propos</a:t>
            </a:r>
            <a:r>
              <a:rPr lang="fr-FR">
                <a:solidFill>
                  <a:srgbClr val="61B878"/>
                </a:solidFill>
                <a:latin typeface="Arial"/>
              </a:rPr>
              <a:t>é</a:t>
            </a:r>
            <a:r>
              <a:rPr lang="fr-FR">
                <a:solidFill>
                  <a:srgbClr val="61B878"/>
                </a:solidFill>
                <a:latin typeface="Trebuchet MS" pitchFamily="34" charset="0"/>
              </a:rPr>
              <a:t> </a:t>
            </a:r>
            <a:r>
              <a:rPr lang="fr-FR" b="1">
                <a:solidFill>
                  <a:srgbClr val="61B878"/>
                </a:solidFill>
                <a:latin typeface="Arial"/>
              </a:rPr>
              <a:t>à</a:t>
            </a:r>
            <a:r>
              <a:rPr lang="fr-FR" b="1">
                <a:solidFill>
                  <a:srgbClr val="61B878"/>
                </a:solidFill>
                <a:latin typeface="Trebuchet MS" pitchFamily="34" charset="0"/>
              </a:rPr>
              <a:t> proximit</a:t>
            </a:r>
            <a:r>
              <a:rPr lang="fr-FR" b="1">
                <a:solidFill>
                  <a:srgbClr val="61B878"/>
                </a:solidFill>
                <a:latin typeface="Arial"/>
              </a:rPr>
              <a:t>é</a:t>
            </a:r>
            <a:r>
              <a:rPr lang="fr-FR" b="1">
                <a:solidFill>
                  <a:srgbClr val="61B878"/>
                </a:solidFill>
                <a:latin typeface="Trebuchet MS" pitchFamily="34" charset="0"/>
              </a:rPr>
              <a:t> ou mieux au sein de l</a:t>
            </a:r>
            <a:r>
              <a:rPr lang="fr-FR" b="1">
                <a:solidFill>
                  <a:srgbClr val="61B878"/>
                </a:solidFill>
                <a:latin typeface="Arial"/>
              </a:rPr>
              <a:t>’é</a:t>
            </a:r>
            <a:r>
              <a:rPr lang="fr-FR" b="1">
                <a:solidFill>
                  <a:srgbClr val="61B878"/>
                </a:solidFill>
                <a:latin typeface="Trebuchet MS" pitchFamily="34" charset="0"/>
              </a:rPr>
              <a:t>tablissement</a:t>
            </a:r>
            <a:r>
              <a:rPr lang="fr-FR">
                <a:solidFill>
                  <a:srgbClr val="61B878"/>
                </a:solidFill>
                <a:latin typeface="Trebuchet MS" pitchFamily="34" charset="0"/>
              </a:rPr>
              <a:t>.</a:t>
            </a:r>
          </a:p>
          <a:p>
            <a:r>
              <a:rPr lang="fr-FR" b="1">
                <a:solidFill>
                  <a:srgbClr val="61B878"/>
                </a:solidFill>
                <a:latin typeface="Trebuchet MS" pitchFamily="34" charset="0"/>
              </a:rPr>
              <a:t>Choisir la localisation du parc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t>
            </a:r>
            <a:br>
              <a:rPr lang="fr-FR" b="1">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Times New Roman"/>
              </a:rPr>
              <a:t>é</a:t>
            </a:r>
            <a:r>
              <a:rPr lang="fr-FR" u="sng">
                <a:solidFill>
                  <a:srgbClr val="61B878"/>
                </a:solidFill>
                <a:latin typeface="Trebuchet MS" pitchFamily="34" charset="0"/>
              </a:rPr>
              <a:t>tablissements existants et </a:t>
            </a:r>
            <a:r>
              <a:rPr lang="fr-FR" u="sng">
                <a:solidFill>
                  <a:srgbClr val="61B878"/>
                </a:solidFill>
                <a:latin typeface="Times New Roman"/>
              </a:rPr>
              <a:t>à</a:t>
            </a:r>
            <a:r>
              <a:rPr lang="fr-FR" u="sng">
                <a:solidFill>
                  <a:srgbClr val="61B878"/>
                </a:solidFill>
                <a:latin typeface="Trebuchet MS" pitchFamily="34" charset="0"/>
              </a:rPr>
              <a:t> construire </a:t>
            </a:r>
            <a:r>
              <a:rPr lang="fr-FR">
                <a:solidFill>
                  <a:srgbClr val="61B878"/>
                </a:solidFill>
                <a:latin typeface="Trebuchet MS" pitchFamily="34" charset="0"/>
              </a:rPr>
              <a:t>: Int</a:t>
            </a:r>
            <a:r>
              <a:rPr lang="fr-FR">
                <a:solidFill>
                  <a:srgbClr val="61B878"/>
                </a:solidFill>
                <a:latin typeface="Times New Roman"/>
              </a:rPr>
              <a:t>é</a:t>
            </a:r>
            <a:r>
              <a:rPr lang="fr-FR">
                <a:solidFill>
                  <a:srgbClr val="61B878"/>
                </a:solidFill>
                <a:latin typeface="Trebuchet MS" pitchFamily="34" charset="0"/>
              </a:rPr>
              <a:t>grer le local </a:t>
            </a:r>
            <a:r>
              <a:rPr lang="fr-FR">
                <a:solidFill>
                  <a:srgbClr val="61B878"/>
                </a:solidFill>
                <a:latin typeface="Times New Roman"/>
              </a:rPr>
              <a:t>à</a:t>
            </a:r>
            <a:r>
              <a:rPr lang="fr-FR">
                <a:solidFill>
                  <a:srgbClr val="61B878"/>
                </a:solidFill>
                <a:latin typeface="Trebuchet MS" pitchFamily="34" charset="0"/>
              </a:rPr>
              <a:t> v</a:t>
            </a:r>
            <a:r>
              <a:rPr lang="fr-FR">
                <a:solidFill>
                  <a:srgbClr val="61B878"/>
                </a:solidFill>
                <a:latin typeface="Times New Roman"/>
              </a:rPr>
              <a:t>é</a:t>
            </a:r>
            <a:r>
              <a:rPr lang="fr-FR">
                <a:solidFill>
                  <a:srgbClr val="61B878"/>
                </a:solidFill>
                <a:latin typeface="Trebuchet MS" pitchFamily="34" charset="0"/>
              </a:rPr>
              <a:t>los dans l</a:t>
            </a:r>
            <a:r>
              <a:rPr lang="fr-FR">
                <a:solidFill>
                  <a:srgbClr val="61B878"/>
                </a:solidFill>
                <a:latin typeface="Times New Roman"/>
              </a:rPr>
              <a:t>’é</a:t>
            </a:r>
            <a:r>
              <a:rPr lang="fr-FR">
                <a:solidFill>
                  <a:srgbClr val="61B878"/>
                </a:solidFill>
                <a:latin typeface="Trebuchet MS" pitchFamily="34" charset="0"/>
              </a:rPr>
              <a:t>tablissement au plus pr</a:t>
            </a:r>
            <a:r>
              <a:rPr lang="fr-FR">
                <a:solidFill>
                  <a:srgbClr val="61B878"/>
                </a:solidFill>
                <a:latin typeface="Times New Roman"/>
              </a:rPr>
              <a:t>è</a:t>
            </a:r>
            <a:r>
              <a:rPr lang="fr-FR">
                <a:solidFill>
                  <a:srgbClr val="61B878"/>
                </a:solidFill>
                <a:latin typeface="Trebuchet MS" pitchFamily="34" charset="0"/>
              </a:rPr>
              <a:t>s de l</a:t>
            </a:r>
            <a:r>
              <a:rPr lang="fr-FR">
                <a:solidFill>
                  <a:srgbClr val="61B878"/>
                </a:solidFill>
                <a:latin typeface="Times New Roman"/>
              </a:rPr>
              <a:t>’</a:t>
            </a:r>
            <a:r>
              <a:rPr lang="fr-FR">
                <a:solidFill>
                  <a:srgbClr val="61B878"/>
                </a:solidFill>
                <a:latin typeface="Trebuchet MS" pitchFamily="34" charset="0"/>
              </a:rPr>
              <a:t>entr</a:t>
            </a:r>
            <a:r>
              <a:rPr lang="fr-FR">
                <a:solidFill>
                  <a:srgbClr val="61B878"/>
                </a:solidFill>
                <a:latin typeface="Times New Roman"/>
              </a:rPr>
              <a:t>é</a:t>
            </a:r>
            <a:r>
              <a:rPr lang="fr-FR">
                <a:solidFill>
                  <a:srgbClr val="61B878"/>
                </a:solidFill>
                <a:latin typeface="Trebuchet MS" pitchFamily="34" charset="0"/>
              </a:rPr>
              <a:t>e (bâtiment, espace ext</a:t>
            </a:r>
            <a:r>
              <a:rPr lang="fr-FR">
                <a:solidFill>
                  <a:srgbClr val="61B878"/>
                </a:solidFill>
                <a:latin typeface="Arial"/>
              </a:rPr>
              <a:t>é</a:t>
            </a:r>
            <a:r>
              <a:rPr lang="fr-FR">
                <a:solidFill>
                  <a:srgbClr val="61B878"/>
                </a:solidFill>
                <a:latin typeface="Trebuchet MS" pitchFamily="34" charset="0"/>
              </a:rPr>
              <a:t>rieur </a:t>
            </a:r>
            <a:r>
              <a:rPr lang="fr-FR">
                <a:solidFill>
                  <a:srgbClr val="61B878"/>
                </a:solidFill>
                <a:latin typeface="Arial"/>
              </a:rPr>
              <a:t>à</a:t>
            </a:r>
            <a:r>
              <a:rPr lang="fr-FR">
                <a:solidFill>
                  <a:srgbClr val="61B878"/>
                </a:solidFill>
                <a:latin typeface="Trebuchet MS" pitchFamily="34" charset="0"/>
              </a:rPr>
              <a:t> l</a:t>
            </a:r>
            <a:r>
              <a:rPr lang="fr-FR">
                <a:solidFill>
                  <a:srgbClr val="61B878"/>
                </a:solidFill>
                <a:latin typeface="Arial"/>
              </a:rPr>
              <a:t>’</a:t>
            </a:r>
            <a:r>
              <a:rPr lang="fr-FR">
                <a:solidFill>
                  <a:srgbClr val="61B878"/>
                </a:solidFill>
                <a:latin typeface="Trebuchet MS" pitchFamily="34" charset="0"/>
              </a:rPr>
              <a:t>entr</a:t>
            </a:r>
            <a:r>
              <a:rPr lang="fr-FR">
                <a:solidFill>
                  <a:srgbClr val="61B878"/>
                </a:solidFill>
                <a:latin typeface="Arial"/>
              </a:rPr>
              <a:t>é</a:t>
            </a:r>
            <a:r>
              <a:rPr lang="fr-FR">
                <a:solidFill>
                  <a:srgbClr val="61B878"/>
                </a:solidFill>
                <a:latin typeface="Trebuchet MS" pitchFamily="34" charset="0"/>
              </a:rPr>
              <a:t>e) ou d</a:t>
            </a:r>
            <a:r>
              <a:rPr lang="fr-FR">
                <a:solidFill>
                  <a:srgbClr val="61B878"/>
                </a:solidFill>
                <a:latin typeface="Times New Roman"/>
              </a:rPr>
              <a:t>’</a:t>
            </a:r>
            <a:r>
              <a:rPr lang="fr-FR">
                <a:solidFill>
                  <a:srgbClr val="61B878"/>
                </a:solidFill>
                <a:latin typeface="Trebuchet MS" pitchFamily="34" charset="0"/>
              </a:rPr>
              <a:t>un lieu de surveillance (visible depuis le bureau des surveillant, la loge d</a:t>
            </a:r>
            <a:r>
              <a:rPr lang="fr-FR">
                <a:solidFill>
                  <a:srgbClr val="61B878"/>
                </a:solidFill>
                <a:latin typeface="Times New Roman"/>
              </a:rPr>
              <a:t>’</a:t>
            </a:r>
            <a:r>
              <a:rPr lang="fr-FR">
                <a:solidFill>
                  <a:srgbClr val="61B878"/>
                </a:solidFill>
                <a:latin typeface="Trebuchet MS" pitchFamily="34" charset="0"/>
              </a:rPr>
              <a:t>accueil).</a:t>
            </a:r>
            <a:br>
              <a:rPr lang="fr-FR">
                <a:solidFill>
                  <a:srgbClr val="61B878"/>
                </a:solidFill>
                <a:latin typeface="Trebuchet MS" pitchFamily="34" charset="0"/>
              </a:rPr>
            </a:br>
            <a:r>
              <a:rPr lang="fr-FR">
                <a:solidFill>
                  <a:srgbClr val="61B878"/>
                </a:solidFill>
                <a:latin typeface="Trebuchet MS" pitchFamily="34" charset="0"/>
              </a:rPr>
              <a:t/>
            </a:r>
            <a:br>
              <a:rPr lang="fr-FR">
                <a:solidFill>
                  <a:srgbClr val="61B878"/>
                </a:solidFill>
                <a:latin typeface="Trebuchet MS" pitchFamily="34" charset="0"/>
              </a:rPr>
            </a:br>
            <a:r>
              <a:rPr lang="fr-FR" u="sng">
                <a:solidFill>
                  <a:srgbClr val="61B878"/>
                </a:solidFill>
                <a:latin typeface="Trebuchet MS" pitchFamily="34" charset="0"/>
              </a:rPr>
              <a:t>Pour les </a:t>
            </a:r>
            <a:r>
              <a:rPr lang="fr-FR" u="sng">
                <a:solidFill>
                  <a:srgbClr val="61B878"/>
                </a:solidFill>
                <a:latin typeface="Arial"/>
              </a:rPr>
              <a:t>é</a:t>
            </a:r>
            <a:r>
              <a:rPr lang="fr-FR" u="sng">
                <a:solidFill>
                  <a:srgbClr val="61B878"/>
                </a:solidFill>
                <a:latin typeface="Trebuchet MS" pitchFamily="34" charset="0"/>
              </a:rPr>
              <a:t>tablissements existants :</a:t>
            </a:r>
            <a:r>
              <a:rPr lang="fr-FR">
                <a:solidFill>
                  <a:srgbClr val="61B878"/>
                </a:solidFill>
                <a:latin typeface="Trebuchet MS" pitchFamily="34" charset="0"/>
              </a:rPr>
              <a:t> A d</a:t>
            </a:r>
            <a:r>
              <a:rPr lang="fr-FR">
                <a:solidFill>
                  <a:srgbClr val="61B878"/>
                </a:solidFill>
                <a:latin typeface="Arial"/>
              </a:rPr>
              <a:t>é</a:t>
            </a:r>
            <a:r>
              <a:rPr lang="fr-FR">
                <a:solidFill>
                  <a:srgbClr val="61B878"/>
                </a:solidFill>
                <a:latin typeface="Trebuchet MS" pitchFamily="34" charset="0"/>
              </a:rPr>
              <a:t>faut d</a:t>
            </a:r>
            <a:r>
              <a:rPr lang="fr-FR">
                <a:solidFill>
                  <a:srgbClr val="61B878"/>
                </a:solidFill>
                <a:latin typeface="Arial"/>
              </a:rPr>
              <a:t>’</a:t>
            </a:r>
            <a:r>
              <a:rPr lang="fr-FR">
                <a:solidFill>
                  <a:srgbClr val="61B878"/>
                </a:solidFill>
                <a:latin typeface="Trebuchet MS" pitchFamily="34" charset="0"/>
              </a:rPr>
              <a:t>un accord du directeur d</a:t>
            </a:r>
            <a:r>
              <a:rPr lang="fr-FR">
                <a:solidFill>
                  <a:srgbClr val="61B878"/>
                </a:solidFill>
                <a:latin typeface="Arial"/>
              </a:rPr>
              <a:t>’é</a:t>
            </a:r>
            <a:r>
              <a:rPr lang="fr-FR">
                <a:solidFill>
                  <a:srgbClr val="61B878"/>
                </a:solidFill>
                <a:latin typeface="Trebuchet MS" pitchFamily="34" charset="0"/>
              </a:rPr>
              <a:t>tablissement : implanter des boxes attribu</a:t>
            </a:r>
            <a:r>
              <a:rPr lang="fr-FR">
                <a:solidFill>
                  <a:srgbClr val="61B878"/>
                </a:solidFill>
                <a:latin typeface="Arial"/>
              </a:rPr>
              <a:t>é</a:t>
            </a:r>
            <a:r>
              <a:rPr lang="fr-FR">
                <a:solidFill>
                  <a:srgbClr val="61B878"/>
                </a:solidFill>
                <a:latin typeface="Trebuchet MS" pitchFamily="34" charset="0"/>
              </a:rPr>
              <a:t>s ou gard</a:t>
            </a:r>
            <a:r>
              <a:rPr lang="fr-FR">
                <a:solidFill>
                  <a:srgbClr val="61B878"/>
                </a:solidFill>
                <a:latin typeface="Arial"/>
              </a:rPr>
              <a:t>é</a:t>
            </a:r>
            <a:r>
              <a:rPr lang="fr-FR">
                <a:solidFill>
                  <a:srgbClr val="61B878"/>
                </a:solidFill>
                <a:latin typeface="Trebuchet MS" pitchFamily="34" charset="0"/>
              </a:rPr>
              <a:t>s sur voirie.</a:t>
            </a:r>
          </a:p>
          <a:p>
            <a:r>
              <a:rPr lang="fr-FR" b="1">
                <a:solidFill>
                  <a:srgbClr val="61B878"/>
                </a:solidFill>
                <a:latin typeface="Trebuchet MS" pitchFamily="34" charset="0"/>
              </a:rPr>
              <a:t>Implanter des parcs </a:t>
            </a:r>
            <a:r>
              <a:rPr lang="fr-FR" b="1">
                <a:solidFill>
                  <a:srgbClr val="61B878"/>
                </a:solidFill>
                <a:latin typeface="Times New Roman"/>
              </a:rPr>
              <a:t>à</a:t>
            </a:r>
            <a:r>
              <a:rPr lang="fr-FR" b="1">
                <a:solidFill>
                  <a:srgbClr val="61B878"/>
                </a:solidFill>
                <a:latin typeface="Trebuchet MS" pitchFamily="34" charset="0"/>
              </a:rPr>
              <a:t> v</a:t>
            </a:r>
            <a:r>
              <a:rPr lang="fr-FR" b="1">
                <a:solidFill>
                  <a:srgbClr val="61B878"/>
                </a:solidFill>
                <a:latin typeface="Times New Roman"/>
              </a:rPr>
              <a:t>é</a:t>
            </a:r>
            <a:r>
              <a:rPr lang="fr-FR" b="1">
                <a:solidFill>
                  <a:srgbClr val="61B878"/>
                </a:solidFill>
                <a:latin typeface="Trebuchet MS" pitchFamily="34" charset="0"/>
              </a:rPr>
              <a:t>los adapt</a:t>
            </a:r>
            <a:r>
              <a:rPr lang="fr-FR" b="1">
                <a:solidFill>
                  <a:srgbClr val="61B878"/>
                </a:solidFill>
                <a:latin typeface="Times New Roman"/>
              </a:rPr>
              <a:t>é</a:t>
            </a:r>
            <a:r>
              <a:rPr lang="fr-FR" b="1">
                <a:solidFill>
                  <a:srgbClr val="61B878"/>
                </a:solidFill>
                <a:latin typeface="Trebuchet MS" pitchFamily="34" charset="0"/>
              </a:rPr>
              <a:t>s : </a:t>
            </a:r>
            <a:br>
              <a:rPr lang="fr-FR" b="1">
                <a:solidFill>
                  <a:srgbClr val="61B878"/>
                </a:solidFill>
                <a:latin typeface="Trebuchet MS" pitchFamily="34" charset="0"/>
              </a:rPr>
            </a:br>
            <a:r>
              <a:rPr lang="fr-FR" b="1">
                <a:solidFill>
                  <a:srgbClr val="61B878"/>
                </a:solidFill>
                <a:latin typeface="Trebuchet MS" pitchFamily="34" charset="0"/>
              </a:rPr>
              <a:t>- abrit</a:t>
            </a:r>
            <a:r>
              <a:rPr lang="fr-FR" b="1">
                <a:solidFill>
                  <a:srgbClr val="61B878"/>
                </a:solidFill>
                <a:latin typeface="Times New Roman"/>
              </a:rPr>
              <a:t>é</a:t>
            </a:r>
            <a:r>
              <a:rPr lang="fr-FR" b="1">
                <a:solidFill>
                  <a:srgbClr val="61B878"/>
                </a:solidFill>
                <a:latin typeface="Trebuchet MS" pitchFamily="34" charset="0"/>
              </a:rPr>
              <a:t>s et </a:t>
            </a:r>
            <a:r>
              <a:rPr lang="fr-FR" b="1">
                <a:solidFill>
                  <a:srgbClr val="61B878"/>
                </a:solidFill>
                <a:latin typeface="Times New Roman"/>
              </a:rPr>
              <a:t>é</a:t>
            </a:r>
            <a:r>
              <a:rPr lang="fr-FR" b="1">
                <a:solidFill>
                  <a:srgbClr val="61B878"/>
                </a:solidFill>
                <a:latin typeface="Trebuchet MS" pitchFamily="34" charset="0"/>
              </a:rPr>
              <a:t>clair</a:t>
            </a:r>
            <a:r>
              <a:rPr lang="fr-FR" b="1">
                <a:solidFill>
                  <a:srgbClr val="61B878"/>
                </a:solidFill>
                <a:latin typeface="Times New Roman"/>
              </a:rPr>
              <a:t>é</a:t>
            </a:r>
            <a:r>
              <a:rPr lang="fr-FR" b="1">
                <a:solidFill>
                  <a:srgbClr val="61B878"/>
                </a:solidFill>
                <a:latin typeface="Trebuchet MS" pitchFamily="34" charset="0"/>
              </a:rPr>
              <a:t>s,</a:t>
            </a:r>
            <a:br>
              <a:rPr lang="fr-FR" b="1">
                <a:solidFill>
                  <a:srgbClr val="61B878"/>
                </a:solidFill>
                <a:latin typeface="Trebuchet MS" pitchFamily="34" charset="0"/>
              </a:rPr>
            </a:br>
            <a:r>
              <a:rPr lang="fr-FR" b="1">
                <a:solidFill>
                  <a:srgbClr val="61B878"/>
                </a:solidFill>
                <a:latin typeface="Trebuchet MS" pitchFamily="34" charset="0"/>
              </a:rPr>
              <a:t>-</a:t>
            </a:r>
            <a:r>
              <a:rPr lang="fr-FR">
                <a:solidFill>
                  <a:srgbClr val="61B878"/>
                </a:solidFill>
                <a:latin typeface="Trebuchet MS" pitchFamily="34" charset="0"/>
              </a:rPr>
              <a:t> de </a:t>
            </a:r>
            <a:r>
              <a:rPr lang="fr-FR" b="1">
                <a:solidFill>
                  <a:srgbClr val="61B878"/>
                </a:solidFill>
                <a:latin typeface="Trebuchet MS" pitchFamily="34" charset="0"/>
              </a:rPr>
              <a:t>dimensions adapt</a:t>
            </a:r>
            <a:r>
              <a:rPr lang="fr-FR" b="1">
                <a:solidFill>
                  <a:srgbClr val="61B878"/>
                </a:solidFill>
                <a:latin typeface="Times New Roman"/>
              </a:rPr>
              <a:t>é</a:t>
            </a:r>
            <a:r>
              <a:rPr lang="fr-FR" b="1">
                <a:solidFill>
                  <a:srgbClr val="61B878"/>
                </a:solidFill>
                <a:latin typeface="Trebuchet MS" pitchFamily="34" charset="0"/>
              </a:rPr>
              <a:t>es : </a:t>
            </a:r>
            <a:r>
              <a:rPr lang="fr-FR">
                <a:solidFill>
                  <a:srgbClr val="61B878"/>
                </a:solidFill>
                <a:latin typeface="Trebuchet MS" pitchFamily="34" charset="0"/>
              </a:rPr>
              <a:t>pr</a:t>
            </a:r>
            <a:r>
              <a:rPr lang="fr-FR">
                <a:solidFill>
                  <a:srgbClr val="61B878"/>
                </a:solidFill>
                <a:latin typeface="Times New Roman"/>
              </a:rPr>
              <a:t>é</a:t>
            </a:r>
            <a:r>
              <a:rPr lang="fr-FR">
                <a:solidFill>
                  <a:srgbClr val="61B878"/>
                </a:solidFill>
                <a:latin typeface="Trebuchet MS" pitchFamily="34" charset="0"/>
              </a:rPr>
              <a:t>conisations d</a:t>
            </a:r>
            <a:r>
              <a:rPr lang="fr-FR">
                <a:solidFill>
                  <a:srgbClr val="61B878"/>
                </a:solidFill>
                <a:latin typeface="Times New Roman"/>
              </a:rPr>
              <a:t>’</a:t>
            </a:r>
            <a:r>
              <a:rPr lang="fr-FR">
                <a:solidFill>
                  <a:srgbClr val="61B878"/>
                </a:solidFill>
                <a:latin typeface="Trebuchet MS" pitchFamily="34" charset="0"/>
              </a:rPr>
              <a:t>un</a:t>
            </a:r>
            <a:r>
              <a:rPr lang="fr-FR" b="1">
                <a:solidFill>
                  <a:srgbClr val="61B878"/>
                </a:solidFill>
                <a:latin typeface="Trebuchet MS" pitchFamily="34" charset="0"/>
              </a:rPr>
              <a:t> </a:t>
            </a:r>
            <a:r>
              <a:rPr lang="fr-FR">
                <a:solidFill>
                  <a:srgbClr val="61B878"/>
                </a:solidFill>
                <a:latin typeface="Trebuchet MS" pitchFamily="34" charset="0"/>
              </a:rPr>
              <a:t>minimum de places au d</a:t>
            </a:r>
            <a:r>
              <a:rPr lang="fr-FR">
                <a:solidFill>
                  <a:srgbClr val="61B878"/>
                </a:solidFill>
                <a:latin typeface="Times New Roman"/>
              </a:rPr>
              <a:t>é</a:t>
            </a:r>
            <a:r>
              <a:rPr lang="fr-FR">
                <a:solidFill>
                  <a:srgbClr val="61B878"/>
                </a:solidFill>
                <a:latin typeface="Trebuchet MS" pitchFamily="34" charset="0"/>
              </a:rPr>
              <a:t>marrage correspondant </a:t>
            </a:r>
            <a:r>
              <a:rPr lang="fr-FR">
                <a:solidFill>
                  <a:srgbClr val="61B878"/>
                </a:solidFill>
                <a:latin typeface="Times New Roman"/>
              </a:rPr>
              <a:t>à</a:t>
            </a:r>
            <a:r>
              <a:rPr lang="fr-FR">
                <a:solidFill>
                  <a:srgbClr val="61B878"/>
                </a:solidFill>
                <a:latin typeface="Trebuchet MS" pitchFamily="34" charset="0"/>
              </a:rPr>
              <a:t> 30% des effectifs puis offre compl</a:t>
            </a:r>
            <a:r>
              <a:rPr lang="fr-FR">
                <a:solidFill>
                  <a:srgbClr val="61B878"/>
                </a:solidFill>
                <a:latin typeface="Times New Roman"/>
              </a:rPr>
              <a:t>é</a:t>
            </a:r>
            <a:r>
              <a:rPr lang="fr-FR">
                <a:solidFill>
                  <a:srgbClr val="61B878"/>
                </a:solidFill>
                <a:latin typeface="Trebuchet MS" pitchFamily="34" charset="0"/>
              </a:rPr>
              <a:t>t</a:t>
            </a:r>
            <a:r>
              <a:rPr lang="fr-FR">
                <a:solidFill>
                  <a:srgbClr val="61B878"/>
                </a:solidFill>
                <a:latin typeface="Times New Roman"/>
              </a:rPr>
              <a:t>é</a:t>
            </a:r>
            <a:r>
              <a:rPr lang="fr-FR">
                <a:solidFill>
                  <a:srgbClr val="61B878"/>
                </a:solidFill>
                <a:latin typeface="Trebuchet MS" pitchFamily="34" charset="0"/>
              </a:rPr>
              <a:t>e progressivement,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mat</a:t>
            </a:r>
            <a:r>
              <a:rPr lang="fr-FR" b="1">
                <a:solidFill>
                  <a:srgbClr val="61B878"/>
                </a:solidFill>
                <a:latin typeface="Times New Roman"/>
              </a:rPr>
              <a:t>é</a:t>
            </a:r>
            <a:r>
              <a:rPr lang="fr-FR" b="1">
                <a:solidFill>
                  <a:srgbClr val="61B878"/>
                </a:solidFill>
                <a:latin typeface="Trebuchet MS" pitchFamily="34" charset="0"/>
              </a:rPr>
              <a:t>riaux adapt</a:t>
            </a:r>
            <a:r>
              <a:rPr lang="fr-FR" b="1">
                <a:solidFill>
                  <a:srgbClr val="61B878"/>
                </a:solidFill>
                <a:latin typeface="Times New Roman"/>
              </a:rPr>
              <a:t>é</a:t>
            </a:r>
            <a:r>
              <a:rPr lang="fr-FR" b="1">
                <a:solidFill>
                  <a:srgbClr val="61B878"/>
                </a:solidFill>
                <a:latin typeface="Trebuchet MS" pitchFamily="34" charset="0"/>
              </a:rPr>
              <a:t>s</a:t>
            </a:r>
            <a:r>
              <a:rPr lang="fr-FR">
                <a:solidFill>
                  <a:srgbClr val="61B878"/>
                </a:solidFill>
                <a:latin typeface="Trebuchet MS" pitchFamily="34" charset="0"/>
              </a:rPr>
              <a:t> : sol non glissant,</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syst</a:t>
            </a:r>
            <a:r>
              <a:rPr lang="fr-FR" b="1">
                <a:solidFill>
                  <a:srgbClr val="61B878"/>
                </a:solidFill>
                <a:latin typeface="Times New Roman"/>
              </a:rPr>
              <a:t>è</a:t>
            </a:r>
            <a:r>
              <a:rPr lang="fr-FR" b="1">
                <a:solidFill>
                  <a:srgbClr val="61B878"/>
                </a:solidFill>
                <a:latin typeface="Trebuchet MS" pitchFamily="34" charset="0"/>
              </a:rPr>
              <a:t>mes d</a:t>
            </a:r>
            <a:r>
              <a:rPr lang="fr-FR" b="1">
                <a:solidFill>
                  <a:srgbClr val="61B878"/>
                </a:solidFill>
                <a:latin typeface="Times New Roman"/>
              </a:rPr>
              <a:t>’</a:t>
            </a:r>
            <a:r>
              <a:rPr lang="fr-FR" b="1">
                <a:solidFill>
                  <a:srgbClr val="61B878"/>
                </a:solidFill>
                <a:latin typeface="Trebuchet MS" pitchFamily="34" charset="0"/>
              </a:rPr>
              <a:t>accrochage,</a:t>
            </a:r>
            <a:r>
              <a:rPr lang="fr-FR">
                <a:solidFill>
                  <a:srgbClr val="61B878"/>
                </a:solidFill>
                <a:latin typeface="Trebuchet MS" pitchFamily="34" charset="0"/>
              </a:rPr>
              <a:t> de pr</a:t>
            </a:r>
            <a:r>
              <a:rPr lang="fr-FR">
                <a:solidFill>
                  <a:srgbClr val="61B878"/>
                </a:solidFill>
                <a:latin typeface="Times New Roman"/>
              </a:rPr>
              <a:t>é</a:t>
            </a:r>
            <a:r>
              <a:rPr lang="fr-FR">
                <a:solidFill>
                  <a:srgbClr val="61B878"/>
                </a:solidFill>
                <a:latin typeface="Trebuchet MS" pitchFamily="34" charset="0"/>
              </a:rPr>
              <a:t>f</a:t>
            </a:r>
            <a:r>
              <a:rPr lang="fr-FR">
                <a:solidFill>
                  <a:srgbClr val="61B878"/>
                </a:solidFill>
                <a:latin typeface="Times New Roman"/>
              </a:rPr>
              <a:t>é</a:t>
            </a:r>
            <a:r>
              <a:rPr lang="fr-FR">
                <a:solidFill>
                  <a:srgbClr val="61B878"/>
                </a:solidFill>
                <a:latin typeface="Trebuchet MS" pitchFamily="34" charset="0"/>
              </a:rPr>
              <a:t>rence au sol, </a:t>
            </a:r>
            <a:br>
              <a:rPr lang="fr-FR">
                <a:solidFill>
                  <a:srgbClr val="61B878"/>
                </a:solidFill>
                <a:latin typeface="Trebuchet MS" pitchFamily="34" charset="0"/>
              </a:rPr>
            </a:br>
            <a:r>
              <a:rPr lang="fr-FR">
                <a:solidFill>
                  <a:srgbClr val="61B878"/>
                </a:solidFill>
                <a:latin typeface="Trebuchet MS" pitchFamily="34" charset="0"/>
              </a:rPr>
              <a:t>- </a:t>
            </a:r>
            <a:r>
              <a:rPr lang="fr-FR" b="1">
                <a:solidFill>
                  <a:srgbClr val="61B878"/>
                </a:solidFill>
                <a:latin typeface="Trebuchet MS" pitchFamily="34" charset="0"/>
              </a:rPr>
              <a:t>gardienn</a:t>
            </a:r>
            <a:r>
              <a:rPr lang="fr-FR" b="1">
                <a:solidFill>
                  <a:srgbClr val="61B878"/>
                </a:solidFill>
                <a:latin typeface="Times New Roman"/>
              </a:rPr>
              <a:t>é</a:t>
            </a:r>
            <a:r>
              <a:rPr lang="fr-FR" b="1">
                <a:solidFill>
                  <a:srgbClr val="61B878"/>
                </a:solidFill>
                <a:latin typeface="Trebuchet MS" pitchFamily="34" charset="0"/>
              </a:rPr>
              <a:t>s : </a:t>
            </a:r>
            <a:r>
              <a:rPr lang="fr-FR">
                <a:solidFill>
                  <a:srgbClr val="61B878"/>
                </a:solidFill>
                <a:latin typeface="Trebuchet MS" pitchFamily="34" charset="0"/>
              </a:rPr>
              <a:t>par des surveillants, le </a:t>
            </a:r>
            <a:r>
              <a:rPr lang="fr-FR">
                <a:solidFill>
                  <a:srgbClr val="61B878"/>
                </a:solidFill>
                <a:latin typeface="Times New Roman"/>
              </a:rPr>
              <a:t>« </a:t>
            </a:r>
            <a:r>
              <a:rPr lang="fr-FR">
                <a:solidFill>
                  <a:srgbClr val="61B878"/>
                </a:solidFill>
                <a:latin typeface="Trebuchet MS" pitchFamily="34" charset="0"/>
              </a:rPr>
              <a:t>gardien</a:t>
            </a:r>
            <a:r>
              <a:rPr lang="fr-FR">
                <a:solidFill>
                  <a:srgbClr val="61B878"/>
                </a:solidFill>
                <a:latin typeface="Times New Roman"/>
              </a:rPr>
              <a:t> »</a:t>
            </a:r>
            <a:r>
              <a:rPr lang="fr-FR">
                <a:solidFill>
                  <a:srgbClr val="61B878"/>
                </a:solidFill>
                <a:latin typeface="Trebuchet MS" pitchFamily="34" charset="0"/>
              </a:rPr>
              <a:t>, un </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 ou une </a:t>
            </a:r>
            <a:r>
              <a:rPr lang="fr-FR">
                <a:solidFill>
                  <a:srgbClr val="61B878"/>
                </a:solidFill>
                <a:latin typeface="Times New Roman"/>
              </a:rPr>
              <a:t>é</a:t>
            </a:r>
            <a:r>
              <a:rPr lang="fr-FR">
                <a:solidFill>
                  <a:srgbClr val="61B878"/>
                </a:solidFill>
                <a:latin typeface="Trebuchet MS" pitchFamily="34" charset="0"/>
              </a:rPr>
              <a:t>quipe d</a:t>
            </a:r>
            <a:r>
              <a:rPr lang="fr-FR">
                <a:solidFill>
                  <a:srgbClr val="61B878"/>
                </a:solidFill>
                <a:latin typeface="Times New Roman"/>
              </a:rPr>
              <a:t>’é</a:t>
            </a:r>
            <a:r>
              <a:rPr lang="fr-FR">
                <a:solidFill>
                  <a:srgbClr val="61B878"/>
                </a:solidFill>
                <a:latin typeface="Trebuchet MS" pitchFamily="34" charset="0"/>
              </a:rPr>
              <a:t>l</a:t>
            </a:r>
            <a:r>
              <a:rPr lang="fr-FR">
                <a:solidFill>
                  <a:srgbClr val="61B878"/>
                </a:solidFill>
                <a:latin typeface="Times New Roman"/>
              </a:rPr>
              <a:t>è</a:t>
            </a:r>
            <a:r>
              <a:rPr lang="fr-FR">
                <a:solidFill>
                  <a:srgbClr val="61B878"/>
                </a:solidFill>
                <a:latin typeface="Trebuchet MS" pitchFamily="34" charset="0"/>
              </a:rPr>
              <a:t>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162883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227092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335031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147077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209789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AD895A5-0730-4E04-8241-95FEE9B61E38}"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233682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AD895A5-0730-4E04-8241-95FEE9B61E38}" type="datetimeFigureOut">
              <a:rPr lang="fr-FR" smtClean="0"/>
              <a:t>02/11/2015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139921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AD895A5-0730-4E04-8241-95FEE9B61E38}" type="datetimeFigureOut">
              <a:rPr lang="fr-FR" smtClean="0"/>
              <a:t>02/11/2015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371947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D895A5-0730-4E04-8241-95FEE9B61E38}" type="datetimeFigureOut">
              <a:rPr lang="fr-FR" smtClean="0"/>
              <a:t>02/11/2015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118125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AD895A5-0730-4E04-8241-95FEE9B61E38}"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14755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AD895A5-0730-4E04-8241-95FEE9B61E38}"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D74868-BBA4-4CC4-99C2-75ACE732CC4E}" type="slidenum">
              <a:rPr lang="fr-FR" smtClean="0"/>
              <a:t>‹N°›</a:t>
            </a:fld>
            <a:endParaRPr lang="fr-FR"/>
          </a:p>
        </p:txBody>
      </p:sp>
    </p:spTree>
    <p:extLst>
      <p:ext uri="{BB962C8B-B14F-4D97-AF65-F5344CB8AC3E}">
        <p14:creationId xmlns:p14="http://schemas.microsoft.com/office/powerpoint/2010/main" val="200629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95A5-0730-4E04-8241-95FEE9B61E38}" type="datetimeFigureOut">
              <a:rPr lang="fr-FR" smtClean="0"/>
              <a:t>02/11/2015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74868-BBA4-4CC4-99C2-75ACE732CC4E}" type="slidenum">
              <a:rPr lang="fr-FR" smtClean="0"/>
              <a:t>‹N°›</a:t>
            </a:fld>
            <a:endParaRPr lang="fr-FR"/>
          </a:p>
        </p:txBody>
      </p:sp>
    </p:spTree>
    <p:extLst>
      <p:ext uri="{BB962C8B-B14F-4D97-AF65-F5344CB8AC3E}">
        <p14:creationId xmlns:p14="http://schemas.microsoft.com/office/powerpoint/2010/main" val="281291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0"/>
            <a:ext cx="9144000" cy="3743325"/>
          </a:xfrm>
          <a:prstGeom prst="rect">
            <a:avLst/>
          </a:prstGeom>
          <a:gradFill rotWithShape="1">
            <a:gsLst>
              <a:gs pos="0">
                <a:srgbClr val="66CC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47" name="Text Box 3"/>
          <p:cNvSpPr txBox="1">
            <a:spLocks noChangeArrowheads="1"/>
          </p:cNvSpPr>
          <p:nvPr/>
        </p:nvSpPr>
        <p:spPr bwMode="auto">
          <a:xfrm>
            <a:off x="539750" y="0"/>
            <a:ext cx="83708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1 –  La construction de nouveaux établissements favorables aux modes doux</a:t>
            </a:r>
          </a:p>
        </p:txBody>
      </p:sp>
      <p:sp>
        <p:nvSpPr>
          <p:cNvPr id="159748" name="Rectangle 4"/>
          <p:cNvSpPr>
            <a:spLocks noChangeArrowheads="1"/>
          </p:cNvSpPr>
          <p:nvPr/>
        </p:nvSpPr>
        <p:spPr bwMode="auto">
          <a:xfrm>
            <a:off x="827088" y="1484313"/>
            <a:ext cx="8066087"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buClr>
                <a:schemeClr val="accent2"/>
              </a:buClr>
              <a:buFont typeface="Wingdings" pitchFamily="2" charset="2"/>
              <a:buChar char="è"/>
            </a:pPr>
            <a:r>
              <a:rPr lang="fr-FR" b="1"/>
              <a:t> Construire des établissements adaptés à la pratique du vélo</a:t>
            </a:r>
            <a:r>
              <a:rPr lang="fr-FR"/>
              <a:t> </a:t>
            </a:r>
            <a:r>
              <a:rPr lang="fr-FR" b="1"/>
              <a:t>et de la marche</a:t>
            </a:r>
            <a:r>
              <a:rPr lang="fr-FR"/>
              <a:t> en intégrant la question des déplacements à différents niveaux : </a:t>
            </a:r>
            <a:br>
              <a:rPr lang="fr-FR"/>
            </a:br>
            <a:endParaRPr lang="fr-FR"/>
          </a:p>
          <a:p>
            <a:pPr>
              <a:spcBef>
                <a:spcPct val="30000"/>
              </a:spcBef>
              <a:buClr>
                <a:schemeClr val="accent2"/>
              </a:buClr>
              <a:buFont typeface="Wingdings" pitchFamily="2" charset="2"/>
              <a:buChar char="Ü"/>
            </a:pPr>
            <a:r>
              <a:rPr lang="fr-FR" b="1"/>
              <a:t>Localisation</a:t>
            </a:r>
            <a:r>
              <a:rPr lang="fr-FR"/>
              <a:t> : privilégier une localisation favorable aux modes doux aux niveaux de la distance à parcourir par les élèves (carte scolaire, en particulier pour les écoles primaires) et de l’accessibilité (coupures, topographie, zone 30…)</a:t>
            </a:r>
          </a:p>
          <a:p>
            <a:pPr>
              <a:spcBef>
                <a:spcPct val="30000"/>
              </a:spcBef>
              <a:buClr>
                <a:schemeClr val="accent2"/>
              </a:buClr>
              <a:buFont typeface="Wingdings" pitchFamily="2" charset="2"/>
              <a:buChar char="Ü"/>
            </a:pPr>
            <a:endParaRPr lang="fr-FR"/>
          </a:p>
          <a:p>
            <a:pPr>
              <a:spcBef>
                <a:spcPct val="30000"/>
              </a:spcBef>
              <a:buClr>
                <a:schemeClr val="accent2"/>
              </a:buClr>
              <a:buFont typeface="Wingdings" pitchFamily="2" charset="2"/>
              <a:buChar char="Ü"/>
            </a:pPr>
            <a:r>
              <a:rPr lang="fr-FR" b="1"/>
              <a:t>Raccordement au réseau cyclable/piétons</a:t>
            </a:r>
            <a:r>
              <a:rPr lang="fr-FR"/>
              <a:t> : planifier des itinéraires cyclables pour relier les établissements aux secteurs d’habitation</a:t>
            </a:r>
          </a:p>
          <a:p>
            <a:pPr>
              <a:spcBef>
                <a:spcPct val="30000"/>
              </a:spcBef>
              <a:buClr>
                <a:schemeClr val="accent2"/>
              </a:buClr>
              <a:buFont typeface="Wingdings" pitchFamily="2" charset="2"/>
              <a:buNone/>
            </a:pPr>
            <a:endParaRPr lang="fr-FR"/>
          </a:p>
          <a:p>
            <a:pPr>
              <a:spcBef>
                <a:spcPct val="30000"/>
              </a:spcBef>
              <a:buClr>
                <a:schemeClr val="accent2"/>
              </a:buClr>
              <a:buFont typeface="Wingdings" pitchFamily="2" charset="2"/>
              <a:buChar char="Ü"/>
            </a:pPr>
            <a:r>
              <a:rPr lang="fr-FR" b="1"/>
              <a:t>Circulation et stationnement des vélos</a:t>
            </a:r>
            <a:r>
              <a:rPr lang="fr-FR"/>
              <a:t> : intégrer le garage</a:t>
            </a:r>
            <a:r>
              <a:rPr lang="fr-FR" b="1"/>
              <a:t> vélo sécurisé</a:t>
            </a:r>
            <a:r>
              <a:rPr lang="fr-FR"/>
              <a:t> au bâtiment ou dans l’enceinte de l’établissement, implanter un parc à vélos devant l’établissement pour les parents, penser aux circulations des vélos depuis l’entrée au garage (largeur de portes, escalier avec rampe pour vélos …)</a:t>
            </a:r>
          </a:p>
          <a:p>
            <a:pPr>
              <a:spcBef>
                <a:spcPct val="30000"/>
              </a:spcBef>
              <a:buClr>
                <a:schemeClr val="accent2"/>
              </a:buClr>
              <a:buFont typeface="Wingdings" pitchFamily="2" charset="2"/>
              <a:buChar char="Ü"/>
            </a:pPr>
            <a:endParaRPr lang="fr-FR"/>
          </a:p>
          <a:p>
            <a:pPr>
              <a:spcBef>
                <a:spcPct val="30000"/>
              </a:spcBef>
              <a:buClr>
                <a:schemeClr val="accent2"/>
              </a:buClr>
              <a:buFont typeface="Wingdings" pitchFamily="2" charset="2"/>
              <a:buChar char="Ü"/>
            </a:pPr>
            <a:r>
              <a:rPr lang="fr-FR" b="1"/>
              <a:t>Aménagement d’un espace d’attente et de convivialité</a:t>
            </a:r>
            <a:r>
              <a:rPr lang="fr-FR"/>
              <a:t> : porter attention à a qualité de traitement de l’espace à l’entrée de l’établissement, le rendre attractif pour les piétons et cyclistes (plantations, bancs, poubelles, éclairage, jeux…)</a:t>
            </a:r>
          </a:p>
        </p:txBody>
      </p:sp>
    </p:spTree>
    <p:extLst>
      <p:ext uri="{BB962C8B-B14F-4D97-AF65-F5344CB8AC3E}">
        <p14:creationId xmlns:p14="http://schemas.microsoft.com/office/powerpoint/2010/main" val="19334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67939" name="Picture 3" descr="BEGL - ralentisseur renaudel 12-05 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4140200" cy="3241675"/>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67940" name="Text Box 4"/>
          <p:cNvSpPr txBox="1">
            <a:spLocks noChangeArrowheads="1"/>
          </p:cNvSpPr>
          <p:nvPr/>
        </p:nvSpPr>
        <p:spPr bwMode="auto">
          <a:xfrm>
            <a:off x="250825" y="4581525"/>
            <a:ext cx="4275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
            </a:pPr>
            <a:r>
              <a:rPr lang="fr-FR"/>
              <a:t>Mise en place de ralentisseur pour ralentir la vitesse des véhicules</a:t>
            </a:r>
          </a:p>
        </p:txBody>
      </p:sp>
      <p:sp>
        <p:nvSpPr>
          <p:cNvPr id="167944" name="Text Box 8"/>
          <p:cNvSpPr txBox="1">
            <a:spLocks noChangeArrowheads="1"/>
          </p:cNvSpPr>
          <p:nvPr/>
        </p:nvSpPr>
        <p:spPr bwMode="auto">
          <a:xfrm>
            <a:off x="4787900" y="3500438"/>
            <a:ext cx="4275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
            </a:pPr>
            <a:r>
              <a:rPr lang="fr-FR"/>
              <a:t>Exemples de coussins berlinois : en test ci dessus, définitif ci-dessous</a:t>
            </a:r>
          </a:p>
        </p:txBody>
      </p:sp>
      <p:pic>
        <p:nvPicPr>
          <p:cNvPr id="167945" name="Picture 9" descr="IMG_0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91000"/>
            <a:ext cx="2914650" cy="2185988"/>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67947" name="Picture 11" descr="IMG_00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2038"/>
            <a:ext cx="2647950" cy="2290762"/>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67948" name="Text Box 12"/>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Réduire la vitesse de circulation</a:t>
            </a:r>
          </a:p>
        </p:txBody>
      </p:sp>
    </p:spTree>
    <p:extLst>
      <p:ext uri="{BB962C8B-B14F-4D97-AF65-F5344CB8AC3E}">
        <p14:creationId xmlns:p14="http://schemas.microsoft.com/office/powerpoint/2010/main" val="387586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740" name="Text Box 4"/>
          <p:cNvSpPr txBox="1">
            <a:spLocks noChangeArrowheads="1"/>
          </p:cNvSpPr>
          <p:nvPr/>
        </p:nvSpPr>
        <p:spPr bwMode="auto">
          <a:xfrm>
            <a:off x="827088" y="5634038"/>
            <a:ext cx="7921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
            </a:pPr>
            <a:r>
              <a:rPr lang="fr-FR"/>
              <a:t>Exemples d’espaces de circulation mixte piéton-cycle sur trottoir desservant un établissement (à gauche un collège – à droite une école)</a:t>
            </a:r>
          </a:p>
        </p:txBody>
      </p:sp>
      <p:pic>
        <p:nvPicPr>
          <p:cNvPr id="116742" name="Picture 6" descr="Photo collège 6"/>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61925" y="1308100"/>
            <a:ext cx="5445125" cy="4100513"/>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16743" name="Picture 7" descr="GB acces ecole vel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988" y="1314450"/>
            <a:ext cx="3081337" cy="410845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16745" name="Text Box 9"/>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9900"/>
              </a:buClr>
              <a:buFont typeface="Wingdings 3" pitchFamily="18" charset="2"/>
              <a:buChar char="â"/>
            </a:pPr>
            <a:r>
              <a:rPr lang="fr-FR" b="1"/>
              <a:t>De l’itinéraire cyclable aux aménagements cyclables</a:t>
            </a:r>
          </a:p>
        </p:txBody>
      </p:sp>
    </p:spTree>
    <p:extLst>
      <p:ext uri="{BB962C8B-B14F-4D97-AF65-F5344CB8AC3E}">
        <p14:creationId xmlns:p14="http://schemas.microsoft.com/office/powerpoint/2010/main" val="262873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9988" name="Text Box 4"/>
          <p:cNvSpPr txBox="1">
            <a:spLocks noChangeArrowheads="1"/>
          </p:cNvSpPr>
          <p:nvPr/>
        </p:nvSpPr>
        <p:spPr bwMode="auto">
          <a:xfrm>
            <a:off x="566738" y="4959350"/>
            <a:ext cx="4275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Ü"/>
            </a:pPr>
            <a:r>
              <a:rPr lang="fr-FR"/>
              <a:t>Exemples de panneaux de contre-sens cyclable et de jalonnement</a:t>
            </a:r>
          </a:p>
        </p:txBody>
      </p:sp>
      <p:pic>
        <p:nvPicPr>
          <p:cNvPr id="169991" name="Picture 7" descr="IMG_0073"/>
          <p:cNvPicPr>
            <a:picLocks noChangeAspect="1" noChangeArrowheads="1"/>
          </p:cNvPicPr>
          <p:nvPr/>
        </p:nvPicPr>
        <p:blipFill>
          <a:blip r:embed="rId2">
            <a:extLst>
              <a:ext uri="{28A0092B-C50C-407E-A947-70E740481C1C}">
                <a14:useLocalDpi xmlns:a14="http://schemas.microsoft.com/office/drawing/2010/main" val="0"/>
              </a:ext>
            </a:extLst>
          </a:blip>
          <a:srcRect t="8598" b="4431"/>
          <a:stretch>
            <a:fillRect/>
          </a:stretch>
        </p:blipFill>
        <p:spPr bwMode="auto">
          <a:xfrm>
            <a:off x="5562600" y="1268413"/>
            <a:ext cx="3143250" cy="364490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69992" name="Picture 8" descr="IMG_0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352550"/>
            <a:ext cx="2430462" cy="343535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69993" name="Picture 9" descr="IMG_00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1352550"/>
            <a:ext cx="1493837" cy="345440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69996" name="Text Box 12"/>
          <p:cNvSpPr txBox="1">
            <a:spLocks noChangeArrowheads="1"/>
          </p:cNvSpPr>
          <p:nvPr/>
        </p:nvSpPr>
        <p:spPr bwMode="auto">
          <a:xfrm>
            <a:off x="5337175" y="4959350"/>
            <a:ext cx="336073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pitchFamily="2" charset="2"/>
              <a:buChar char="Ü"/>
            </a:pPr>
            <a:r>
              <a:rPr lang="fr-FR"/>
              <a:t>Exemple d’une voie en sens unique pour les voitures mais en double-sens pour les vélos 5bande cyclable) </a:t>
            </a:r>
          </a:p>
          <a:p>
            <a:pPr>
              <a:buClr>
                <a:srgbClr val="FF9900"/>
              </a:buClr>
              <a:buFont typeface="Wingdings" pitchFamily="2" charset="2"/>
              <a:buNone/>
            </a:pPr>
            <a:r>
              <a:rPr lang="fr-FR"/>
              <a:t>= double-sens cyclable</a:t>
            </a:r>
          </a:p>
          <a:p>
            <a:pPr>
              <a:buClr>
                <a:srgbClr val="FF9900"/>
              </a:buClr>
              <a:buFont typeface="Wingdings" pitchFamily="2" charset="2"/>
              <a:buNone/>
            </a:pPr>
            <a:r>
              <a:rPr lang="fr-FR"/>
              <a:t>= contre-sens cyclable</a:t>
            </a:r>
          </a:p>
        </p:txBody>
      </p:sp>
      <p:sp>
        <p:nvSpPr>
          <p:cNvPr id="169997" name="Text Box 13"/>
          <p:cNvSpPr txBox="1">
            <a:spLocks noChangeArrowheads="1"/>
          </p:cNvSpPr>
          <p:nvPr/>
        </p:nvSpPr>
        <p:spPr bwMode="auto">
          <a:xfrm>
            <a:off x="206375" y="796925"/>
            <a:ext cx="8461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Faciliter la circulation des cyclistes : le double sens ou contre sens cyclable</a:t>
            </a:r>
          </a:p>
        </p:txBody>
      </p:sp>
    </p:spTree>
    <p:extLst>
      <p:ext uri="{BB962C8B-B14F-4D97-AF65-F5344CB8AC3E}">
        <p14:creationId xmlns:p14="http://schemas.microsoft.com/office/powerpoint/2010/main" val="202108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364" name="Text Box 4"/>
          <p:cNvSpPr txBox="1">
            <a:spLocks noChangeArrowheads="1"/>
          </p:cNvSpPr>
          <p:nvPr/>
        </p:nvSpPr>
        <p:spPr bwMode="auto">
          <a:xfrm>
            <a:off x="611188" y="5229225"/>
            <a:ext cx="4230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
            </a:pPr>
            <a:r>
              <a:rPr lang="fr-FR"/>
              <a:t>Exemples de piste cyclable bidirectionnelle en site propre</a:t>
            </a:r>
          </a:p>
        </p:txBody>
      </p:sp>
      <p:pic>
        <p:nvPicPr>
          <p:cNvPr id="143367" name="Picture 7" descr="MDT-avril2006 026"/>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52400" y="1333500"/>
            <a:ext cx="4953000" cy="37147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3368" name="Picture 8" descr="vvv ru 2"/>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146" t="27" r="15492" b="28571"/>
          <a:stretch>
            <a:fillRect/>
          </a:stretch>
        </p:blipFill>
        <p:spPr bwMode="auto">
          <a:xfrm rot="-4535">
            <a:off x="5360988" y="1101725"/>
            <a:ext cx="3476625" cy="39100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3369" name="Text Box 9"/>
          <p:cNvSpPr txBox="1">
            <a:spLocks noChangeArrowheads="1"/>
          </p:cNvSpPr>
          <p:nvPr/>
        </p:nvSpPr>
        <p:spPr bwMode="auto">
          <a:xfrm>
            <a:off x="5364163" y="5157788"/>
            <a:ext cx="33035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
            </a:pPr>
            <a:r>
              <a:rPr lang="fr-FR"/>
              <a:t>Exemples de voies vertes (voie bidirectionnelle réservée aux circulations non motorisées)</a:t>
            </a:r>
          </a:p>
        </p:txBody>
      </p:sp>
      <p:sp>
        <p:nvSpPr>
          <p:cNvPr id="143372" name="Text Box 12"/>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9900"/>
              </a:buClr>
              <a:buFont typeface="Wingdings 3" pitchFamily="18" charset="2"/>
              <a:buChar char="â"/>
            </a:pPr>
            <a:r>
              <a:rPr lang="fr-FR" b="1"/>
              <a:t>De l’itinéraire cyclable aux aménagements cyclables</a:t>
            </a:r>
          </a:p>
        </p:txBody>
      </p:sp>
    </p:spTree>
    <p:extLst>
      <p:ext uri="{BB962C8B-B14F-4D97-AF65-F5344CB8AC3E}">
        <p14:creationId xmlns:p14="http://schemas.microsoft.com/office/powerpoint/2010/main" val="272028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948" name="Text Box 4"/>
          <p:cNvSpPr txBox="1">
            <a:spLocks noChangeArrowheads="1"/>
          </p:cNvSpPr>
          <p:nvPr/>
        </p:nvSpPr>
        <p:spPr bwMode="auto">
          <a:xfrm>
            <a:off x="476250" y="1268413"/>
            <a:ext cx="41402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b="1"/>
              <a:t>Exemples de mobilier urbain spécifique anti-stationnement et de signalisation d’école.</a:t>
            </a:r>
          </a:p>
          <a:p>
            <a:pPr algn="just"/>
            <a:r>
              <a:rPr lang="fr-FR"/>
              <a:t>Les panneaux signalent la présence de l’école aux automobilistes. Les potelets, les barrières et Bob le Boa ® encadrent et sécurisent les traversées piétonnes devant l’école (ici Fontenay-aux-Roses)</a:t>
            </a:r>
          </a:p>
        </p:txBody>
      </p:sp>
      <p:pic>
        <p:nvPicPr>
          <p:cNvPr id="338949" name="Picture 5" descr="serpent fontenay - pet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4059238"/>
            <a:ext cx="3286125" cy="22383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38950" name="Picture 6" descr="gros serpent - p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819150"/>
            <a:ext cx="3914775" cy="29337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38951" name="Picture 7" descr="totem couleur fontenay - p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878263"/>
            <a:ext cx="1979613" cy="148431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38952" name="Picture 8" descr="panneau ecole fontenay - pe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263" y="3429000"/>
            <a:ext cx="1816100" cy="2881313"/>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38953" name="Text Box 9"/>
          <p:cNvSpPr txBox="1">
            <a:spLocks noChangeArrowheads="1"/>
          </p:cNvSpPr>
          <p:nvPr/>
        </p:nvSpPr>
        <p:spPr bwMode="auto">
          <a:xfrm>
            <a:off x="296863" y="773113"/>
            <a:ext cx="4500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
                <a:srgbClr val="FF9900"/>
              </a:buClr>
              <a:buFont typeface="Wingdings 3" pitchFamily="18" charset="2"/>
              <a:buChar char="â"/>
            </a:pPr>
            <a:r>
              <a:rPr lang="fr-FR" b="1"/>
              <a:t>Le mobilier urbain aux abords des écoles</a:t>
            </a:r>
          </a:p>
        </p:txBody>
      </p:sp>
    </p:spTree>
    <p:extLst>
      <p:ext uri="{BB962C8B-B14F-4D97-AF65-F5344CB8AC3E}">
        <p14:creationId xmlns:p14="http://schemas.microsoft.com/office/powerpoint/2010/main" val="156005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9144000" cy="3743325"/>
          </a:xfrm>
          <a:prstGeom prst="rect">
            <a:avLst/>
          </a:prstGeom>
          <a:gradFill rotWithShape="1">
            <a:gsLst>
              <a:gs pos="0">
                <a:srgbClr val="FF99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811" name="Text Box 3"/>
          <p:cNvSpPr txBox="1">
            <a:spLocks noChangeArrowheads="1"/>
          </p:cNvSpPr>
          <p:nvPr/>
        </p:nvSpPr>
        <p:spPr bwMode="auto">
          <a:xfrm>
            <a:off x="539750" y="0"/>
            <a:ext cx="81454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3 – Jalonnement d’itinéraires</a:t>
            </a:r>
          </a:p>
        </p:txBody>
      </p:sp>
      <p:sp>
        <p:nvSpPr>
          <p:cNvPr id="119813" name="Rectangle 5"/>
          <p:cNvSpPr>
            <a:spLocks noChangeArrowheads="1"/>
          </p:cNvSpPr>
          <p:nvPr/>
        </p:nvSpPr>
        <p:spPr bwMode="auto">
          <a:xfrm>
            <a:off x="566738" y="1438275"/>
            <a:ext cx="83708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buClr>
                <a:srgbClr val="CC00CC"/>
              </a:buClr>
              <a:buFont typeface="Wingdings" pitchFamily="2" charset="2"/>
              <a:buChar char="Ü"/>
              <a:tabLst>
                <a:tab pos="228600" algn="l"/>
              </a:tabLst>
            </a:pPr>
            <a:r>
              <a:rPr lang="fr-FR"/>
              <a:t>d’offrir une plus grande sécurité au parcours : il canalise les élèves sur une voie (effet de convoi) et alerte les automobilistes sur la présence d’élèves à pied ou à vélo</a:t>
            </a:r>
          </a:p>
          <a:p>
            <a:pPr algn="just">
              <a:spcAft>
                <a:spcPct val="50000"/>
              </a:spcAft>
              <a:buClr>
                <a:srgbClr val="CC00CC"/>
              </a:buClr>
              <a:buFont typeface="Wingdings" pitchFamily="2" charset="2"/>
              <a:buChar char="Ü"/>
              <a:tabLst>
                <a:tab pos="228600" algn="l"/>
              </a:tabLst>
            </a:pPr>
            <a:r>
              <a:rPr lang="fr-FR"/>
              <a:t>de guider les élèves sur un itinéraire préconisé : le jalonnement s’appuie sur un repérage préalable d’itinéraires et si nécessaire sur leur aménagement(continuité).</a:t>
            </a:r>
          </a:p>
          <a:p>
            <a:pPr algn="just">
              <a:spcAft>
                <a:spcPct val="50000"/>
              </a:spcAft>
              <a:buClr>
                <a:srgbClr val="CC00CC"/>
              </a:buClr>
              <a:buFont typeface="Wingdings" pitchFamily="2" charset="2"/>
              <a:buChar char="Ü"/>
              <a:tabLst>
                <a:tab pos="228600" algn="l"/>
              </a:tabLst>
            </a:pPr>
            <a:r>
              <a:rPr lang="fr-FR"/>
              <a:t>d’informer de l‘existence des itinéraires et promouvoir la marche et le vélo. </a:t>
            </a:r>
          </a:p>
        </p:txBody>
      </p:sp>
      <p:sp>
        <p:nvSpPr>
          <p:cNvPr id="119815" name="Rectangle 7"/>
          <p:cNvSpPr>
            <a:spLocks noChangeArrowheads="1"/>
          </p:cNvSpPr>
          <p:nvPr/>
        </p:nvSpPr>
        <p:spPr bwMode="auto">
          <a:xfrm>
            <a:off x="611188" y="3743325"/>
            <a:ext cx="81454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pitchFamily="2" charset="2"/>
              <a:buChar char="Ü"/>
            </a:pPr>
            <a:r>
              <a:rPr lang="fr-FR"/>
              <a:t> </a:t>
            </a:r>
            <a:r>
              <a:rPr lang="fr-FR" b="1"/>
              <a:t>Jalonnement horizontal</a:t>
            </a:r>
            <a:r>
              <a:rPr lang="fr-FR"/>
              <a:t> : motifs peints sur les trottoirs, par exemple</a:t>
            </a:r>
          </a:p>
          <a:p>
            <a:pPr>
              <a:buClr>
                <a:srgbClr val="CC00CC"/>
              </a:buClr>
              <a:buFont typeface="Wingdings" pitchFamily="2" charset="2"/>
              <a:buChar char="Ü"/>
            </a:pPr>
            <a:r>
              <a:rPr lang="fr-FR"/>
              <a:t> </a:t>
            </a:r>
            <a:r>
              <a:rPr lang="fr-FR" b="1"/>
              <a:t>Jalonnement vertical</a:t>
            </a:r>
            <a:r>
              <a:rPr lang="fr-FR"/>
              <a:t> : panneau, totems</a:t>
            </a:r>
            <a:r>
              <a:rPr lang="fr-FR">
                <a:latin typeface="Times New Roman"/>
              </a:rPr>
              <a:t>…</a:t>
            </a:r>
            <a:r>
              <a:rPr lang="fr-FR"/>
              <a:t> mobilier urbain de signalisation, par exemple potelets suffisamment diff</a:t>
            </a:r>
            <a:r>
              <a:rPr lang="fr-FR">
                <a:latin typeface="Times New Roman"/>
              </a:rPr>
              <a:t>é</a:t>
            </a:r>
            <a:r>
              <a:rPr lang="fr-FR"/>
              <a:t>rent du mobilier classique pour attirer l</a:t>
            </a:r>
            <a:r>
              <a:rPr lang="fr-FR">
                <a:latin typeface="Times New Roman"/>
              </a:rPr>
              <a:t>’</a:t>
            </a:r>
            <a:r>
              <a:rPr lang="fr-FR"/>
              <a:t>attention des enfants mais aussi des automobilistes. </a:t>
            </a:r>
          </a:p>
        </p:txBody>
      </p:sp>
      <p:sp>
        <p:nvSpPr>
          <p:cNvPr id="119817" name="Rectangle 9"/>
          <p:cNvSpPr>
            <a:spLocks noChangeArrowheads="1"/>
          </p:cNvSpPr>
          <p:nvPr/>
        </p:nvSpPr>
        <p:spPr bwMode="auto">
          <a:xfrm>
            <a:off x="46038" y="3068638"/>
            <a:ext cx="8982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50000"/>
              </a:spcAft>
              <a:buClr>
                <a:srgbClr val="CC00CC"/>
              </a:buClr>
              <a:buFont typeface="Wingdings 3" pitchFamily="18" charset="2"/>
              <a:buChar char="â"/>
            </a:pPr>
            <a:r>
              <a:rPr lang="fr-FR"/>
              <a:t>La signalisation peut se faire de différentes manières, en fonction de la signalétique existante et du degré de personnalisation du parcours souhaité : </a:t>
            </a:r>
          </a:p>
        </p:txBody>
      </p:sp>
      <p:sp>
        <p:nvSpPr>
          <p:cNvPr id="119818" name="Rectangle 10"/>
          <p:cNvSpPr>
            <a:spLocks noChangeArrowheads="1"/>
          </p:cNvSpPr>
          <p:nvPr/>
        </p:nvSpPr>
        <p:spPr bwMode="auto">
          <a:xfrm>
            <a:off x="44450" y="4868863"/>
            <a:ext cx="88931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3" pitchFamily="18" charset="2"/>
              <a:buChar char="â"/>
            </a:pPr>
            <a:r>
              <a:rPr lang="fr-FR"/>
              <a:t>  Le jalonnement est particulièrement pertinent pour </a:t>
            </a:r>
            <a:r>
              <a:rPr lang="fr-FR" b="1"/>
              <a:t>encourager la marche</a:t>
            </a:r>
            <a:r>
              <a:rPr lang="fr-FR"/>
              <a:t> sur le trajet domicile-école et peut d’ailleurs être réalisé en associant les enfants (concours, action pédagogique …). Pour le collège, il s’agira davantage de bien jalonner les itinéraires cyclables convergeant vers l’établissement.</a:t>
            </a:r>
          </a:p>
        </p:txBody>
      </p:sp>
      <p:sp>
        <p:nvSpPr>
          <p:cNvPr id="119819" name="Rectangle 11"/>
          <p:cNvSpPr>
            <a:spLocks noChangeArrowheads="1"/>
          </p:cNvSpPr>
          <p:nvPr/>
        </p:nvSpPr>
        <p:spPr bwMode="auto">
          <a:xfrm>
            <a:off x="71438" y="819150"/>
            <a:ext cx="8820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buClr>
                <a:srgbClr val="CC00CC"/>
              </a:buClr>
              <a:buFont typeface="Wingdings 3" pitchFamily="18" charset="2"/>
              <a:buChar char="â"/>
              <a:tabLst>
                <a:tab pos="228600" algn="l"/>
              </a:tabLst>
            </a:pPr>
            <a:r>
              <a:rPr lang="fr-FR"/>
              <a:t>Le jalonnement </a:t>
            </a:r>
            <a:r>
              <a:rPr lang="fr-FR" b="1"/>
              <a:t>(= signalisation directionnelle)</a:t>
            </a:r>
            <a:r>
              <a:rPr lang="fr-FR"/>
              <a:t> d’itinéraires piétons et cyclables entre les zones d’habitation et l’établissement permet :</a:t>
            </a:r>
          </a:p>
        </p:txBody>
      </p:sp>
    </p:spTree>
    <p:extLst>
      <p:ext uri="{BB962C8B-B14F-4D97-AF65-F5344CB8AC3E}">
        <p14:creationId xmlns:p14="http://schemas.microsoft.com/office/powerpoint/2010/main" val="310834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3743325"/>
          </a:xfrm>
          <a:prstGeom prst="rect">
            <a:avLst/>
          </a:prstGeom>
          <a:gradFill rotWithShape="1">
            <a:gsLst>
              <a:gs pos="0">
                <a:srgbClr val="FF99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8964" name="Rectangle 4"/>
          <p:cNvSpPr>
            <a:spLocks noChangeArrowheads="1"/>
          </p:cNvSpPr>
          <p:nvPr/>
        </p:nvSpPr>
        <p:spPr bwMode="auto">
          <a:xfrm>
            <a:off x="3716338" y="1076325"/>
            <a:ext cx="463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buClr>
                <a:srgbClr val="CC00CC"/>
              </a:buClr>
              <a:buFont typeface="Wingdings" pitchFamily="2" charset="2"/>
              <a:buChar char="ß"/>
              <a:tabLst>
                <a:tab pos="228600" algn="l"/>
              </a:tabLst>
            </a:pPr>
            <a:r>
              <a:rPr lang="fr-FR"/>
              <a:t> Exemple de panneaux de jalonnement (= signalisation directionnelle) d’itinéraires cyclables</a:t>
            </a:r>
          </a:p>
        </p:txBody>
      </p:sp>
      <p:pic>
        <p:nvPicPr>
          <p:cNvPr id="168969" name="Picture 9" descr="IMG_0070"/>
          <p:cNvPicPr>
            <a:picLocks noChangeAspect="1" noChangeArrowheads="1"/>
          </p:cNvPicPr>
          <p:nvPr/>
        </p:nvPicPr>
        <p:blipFill>
          <a:blip r:embed="rId2">
            <a:extLst>
              <a:ext uri="{28A0092B-C50C-407E-A947-70E740481C1C}">
                <a14:useLocalDpi xmlns:a14="http://schemas.microsoft.com/office/drawing/2010/main" val="0"/>
              </a:ext>
            </a:extLst>
          </a:blip>
          <a:srcRect l="25484" t="1337" r="28458" b="4564"/>
          <a:stretch>
            <a:fillRect/>
          </a:stretch>
        </p:blipFill>
        <p:spPr bwMode="auto">
          <a:xfrm>
            <a:off x="746125" y="908050"/>
            <a:ext cx="2732088" cy="4186238"/>
          </a:xfrm>
          <a:prstGeom prst="rect">
            <a:avLst/>
          </a:prstGeom>
          <a:noFill/>
          <a:extLst>
            <a:ext uri="{909E8E84-426E-40DD-AFC4-6F175D3DCCD1}">
              <a14:hiddenFill xmlns:a14="http://schemas.microsoft.com/office/drawing/2010/main">
                <a:solidFill>
                  <a:srgbClr val="FFFFFF"/>
                </a:solidFill>
              </a14:hiddenFill>
            </a:ext>
          </a:extLst>
        </p:spPr>
      </p:pic>
      <p:sp>
        <p:nvSpPr>
          <p:cNvPr id="168971" name="Rectangle 11"/>
          <p:cNvSpPr>
            <a:spLocks noChangeArrowheads="1"/>
          </p:cNvSpPr>
          <p:nvPr/>
        </p:nvSpPr>
        <p:spPr bwMode="auto">
          <a:xfrm>
            <a:off x="206375" y="414338"/>
            <a:ext cx="409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3" pitchFamily="18" charset="2"/>
              <a:buChar char="â"/>
            </a:pPr>
            <a:r>
              <a:rPr lang="fr-FR" b="1"/>
              <a:t>  Jalonnement vertical</a:t>
            </a:r>
          </a:p>
        </p:txBody>
      </p:sp>
      <p:sp>
        <p:nvSpPr>
          <p:cNvPr id="168973" name="Text Box 13"/>
          <p:cNvSpPr txBox="1">
            <a:spLocks noChangeArrowheads="1"/>
          </p:cNvSpPr>
          <p:nvPr/>
        </p:nvSpPr>
        <p:spPr bwMode="auto">
          <a:xfrm>
            <a:off x="4437063" y="5678488"/>
            <a:ext cx="3960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CC00CC"/>
              </a:buClr>
              <a:buFont typeface="Wingdings" pitchFamily="2" charset="2"/>
              <a:buChar char="á"/>
            </a:pPr>
            <a:r>
              <a:rPr lang="fr-FR"/>
              <a:t> Exemple de jalonnement vertical original, sans encombrement au sol</a:t>
            </a:r>
          </a:p>
        </p:txBody>
      </p:sp>
      <p:pic>
        <p:nvPicPr>
          <p:cNvPr id="168974" name="Picture 14" descr="panno chem ecol"/>
          <p:cNvPicPr>
            <a:picLocks noChangeAspect="1" noChangeArrowheads="1"/>
          </p:cNvPicPr>
          <p:nvPr/>
        </p:nvPicPr>
        <p:blipFill>
          <a:blip r:embed="rId3">
            <a:extLst>
              <a:ext uri="{28A0092B-C50C-407E-A947-70E740481C1C}">
                <a14:useLocalDpi xmlns:a14="http://schemas.microsoft.com/office/drawing/2010/main" val="0"/>
              </a:ext>
            </a:extLst>
          </a:blip>
          <a:srcRect l="5461" r="14391" b="11349"/>
          <a:stretch>
            <a:fillRect/>
          </a:stretch>
        </p:blipFill>
        <p:spPr bwMode="auto">
          <a:xfrm>
            <a:off x="4437063" y="2303463"/>
            <a:ext cx="3960812" cy="328612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2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0"/>
            <a:ext cx="9144000" cy="3743325"/>
          </a:xfrm>
          <a:prstGeom prst="rect">
            <a:avLst/>
          </a:prstGeom>
          <a:gradFill rotWithShape="1">
            <a:gsLst>
              <a:gs pos="0">
                <a:srgbClr val="FF99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9028" name="Text Box 4"/>
          <p:cNvSpPr txBox="1">
            <a:spLocks noChangeArrowheads="1"/>
          </p:cNvSpPr>
          <p:nvPr/>
        </p:nvSpPr>
        <p:spPr bwMode="auto">
          <a:xfrm>
            <a:off x="476250" y="4365625"/>
            <a:ext cx="481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CC00CC"/>
              </a:buClr>
              <a:buFont typeface="Wingdings" pitchFamily="2" charset="2"/>
              <a:buChar char="§"/>
            </a:pPr>
            <a:r>
              <a:rPr lang="fr-FR"/>
              <a:t>Exemple de jalonnement sur trottoirs</a:t>
            </a:r>
          </a:p>
        </p:txBody>
      </p:sp>
      <p:pic>
        <p:nvPicPr>
          <p:cNvPr id="129032" name="Picture 8" descr="Pedibus Boulognes Billancourt Aout 2005 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29000"/>
            <a:ext cx="3046413" cy="2970213"/>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29033" name="Picture 9" descr="Pedibus Boulognes Billancourt Aout 2005 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133475"/>
            <a:ext cx="3122613" cy="2890838"/>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29034" name="Picture 10" descr="Pedibus Boulognes Billancourt Aout 2005 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8" y="1089025"/>
            <a:ext cx="4572000" cy="2133600"/>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29036" name="Rectangle 12"/>
          <p:cNvSpPr>
            <a:spLocks noChangeArrowheads="1"/>
          </p:cNvSpPr>
          <p:nvPr/>
        </p:nvSpPr>
        <p:spPr bwMode="auto">
          <a:xfrm>
            <a:off x="161925" y="593725"/>
            <a:ext cx="409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3" pitchFamily="18" charset="2"/>
              <a:buChar char="â"/>
            </a:pPr>
            <a:r>
              <a:rPr lang="fr-FR" b="1"/>
              <a:t>  Jalonnement horizontal</a:t>
            </a:r>
          </a:p>
        </p:txBody>
      </p:sp>
    </p:spTree>
    <p:extLst>
      <p:ext uri="{BB962C8B-B14F-4D97-AF65-F5344CB8AC3E}">
        <p14:creationId xmlns:p14="http://schemas.microsoft.com/office/powerpoint/2010/main" val="3553690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0"/>
            <a:ext cx="9144000" cy="3743325"/>
          </a:xfrm>
          <a:prstGeom prst="rect">
            <a:avLst/>
          </a:prstGeom>
          <a:gradFill rotWithShape="1">
            <a:gsLst>
              <a:gs pos="0">
                <a:srgbClr val="FF99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788" name="Text Box 4"/>
          <p:cNvSpPr txBox="1">
            <a:spLocks noChangeArrowheads="1"/>
          </p:cNvSpPr>
          <p:nvPr/>
        </p:nvSpPr>
        <p:spPr bwMode="auto">
          <a:xfrm>
            <a:off x="5246688" y="4508500"/>
            <a:ext cx="35115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CC00CC"/>
              </a:buClr>
              <a:buFont typeface="Wingdings" pitchFamily="2" charset="2"/>
              <a:buChar char="§"/>
            </a:pPr>
            <a:r>
              <a:rPr lang="fr-FR"/>
              <a:t>Exemples de jalonnement de parcours piétons vers l’école :</a:t>
            </a:r>
          </a:p>
          <a:p>
            <a:pPr algn="just">
              <a:buClr>
                <a:srgbClr val="CC00CC"/>
              </a:buClr>
              <a:buFont typeface="Wingdings" pitchFamily="2" charset="2"/>
              <a:buNone/>
            </a:pPr>
            <a:r>
              <a:rPr lang="fr-FR"/>
              <a:t>Piste indienne de Rueil-Malmaison: totems encadrant une traversée piétonne aux abords d’une école et visage d’indien peint sur le trottoir à intervalle régulier</a:t>
            </a:r>
          </a:p>
        </p:txBody>
      </p:sp>
      <p:pic>
        <p:nvPicPr>
          <p:cNvPr id="118793" name="Picture 9" descr="P1010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024188"/>
            <a:ext cx="3600450" cy="270192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18791" name="Picture 7" descr="P101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414338"/>
            <a:ext cx="2913063" cy="388302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18796" name="Rectangle 12"/>
          <p:cNvSpPr>
            <a:spLocks noChangeArrowheads="1"/>
          </p:cNvSpPr>
          <p:nvPr/>
        </p:nvSpPr>
        <p:spPr bwMode="auto">
          <a:xfrm>
            <a:off x="431800" y="1089025"/>
            <a:ext cx="477043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3" pitchFamily="18" charset="2"/>
              <a:buChar char="â"/>
            </a:pPr>
            <a:r>
              <a:rPr lang="fr-FR"/>
              <a:t>Sans pour autant banaliser leur présence et leurs effets, des éléments de mobilier urbain peuvent être installés aux carrefours et traversées piétonnes :</a:t>
            </a:r>
          </a:p>
          <a:p>
            <a:pPr>
              <a:buClr>
                <a:srgbClr val="CC00CC"/>
              </a:buClr>
              <a:buFont typeface="Wingdings" pitchFamily="2" charset="2"/>
              <a:buChar char="Ü"/>
            </a:pPr>
            <a:r>
              <a:rPr lang="fr-FR"/>
              <a:t>jugés les plus dangereux sur l’itinéraire </a:t>
            </a:r>
          </a:p>
          <a:p>
            <a:pPr>
              <a:buClr>
                <a:srgbClr val="CC00CC"/>
              </a:buClr>
              <a:buFont typeface="Wingdings" pitchFamily="2" charset="2"/>
              <a:buChar char="Ü"/>
            </a:pPr>
            <a:r>
              <a:rPr lang="fr-FR"/>
              <a:t>situés aux abords des établissements. </a:t>
            </a:r>
          </a:p>
        </p:txBody>
      </p:sp>
      <p:sp>
        <p:nvSpPr>
          <p:cNvPr id="118797" name="Rectangle 13"/>
          <p:cNvSpPr>
            <a:spLocks noChangeArrowheads="1"/>
          </p:cNvSpPr>
          <p:nvPr/>
        </p:nvSpPr>
        <p:spPr bwMode="auto">
          <a:xfrm>
            <a:off x="161925" y="593725"/>
            <a:ext cx="409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CC00CC"/>
              </a:buClr>
              <a:buFont typeface="Wingdings 3" pitchFamily="18" charset="2"/>
              <a:buChar char="â"/>
            </a:pPr>
            <a:r>
              <a:rPr lang="fr-FR" b="1"/>
              <a:t>  Jalonnement vertical et horizontal</a:t>
            </a:r>
          </a:p>
        </p:txBody>
      </p:sp>
    </p:spTree>
    <p:extLst>
      <p:ext uri="{BB962C8B-B14F-4D97-AF65-F5344CB8AC3E}">
        <p14:creationId xmlns:p14="http://schemas.microsoft.com/office/powerpoint/2010/main" val="35372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6"/>
          <p:cNvSpPr>
            <a:spLocks noChangeArrowheads="1"/>
          </p:cNvSpPr>
          <p:nvPr/>
        </p:nvSpPr>
        <p:spPr bwMode="auto">
          <a:xfrm>
            <a:off x="0" y="0"/>
            <a:ext cx="9144000" cy="3743325"/>
          </a:xfrm>
          <a:prstGeom prst="rect">
            <a:avLst/>
          </a:prstGeom>
          <a:gradFill rotWithShape="1">
            <a:gsLst>
              <a:gs pos="0">
                <a:srgbClr val="33CC3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2103" name="Text Box 7"/>
          <p:cNvSpPr txBox="1">
            <a:spLocks noChangeArrowheads="1"/>
          </p:cNvSpPr>
          <p:nvPr/>
        </p:nvSpPr>
        <p:spPr bwMode="auto">
          <a:xfrm>
            <a:off x="539750" y="0"/>
            <a:ext cx="81454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4 – Équipement en parcs à vélo </a:t>
            </a:r>
          </a:p>
        </p:txBody>
      </p:sp>
      <p:sp>
        <p:nvSpPr>
          <p:cNvPr id="132100" name="Text Box 4"/>
          <p:cNvSpPr txBox="1">
            <a:spLocks noChangeArrowheads="1"/>
          </p:cNvSpPr>
          <p:nvPr/>
        </p:nvSpPr>
        <p:spPr bwMode="auto">
          <a:xfrm>
            <a:off x="296863" y="765175"/>
            <a:ext cx="8685212" cy="571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defRPr sz="2400">
                <a:solidFill>
                  <a:schemeClr val="tx1"/>
                </a:solidFill>
                <a:latin typeface="Times New Roman" pitchFamily="18" charset="0"/>
                <a:cs typeface="Times New Roman" pitchFamily="18" charset="0"/>
              </a:defRPr>
            </a:lvl1pPr>
            <a:lvl2pPr marL="544513">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buClr>
                <a:srgbClr val="339933"/>
              </a:buClr>
              <a:buFont typeface="Wingdings 3" pitchFamily="18" charset="2"/>
              <a:buChar char="â"/>
            </a:pPr>
            <a:r>
              <a:rPr lang="fr-FR" sz="1600" b="1">
                <a:latin typeface="Trebuchet MS" pitchFamily="34" charset="0"/>
              </a:rPr>
              <a:t>Pour la voiture comme le vélo, l’offre de stationnement est déterminante de l’usage. Un</a:t>
            </a:r>
            <a:r>
              <a:rPr lang="fr-FR" sz="1600">
                <a:latin typeface="Trebuchet MS" pitchFamily="34" charset="0"/>
              </a:rPr>
              <a:t> </a:t>
            </a:r>
            <a:r>
              <a:rPr lang="fr-FR" sz="1600" b="1">
                <a:latin typeface="Trebuchet MS" pitchFamily="34" charset="0"/>
              </a:rPr>
              <a:t>stationnement adapté aux vélos</a:t>
            </a:r>
            <a:r>
              <a:rPr lang="fr-FR" sz="1600">
                <a:latin typeface="Trebuchet MS" pitchFamily="34" charset="0"/>
              </a:rPr>
              <a:t> (excluant ou non les deux-roues motorisés) </a:t>
            </a:r>
            <a:r>
              <a:rPr lang="fr-FR" sz="1600" b="1">
                <a:latin typeface="Trebuchet MS" pitchFamily="34" charset="0"/>
              </a:rPr>
              <a:t>et aux effectifs</a:t>
            </a:r>
            <a:r>
              <a:rPr lang="fr-FR" sz="1600">
                <a:latin typeface="Trebuchet MS" pitchFamily="34" charset="0"/>
              </a:rPr>
              <a:t> (dimensionnement basé sur résultats du diagnostic ou enquête préalable) doit être proposé </a:t>
            </a:r>
            <a:r>
              <a:rPr lang="fr-FR" sz="1600" b="1">
                <a:latin typeface="Trebuchet MS" pitchFamily="34" charset="0"/>
              </a:rPr>
              <a:t>à proximité ou mieux au sein de l’établissement</a:t>
            </a:r>
            <a:r>
              <a:rPr lang="fr-FR" sz="1600">
                <a:latin typeface="Trebuchet MS" pitchFamily="34" charset="0"/>
              </a:rPr>
              <a:t>.</a:t>
            </a:r>
          </a:p>
          <a:p>
            <a:pPr>
              <a:buClr>
                <a:srgbClr val="339933"/>
              </a:buClr>
              <a:buFont typeface="Wingdings 3" pitchFamily="18" charset="2"/>
              <a:buChar char="â"/>
            </a:pPr>
            <a:endParaRPr lang="fr-FR" sz="1600" b="1">
              <a:latin typeface="Trebuchet MS" pitchFamily="34" charset="0"/>
            </a:endParaRPr>
          </a:p>
          <a:p>
            <a:pPr>
              <a:buClr>
                <a:srgbClr val="339933"/>
              </a:buClr>
              <a:buFont typeface="Wingdings 3" pitchFamily="18" charset="2"/>
              <a:buChar char="â"/>
            </a:pPr>
            <a:r>
              <a:rPr lang="fr-FR" sz="1600" b="1">
                <a:latin typeface="Trebuchet MS" pitchFamily="34" charset="0"/>
              </a:rPr>
              <a:t>Choisir la localisation du parc à vélos :</a:t>
            </a:r>
            <a:br>
              <a:rPr lang="fr-FR" sz="1600" b="1">
                <a:latin typeface="Trebuchet MS" pitchFamily="34" charset="0"/>
              </a:rPr>
            </a:br>
            <a:r>
              <a:rPr lang="fr-FR" sz="1600" u="sng">
                <a:latin typeface="Trebuchet MS" pitchFamily="34" charset="0"/>
              </a:rPr>
              <a:t>Pour les établissements existants et à construire </a:t>
            </a:r>
            <a:r>
              <a:rPr lang="fr-FR" sz="1600">
                <a:latin typeface="Trebuchet MS" pitchFamily="34" charset="0"/>
              </a:rPr>
              <a:t>: Intégrer le local à vélos dans l’établissement au plus près de l’entrée (bâtiment, espace extérieur à l’entrée) ou d’un lieu de surveillance (visible depuis le bureau des surveillant, la loge d’accueil).</a:t>
            </a:r>
            <a:br>
              <a:rPr lang="fr-FR" sz="1600">
                <a:latin typeface="Trebuchet MS" pitchFamily="34" charset="0"/>
              </a:rPr>
            </a:br>
            <a:r>
              <a:rPr lang="fr-FR" sz="1600">
                <a:latin typeface="Trebuchet MS" pitchFamily="34" charset="0"/>
              </a:rPr>
              <a:t/>
            </a:r>
            <a:br>
              <a:rPr lang="fr-FR" sz="1600">
                <a:latin typeface="Trebuchet MS" pitchFamily="34" charset="0"/>
              </a:rPr>
            </a:br>
            <a:r>
              <a:rPr lang="fr-FR" sz="1600" u="sng">
                <a:latin typeface="Trebuchet MS" pitchFamily="34" charset="0"/>
              </a:rPr>
              <a:t>Pour les établissements existants :</a:t>
            </a:r>
            <a:r>
              <a:rPr lang="fr-FR" sz="1600">
                <a:latin typeface="Trebuchet MS" pitchFamily="34" charset="0"/>
              </a:rPr>
              <a:t> A défaut d’un accord du directeur d’établissement pour implanter un garage à vélos dans l’enceinte, il existe des dispositifs de boxes (fermés et attribués nominativement) à implanter sur voirie.</a:t>
            </a:r>
          </a:p>
          <a:p>
            <a:pPr>
              <a:buClr>
                <a:srgbClr val="339933"/>
              </a:buClr>
              <a:buFont typeface="Wingdings 3" pitchFamily="18" charset="2"/>
              <a:buChar char="â"/>
            </a:pPr>
            <a:endParaRPr lang="fr-FR" sz="1600" b="1">
              <a:latin typeface="Trebuchet MS" pitchFamily="34" charset="0"/>
            </a:endParaRPr>
          </a:p>
          <a:p>
            <a:pPr>
              <a:buClr>
                <a:srgbClr val="339933"/>
              </a:buClr>
              <a:buFont typeface="Wingdings 3" pitchFamily="18" charset="2"/>
              <a:buChar char="â"/>
            </a:pPr>
            <a:r>
              <a:rPr lang="fr-FR" sz="1600" b="1">
                <a:latin typeface="Trebuchet MS" pitchFamily="34" charset="0"/>
              </a:rPr>
              <a:t>Implanter des parcs à vélos adaptés : </a:t>
            </a:r>
            <a:br>
              <a:rPr lang="fr-FR" sz="1600" b="1">
                <a:latin typeface="Trebuchet MS" pitchFamily="34" charset="0"/>
              </a:rPr>
            </a:br>
            <a:r>
              <a:rPr lang="fr-FR" sz="1600" b="1">
                <a:latin typeface="Trebuchet MS" pitchFamily="34" charset="0"/>
              </a:rPr>
              <a:t>- abrités et éclairés,</a:t>
            </a:r>
            <a:br>
              <a:rPr lang="fr-FR" sz="1600" b="1">
                <a:latin typeface="Trebuchet MS" pitchFamily="34" charset="0"/>
              </a:rPr>
            </a:br>
            <a:r>
              <a:rPr lang="fr-FR" sz="1600" b="1">
                <a:latin typeface="Trebuchet MS" pitchFamily="34" charset="0"/>
              </a:rPr>
              <a:t>-</a:t>
            </a:r>
            <a:r>
              <a:rPr lang="fr-FR" sz="1600">
                <a:latin typeface="Trebuchet MS" pitchFamily="34" charset="0"/>
              </a:rPr>
              <a:t> </a:t>
            </a:r>
            <a:r>
              <a:rPr lang="fr-FR" sz="1600" b="1">
                <a:latin typeface="Trebuchet MS" pitchFamily="34" charset="0"/>
              </a:rPr>
              <a:t>dimensions adaptées : </a:t>
            </a:r>
            <a:r>
              <a:rPr lang="fr-FR" sz="1600">
                <a:latin typeface="Trebuchet MS" pitchFamily="34" charset="0"/>
              </a:rPr>
              <a:t>préconisations d’un</a:t>
            </a:r>
            <a:r>
              <a:rPr lang="fr-FR" sz="1600" b="1">
                <a:latin typeface="Trebuchet MS" pitchFamily="34" charset="0"/>
              </a:rPr>
              <a:t> </a:t>
            </a:r>
            <a:r>
              <a:rPr lang="fr-FR" sz="1600">
                <a:latin typeface="Trebuchet MS" pitchFamily="34" charset="0"/>
              </a:rPr>
              <a:t>minimum de places au démarrage correspondant à 30% des effectifs puis offre complétée progressivement,</a:t>
            </a:r>
            <a:br>
              <a:rPr lang="fr-FR" sz="1600">
                <a:latin typeface="Trebuchet MS" pitchFamily="34" charset="0"/>
              </a:rPr>
            </a:br>
            <a:r>
              <a:rPr lang="fr-FR" sz="1600">
                <a:latin typeface="Trebuchet MS" pitchFamily="34" charset="0"/>
              </a:rPr>
              <a:t>- </a:t>
            </a:r>
            <a:r>
              <a:rPr lang="fr-FR" sz="1600" b="1">
                <a:latin typeface="Trebuchet MS" pitchFamily="34" charset="0"/>
              </a:rPr>
              <a:t>matériaux adaptés</a:t>
            </a:r>
            <a:r>
              <a:rPr lang="fr-FR" sz="1600">
                <a:latin typeface="Trebuchet MS" pitchFamily="34" charset="0"/>
              </a:rPr>
              <a:t> : sol non glissant,</a:t>
            </a:r>
            <a:br>
              <a:rPr lang="fr-FR" sz="1600">
                <a:latin typeface="Trebuchet MS" pitchFamily="34" charset="0"/>
              </a:rPr>
            </a:br>
            <a:r>
              <a:rPr lang="fr-FR" sz="1600">
                <a:latin typeface="Trebuchet MS" pitchFamily="34" charset="0"/>
              </a:rPr>
              <a:t>- </a:t>
            </a:r>
            <a:r>
              <a:rPr lang="fr-FR" sz="1600" b="1">
                <a:latin typeface="Trebuchet MS" pitchFamily="34" charset="0"/>
              </a:rPr>
              <a:t>systèmes d’accrochage du cadre et d’une roue au minimum</a:t>
            </a:r>
            <a:r>
              <a:rPr lang="fr-FR" sz="1600">
                <a:latin typeface="Trebuchet MS" pitchFamily="34" charset="0"/>
              </a:rPr>
              <a:t> (et de préférence au sol), </a:t>
            </a:r>
            <a:br>
              <a:rPr lang="fr-FR" sz="1600">
                <a:latin typeface="Trebuchet MS" pitchFamily="34" charset="0"/>
              </a:rPr>
            </a:br>
            <a:r>
              <a:rPr lang="fr-FR" sz="1600">
                <a:latin typeface="Trebuchet MS" pitchFamily="34" charset="0"/>
              </a:rPr>
              <a:t>- </a:t>
            </a:r>
            <a:r>
              <a:rPr lang="fr-FR" sz="1600" b="1">
                <a:latin typeface="Trebuchet MS" pitchFamily="34" charset="0"/>
              </a:rPr>
              <a:t>gardiennés : </a:t>
            </a:r>
            <a:r>
              <a:rPr lang="fr-FR" sz="1600">
                <a:latin typeface="Trebuchet MS" pitchFamily="34" charset="0"/>
              </a:rPr>
              <a:t>par des surveillants, le « gardien », un élève ou une équipe d’élèves (rotation).</a:t>
            </a:r>
          </a:p>
        </p:txBody>
      </p:sp>
    </p:spTree>
    <p:extLst>
      <p:ext uri="{BB962C8B-B14F-4D97-AF65-F5344CB8AC3E}">
        <p14:creationId xmlns:p14="http://schemas.microsoft.com/office/powerpoint/2010/main" val="1618188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451" name="Text Box 3"/>
          <p:cNvSpPr txBox="1">
            <a:spLocks noChangeArrowheads="1"/>
          </p:cNvSpPr>
          <p:nvPr/>
        </p:nvSpPr>
        <p:spPr bwMode="auto">
          <a:xfrm>
            <a:off x="827088" y="44450"/>
            <a:ext cx="7705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2 – Aménagements de voirie</a:t>
            </a:r>
          </a:p>
        </p:txBody>
      </p:sp>
      <p:sp>
        <p:nvSpPr>
          <p:cNvPr id="104456" name="Rectangle 8"/>
          <p:cNvSpPr>
            <a:spLocks noChangeArrowheads="1"/>
          </p:cNvSpPr>
          <p:nvPr/>
        </p:nvSpPr>
        <p:spPr bwMode="auto">
          <a:xfrm>
            <a:off x="115888" y="819150"/>
            <a:ext cx="88201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FF9900"/>
              </a:buClr>
              <a:buFont typeface="Wingdings 3" pitchFamily="18" charset="2"/>
              <a:buChar char="â"/>
            </a:pPr>
            <a:r>
              <a:rPr lang="fr-FR"/>
              <a:t>Les aménagements de voirie, entrepris par la collectivité compétente, concernent</a:t>
            </a:r>
            <a:r>
              <a:rPr lang="fr-FR" b="1"/>
              <a:t> tous les types d’établissement. </a:t>
            </a:r>
          </a:p>
          <a:p>
            <a:pPr>
              <a:spcAft>
                <a:spcPct val="30000"/>
              </a:spcAft>
              <a:buClr>
                <a:srgbClr val="FF9900"/>
              </a:buClr>
              <a:buFont typeface="Wingdings 3" pitchFamily="18" charset="2"/>
              <a:buChar char="â"/>
            </a:pPr>
            <a:r>
              <a:rPr lang="fr-FR" b="1"/>
              <a:t> </a:t>
            </a:r>
            <a:r>
              <a:rPr lang="fr-FR"/>
              <a:t>Ils visent d’une manière générale à</a:t>
            </a:r>
            <a:r>
              <a:rPr lang="fr-FR" b="1"/>
              <a:t> améliorer le partage de la voirie entre les usagers afin de privilégier le confort et la sécurité des modes doux.</a:t>
            </a:r>
          </a:p>
          <a:p>
            <a:pPr>
              <a:spcAft>
                <a:spcPct val="30000"/>
              </a:spcAft>
              <a:buClr>
                <a:srgbClr val="FF9900"/>
              </a:buClr>
              <a:buFont typeface="Wingdings 3" pitchFamily="18" charset="2"/>
              <a:buChar char="â"/>
            </a:pPr>
            <a:r>
              <a:rPr lang="fr-FR"/>
              <a:t> Il peut s’agir </a:t>
            </a:r>
            <a:r>
              <a:rPr lang="fr-FR" b="1"/>
              <a:t>d’aménagements et de requalification de voirie très divers</a:t>
            </a:r>
            <a:r>
              <a:rPr lang="fr-FR"/>
              <a:t> selon les besoins recensés et objectifs fixés :</a:t>
            </a:r>
          </a:p>
        </p:txBody>
      </p:sp>
      <p:sp>
        <p:nvSpPr>
          <p:cNvPr id="104458" name="Rectangle 10"/>
          <p:cNvSpPr>
            <a:spLocks noChangeArrowheads="1"/>
          </p:cNvSpPr>
          <p:nvPr/>
        </p:nvSpPr>
        <p:spPr bwMode="auto">
          <a:xfrm>
            <a:off x="746125" y="2573338"/>
            <a:ext cx="823595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6700" indent="-266700">
              <a:spcAft>
                <a:spcPct val="20000"/>
              </a:spcAft>
              <a:buClr>
                <a:srgbClr val="FF9900"/>
              </a:buClr>
              <a:buFont typeface="Wingdings" pitchFamily="2" charset="2"/>
              <a:buChar char="§"/>
            </a:pPr>
            <a:r>
              <a:rPr lang="fr-FR" sz="1400" b="1"/>
              <a:t>Modérer la circulation : </a:t>
            </a:r>
            <a:r>
              <a:rPr lang="fr-FR" sz="1400"/>
              <a:t>zone 30, zone 15, zone de trafic limité, aire piétonne, ou innover en s’inspirant par exemple des cours urbaines en Europe,</a:t>
            </a:r>
          </a:p>
          <a:p>
            <a:pPr marL="266700" indent="-266700">
              <a:spcAft>
                <a:spcPct val="20000"/>
              </a:spcAft>
              <a:buClr>
                <a:srgbClr val="FF9900"/>
              </a:buClr>
              <a:buFont typeface="Wingdings" pitchFamily="2" charset="2"/>
              <a:buChar char="§"/>
            </a:pPr>
            <a:r>
              <a:rPr lang="fr-FR" sz="1400" b="1"/>
              <a:t>Réduire la vitesse de circulation : </a:t>
            </a:r>
            <a:r>
              <a:rPr lang="fr-FR" sz="1400"/>
              <a:t>ralentisseurs (coussins berlinois, dos d’ânes, etc.), chicanes (effet de paroi)</a:t>
            </a:r>
          </a:p>
          <a:p>
            <a:pPr marL="266700" indent="-266700">
              <a:spcAft>
                <a:spcPct val="20000"/>
              </a:spcAft>
              <a:buClr>
                <a:srgbClr val="FF9900"/>
              </a:buClr>
              <a:buFont typeface="Wingdings" pitchFamily="2" charset="2"/>
              <a:buChar char="§"/>
            </a:pPr>
            <a:r>
              <a:rPr lang="fr-FR" sz="1400" b="1"/>
              <a:t>Protéger les trottoirs contre le stationnement illicite : </a:t>
            </a:r>
            <a:r>
              <a:rPr lang="fr-FR" sz="1400"/>
              <a:t>mobiliers divers (potelets, barrières …)</a:t>
            </a:r>
          </a:p>
          <a:p>
            <a:pPr marL="266700" indent="-266700">
              <a:spcAft>
                <a:spcPct val="20000"/>
              </a:spcAft>
              <a:buClr>
                <a:srgbClr val="FF9900"/>
              </a:buClr>
              <a:buFont typeface="Wingdings" pitchFamily="2" charset="2"/>
              <a:buChar char="§"/>
            </a:pPr>
            <a:r>
              <a:rPr lang="fr-FR" sz="1400" b="1"/>
              <a:t>Améliorer le confort des trottoirs et l’accessibilité des PMR : </a:t>
            </a:r>
            <a:r>
              <a:rPr lang="fr-FR" sz="1400"/>
              <a:t>élargissement, abaissement des bordures, rénovation du revêtement, etc.</a:t>
            </a:r>
          </a:p>
          <a:p>
            <a:pPr marL="266700" indent="-266700">
              <a:spcAft>
                <a:spcPct val="20000"/>
              </a:spcAft>
              <a:buClr>
                <a:srgbClr val="FF9900"/>
              </a:buClr>
              <a:buFont typeface="Wingdings" pitchFamily="2" charset="2"/>
              <a:buChar char="§"/>
            </a:pPr>
            <a:r>
              <a:rPr lang="fr-FR" sz="1400" b="1"/>
              <a:t>Améliorer la sécurité des traversées par les piétons : </a:t>
            </a:r>
            <a:r>
              <a:rPr lang="fr-FR" sz="1400"/>
              <a:t>création de passage pour piétons, de passage surélevé ou protégé, d’un refuge central, etc…</a:t>
            </a:r>
          </a:p>
          <a:p>
            <a:pPr marL="266700" indent="-266700">
              <a:spcAft>
                <a:spcPct val="20000"/>
              </a:spcAft>
              <a:buClr>
                <a:srgbClr val="FF9900"/>
              </a:buClr>
              <a:buFont typeface="Wingdings" pitchFamily="2" charset="2"/>
              <a:buChar char="§"/>
            </a:pPr>
            <a:r>
              <a:rPr lang="fr-FR" sz="1400" b="1"/>
              <a:t>Améliorer les itinéraires cyclables vers les établissements : </a:t>
            </a:r>
            <a:r>
              <a:rPr lang="fr-FR" sz="1400"/>
              <a:t>création/réfection de piste, bande, double-sens/contre-sens, etc.</a:t>
            </a:r>
          </a:p>
          <a:p>
            <a:pPr marL="266700" indent="-266700">
              <a:spcAft>
                <a:spcPct val="20000"/>
              </a:spcAft>
              <a:buClr>
                <a:srgbClr val="FF9900"/>
              </a:buClr>
              <a:buFont typeface="Wingdings" pitchFamily="2" charset="2"/>
              <a:buChar char="§"/>
            </a:pPr>
            <a:r>
              <a:rPr lang="fr-FR" sz="1400" b="1"/>
              <a:t>Améliorer la qualité des espaces d’attente devant les établissements : </a:t>
            </a:r>
            <a:r>
              <a:rPr lang="fr-FR" sz="1400"/>
              <a:t>placette interdite à la circulation de véhicules, pose de bancs, éclairage, plantations (ombre) …</a:t>
            </a:r>
          </a:p>
          <a:p>
            <a:pPr marL="266700" indent="-266700">
              <a:spcAft>
                <a:spcPct val="20000"/>
              </a:spcAft>
              <a:buClr>
                <a:srgbClr val="FF9900"/>
              </a:buClr>
              <a:buFont typeface="Wingdings" pitchFamily="2" charset="2"/>
              <a:buChar char="§"/>
            </a:pPr>
            <a:r>
              <a:rPr lang="fr-FR" sz="1400" b="1"/>
              <a:t>Éloigner la dépose minute en voiture de l’établissement (sauf PMR)</a:t>
            </a:r>
          </a:p>
          <a:p>
            <a:pPr marL="266700" indent="-266700">
              <a:spcAft>
                <a:spcPct val="20000"/>
              </a:spcAft>
              <a:buClr>
                <a:srgbClr val="FF9900"/>
              </a:buClr>
              <a:buFont typeface="Wingdings" pitchFamily="2" charset="2"/>
              <a:buChar char="§"/>
            </a:pPr>
            <a:r>
              <a:rPr lang="fr-FR" sz="1400" b="1"/>
              <a:t>Sécuriser le trajet depuis un arrêt de bus : </a:t>
            </a:r>
            <a:r>
              <a:rPr lang="fr-FR" sz="1400"/>
              <a:t>passage piétons, positionnement de l’arrêt, …</a:t>
            </a:r>
          </a:p>
          <a:p>
            <a:pPr marL="266700" indent="-266700">
              <a:spcAft>
                <a:spcPct val="20000"/>
              </a:spcAft>
              <a:buClr>
                <a:srgbClr val="FF9900"/>
              </a:buClr>
              <a:buFont typeface="Wingdings" pitchFamily="2" charset="2"/>
              <a:buChar char="§"/>
            </a:pPr>
            <a:r>
              <a:rPr lang="fr-FR" sz="1400" b="1"/>
              <a:t>etc.</a:t>
            </a:r>
          </a:p>
        </p:txBody>
      </p:sp>
    </p:spTree>
    <p:extLst>
      <p:ext uri="{BB962C8B-B14F-4D97-AF65-F5344CB8AC3E}">
        <p14:creationId xmlns:p14="http://schemas.microsoft.com/office/powerpoint/2010/main" val="362720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ChangeArrowheads="1"/>
          </p:cNvSpPr>
          <p:nvPr/>
        </p:nvSpPr>
        <p:spPr bwMode="auto">
          <a:xfrm>
            <a:off x="0" y="0"/>
            <a:ext cx="9144000" cy="3743325"/>
          </a:xfrm>
          <a:prstGeom prst="rect">
            <a:avLst/>
          </a:prstGeom>
          <a:gradFill rotWithShape="1">
            <a:gsLst>
              <a:gs pos="0">
                <a:srgbClr val="33CC3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49508" name="Picture 1028" descr="cata &amp; ADC 075"/>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9501">
            <a:off x="4481513" y="458788"/>
            <a:ext cx="4378325" cy="216217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49509" name="Picture 1029" descr="cata &amp; ADC 0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14675"/>
            <a:ext cx="3870325" cy="2681288"/>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49510" name="Text Box 1030"/>
          <p:cNvSpPr txBox="1">
            <a:spLocks noChangeArrowheads="1"/>
          </p:cNvSpPr>
          <p:nvPr/>
        </p:nvSpPr>
        <p:spPr bwMode="auto">
          <a:xfrm>
            <a:off x="206375" y="773113"/>
            <a:ext cx="4176713" cy="1192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339933"/>
              </a:buClr>
              <a:buFont typeface="Wingdings 3" pitchFamily="18" charset="2"/>
              <a:buChar char="â"/>
            </a:pPr>
            <a:r>
              <a:rPr lang="fr-FR" b="1"/>
              <a:t>Exemples de parcs à vélos dans l’enceinte d’établissement :</a:t>
            </a:r>
            <a:r>
              <a:rPr lang="fr-FR"/>
              <a:t> </a:t>
            </a:r>
          </a:p>
          <a:p>
            <a:pPr eaLnBrk="0" hangingPunct="0">
              <a:spcBef>
                <a:spcPct val="50000"/>
              </a:spcBef>
              <a:buClr>
                <a:srgbClr val="339933"/>
              </a:buClr>
              <a:buFont typeface="Wingdings" pitchFamily="2" charset="2"/>
              <a:buChar char="§"/>
            </a:pPr>
            <a:r>
              <a:rPr lang="fr-FR"/>
              <a:t>ni couverts, ni gardés mais proches de l’entrée et facilement accessibles</a:t>
            </a:r>
          </a:p>
        </p:txBody>
      </p:sp>
      <p:pic>
        <p:nvPicPr>
          <p:cNvPr id="149511"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63" y="2798763"/>
            <a:ext cx="2305050" cy="3675062"/>
          </a:xfrm>
          <a:prstGeom prst="rect">
            <a:avLst/>
          </a:prstGeom>
          <a:noFill/>
          <a:ln w="127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57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3743325"/>
          </a:xfrm>
          <a:prstGeom prst="rect">
            <a:avLst/>
          </a:prstGeom>
          <a:gradFill rotWithShape="1">
            <a:gsLst>
              <a:gs pos="0">
                <a:srgbClr val="33CC3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5479" name="Picture 7" descr="anim181003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76325"/>
            <a:ext cx="2689225" cy="3582988"/>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05480" name="Text Box 8"/>
          <p:cNvSpPr txBox="1">
            <a:spLocks noChangeArrowheads="1"/>
          </p:cNvSpPr>
          <p:nvPr/>
        </p:nvSpPr>
        <p:spPr bwMode="auto">
          <a:xfrm>
            <a:off x="684213" y="4802188"/>
            <a:ext cx="27003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339933"/>
              </a:buClr>
              <a:buFont typeface="Wingdings" pitchFamily="2" charset="2"/>
              <a:buChar char="§"/>
            </a:pPr>
            <a:r>
              <a:rPr lang="fr-FR"/>
              <a:t>Installation d’un parc à vélo dans une école d’Orléans</a:t>
            </a:r>
          </a:p>
        </p:txBody>
      </p:sp>
      <p:pic>
        <p:nvPicPr>
          <p:cNvPr id="105481" name="Picture 9" descr="Photo collèg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1052513"/>
            <a:ext cx="4816475" cy="3627437"/>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05482" name="Text Box 10"/>
          <p:cNvSpPr txBox="1">
            <a:spLocks noChangeArrowheads="1"/>
          </p:cNvSpPr>
          <p:nvPr/>
        </p:nvSpPr>
        <p:spPr bwMode="auto">
          <a:xfrm>
            <a:off x="3635375" y="4811713"/>
            <a:ext cx="48244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339933"/>
              </a:buClr>
              <a:buFont typeface="Wingdings" pitchFamily="2" charset="2"/>
              <a:buChar char="§"/>
            </a:pPr>
            <a:r>
              <a:rPr lang="fr-FR"/>
              <a:t>Saturation d’un parc vélos abrité dans un collège d</a:t>
            </a:r>
            <a:r>
              <a:rPr lang="fr-FR">
                <a:latin typeface="Times New Roman"/>
              </a:rPr>
              <a:t>’</a:t>
            </a:r>
            <a:r>
              <a:rPr lang="fr-FR"/>
              <a:t>Orl</a:t>
            </a:r>
            <a:r>
              <a:rPr lang="fr-FR">
                <a:latin typeface="Times New Roman"/>
              </a:rPr>
              <a:t>é</a:t>
            </a:r>
            <a:r>
              <a:rPr lang="fr-FR"/>
              <a:t>ans</a:t>
            </a:r>
          </a:p>
          <a:p>
            <a:pPr algn="just">
              <a:buClr>
                <a:srgbClr val="339933"/>
              </a:buClr>
              <a:buFont typeface="Wingdings" pitchFamily="2" charset="2"/>
              <a:buChar char="§"/>
            </a:pPr>
            <a:r>
              <a:rPr lang="fr-FR"/>
              <a:t>Les pars à vélos implantés au sein des collèges rencontrent très rapidement un grand succès : veiller à un bon dimensionnement (enquête préalable par ex).</a:t>
            </a:r>
          </a:p>
        </p:txBody>
      </p:sp>
      <p:sp>
        <p:nvSpPr>
          <p:cNvPr id="105484" name="Text Box 12"/>
          <p:cNvSpPr txBox="1">
            <a:spLocks noChangeArrowheads="1"/>
          </p:cNvSpPr>
          <p:nvPr/>
        </p:nvSpPr>
        <p:spPr bwMode="auto">
          <a:xfrm>
            <a:off x="206375" y="458788"/>
            <a:ext cx="70659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339933"/>
              </a:buClr>
              <a:buFont typeface="Wingdings 3" pitchFamily="18" charset="2"/>
              <a:buChar char="â"/>
            </a:pPr>
            <a:r>
              <a:rPr lang="fr-FR" b="1"/>
              <a:t>Exemples de parcs à vélos dans l’enceinte d’établissement :</a:t>
            </a:r>
            <a:endParaRPr lang="fr-FR"/>
          </a:p>
        </p:txBody>
      </p:sp>
    </p:spTree>
    <p:extLst>
      <p:ext uri="{BB962C8B-B14F-4D97-AF65-F5344CB8AC3E}">
        <p14:creationId xmlns:p14="http://schemas.microsoft.com/office/powerpoint/2010/main" val="3300252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ChangeArrowheads="1"/>
          </p:cNvSpPr>
          <p:nvPr/>
        </p:nvSpPr>
        <p:spPr bwMode="auto">
          <a:xfrm>
            <a:off x="0" y="0"/>
            <a:ext cx="9144000" cy="3743325"/>
          </a:xfrm>
          <a:prstGeom prst="rect">
            <a:avLst/>
          </a:prstGeom>
          <a:gradFill rotWithShape="1">
            <a:gsLst>
              <a:gs pos="0">
                <a:srgbClr val="33CC3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150" name="Text Box 1030"/>
          <p:cNvSpPr txBox="1">
            <a:spLocks noChangeArrowheads="1"/>
          </p:cNvSpPr>
          <p:nvPr/>
        </p:nvSpPr>
        <p:spPr bwMode="auto">
          <a:xfrm>
            <a:off x="539750" y="5094288"/>
            <a:ext cx="7561263" cy="947737"/>
          </a:xfrm>
          <a:prstGeom prst="rect">
            <a:avLst/>
          </a:prstGeom>
          <a:solidFill>
            <a:schemeClr val="bg1"/>
          </a:solidFill>
          <a:ln>
            <a:noFill/>
          </a:ln>
          <a:effectLst/>
          <a:extLs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buClr>
                <a:srgbClr val="339933"/>
              </a:buClr>
              <a:buFont typeface="Wingdings" pitchFamily="2" charset="2"/>
              <a:buChar char="§"/>
            </a:pPr>
            <a:r>
              <a:rPr lang="fr-FR"/>
              <a:t>Le parc à vélos doit être aussi proche, voire plus proche, de l’entrée que le parking auto : il doit être plus facile de garer son vélo que sa voiture. </a:t>
            </a:r>
          </a:p>
          <a:p>
            <a:pPr algn="just" eaLnBrk="0" hangingPunct="0">
              <a:spcBef>
                <a:spcPct val="50000"/>
              </a:spcBef>
              <a:buClr>
                <a:srgbClr val="339933"/>
              </a:buClr>
              <a:buFont typeface="Wingdings" pitchFamily="2" charset="2"/>
              <a:buChar char="§"/>
            </a:pPr>
            <a:r>
              <a:rPr lang="fr-FR"/>
              <a:t>Le stationnement est un facteur déterminant du choix modal. </a:t>
            </a:r>
          </a:p>
        </p:txBody>
      </p:sp>
      <p:pic>
        <p:nvPicPr>
          <p:cNvPr id="134152" name="Picture 1032" descr="cata &amp; ADC 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2520950" cy="330517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4153" name="Picture 1033" descr="GB-parc vél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484313"/>
            <a:ext cx="4535488" cy="3402012"/>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34155" name="Text Box 1035"/>
          <p:cNvSpPr txBox="1">
            <a:spLocks noChangeArrowheads="1"/>
          </p:cNvSpPr>
          <p:nvPr/>
        </p:nvSpPr>
        <p:spPr bwMode="auto">
          <a:xfrm>
            <a:off x="206375" y="458788"/>
            <a:ext cx="70659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rgbClr val="339933"/>
              </a:buClr>
              <a:buFont typeface="Wingdings 3" pitchFamily="18" charset="2"/>
              <a:buChar char="â"/>
            </a:pPr>
            <a:r>
              <a:rPr lang="fr-FR" b="1"/>
              <a:t>Exemples de parcs à vélos dans l’enceinte d’établissement :</a:t>
            </a:r>
            <a:endParaRPr lang="fr-FR"/>
          </a:p>
        </p:txBody>
      </p:sp>
    </p:spTree>
    <p:extLst>
      <p:ext uri="{BB962C8B-B14F-4D97-AF65-F5344CB8AC3E}">
        <p14:creationId xmlns:p14="http://schemas.microsoft.com/office/powerpoint/2010/main" val="412896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1555" name="Text Box 1027"/>
          <p:cNvSpPr txBox="1">
            <a:spLocks noChangeArrowheads="1"/>
          </p:cNvSpPr>
          <p:nvPr/>
        </p:nvSpPr>
        <p:spPr bwMode="auto">
          <a:xfrm>
            <a:off x="0" y="188913"/>
            <a:ext cx="91440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5 </a:t>
            </a:r>
            <a:r>
              <a:rPr lang="fr-FR" sz="2800" b="1">
                <a:latin typeface="Times New Roman"/>
              </a:rPr>
              <a:t>–</a:t>
            </a:r>
            <a:r>
              <a:rPr lang="fr-FR" sz="2800" b="1"/>
              <a:t> L</a:t>
            </a:r>
            <a:r>
              <a:rPr lang="fr-FR" sz="2800" b="1">
                <a:latin typeface="Times New Roman"/>
              </a:rPr>
              <a:t>’</a:t>
            </a:r>
            <a:r>
              <a:rPr lang="fr-FR" sz="2800" b="1"/>
              <a:t>accompagnement collectif </a:t>
            </a:r>
          </a:p>
          <a:p>
            <a:pPr algn="ctr">
              <a:lnSpc>
                <a:spcPct val="150000"/>
              </a:lnSpc>
            </a:pPr>
            <a:r>
              <a:rPr lang="fr-FR" sz="2800" b="1">
                <a:latin typeface="Times New Roman"/>
              </a:rPr>
              <a:t>à</a:t>
            </a:r>
            <a:r>
              <a:rPr lang="fr-FR" sz="2800" b="1"/>
              <a:t> pied et </a:t>
            </a:r>
            <a:r>
              <a:rPr lang="fr-FR" sz="2800" b="1">
                <a:latin typeface="Times New Roman"/>
              </a:rPr>
              <a:t>à</a:t>
            </a:r>
            <a:r>
              <a:rPr lang="fr-FR" sz="2800" b="1"/>
              <a:t> v</a:t>
            </a:r>
            <a:r>
              <a:rPr lang="fr-FR" sz="2800" b="1">
                <a:latin typeface="Times New Roman"/>
              </a:rPr>
              <a:t>é</a:t>
            </a:r>
            <a:r>
              <a:rPr lang="fr-FR" sz="2800" b="1"/>
              <a:t>lo</a:t>
            </a:r>
          </a:p>
        </p:txBody>
      </p:sp>
      <p:sp>
        <p:nvSpPr>
          <p:cNvPr id="151561" name="Rectangle 1033"/>
          <p:cNvSpPr>
            <a:spLocks noChangeArrowheads="1"/>
          </p:cNvSpPr>
          <p:nvPr/>
        </p:nvSpPr>
        <p:spPr bwMode="auto">
          <a:xfrm>
            <a:off x="341313" y="3657600"/>
            <a:ext cx="846137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DD15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0000"/>
              </a:lnSpc>
              <a:buClr>
                <a:srgbClr val="6600CC"/>
              </a:buClr>
              <a:buFont typeface="Wingdings" pitchFamily="2" charset="2"/>
              <a:buChar char=""/>
            </a:pPr>
            <a:r>
              <a:rPr lang="fr-FR" b="1"/>
              <a:t> Bus pédestre ou cycliste</a:t>
            </a:r>
            <a:r>
              <a:rPr lang="fr-FR"/>
              <a:t> : des lignes jalonnées, des arr</a:t>
            </a:r>
            <a:r>
              <a:rPr lang="fr-FR" altLang="ja-JP">
                <a:ea typeface="MS PGothic" pitchFamily="34" charset="-128"/>
              </a:rPr>
              <a:t>êts marqués (panneaux avec horaires), un groupe identifié d’accompagnateurs (badge, chasuble) et le plus souvent une inscription préalable des enfants et des accompagnateurs.  </a:t>
            </a:r>
            <a:endParaRPr lang="fr-FR">
              <a:ea typeface="MS PGothic" pitchFamily="34" charset="-128"/>
            </a:endParaRPr>
          </a:p>
        </p:txBody>
      </p:sp>
      <p:sp>
        <p:nvSpPr>
          <p:cNvPr id="151562" name="Rectangle 1034"/>
          <p:cNvSpPr>
            <a:spLocks noChangeArrowheads="1"/>
          </p:cNvSpPr>
          <p:nvPr/>
        </p:nvSpPr>
        <p:spPr bwMode="auto">
          <a:xfrm>
            <a:off x="231775" y="1903413"/>
            <a:ext cx="8435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è"/>
            </a:pPr>
            <a:r>
              <a:rPr lang="fr-FR" b="1"/>
              <a:t>A partir des expériences réalisées depuis plus de 5 ans en Ile-de-France, 3 types d’accompagnement collectif à pied ou à vélo peuvent être distingués</a:t>
            </a:r>
            <a:r>
              <a:rPr lang="fr-FR" altLang="ja-JP" b="1">
                <a:ea typeface="MS PGothic" pitchFamily="34" charset="-128"/>
              </a:rPr>
              <a:t> </a:t>
            </a:r>
            <a:r>
              <a:rPr lang="fr-FR" b="1"/>
              <a:t>:</a:t>
            </a:r>
          </a:p>
        </p:txBody>
      </p:sp>
      <p:sp>
        <p:nvSpPr>
          <p:cNvPr id="151564" name="Rectangle 1036"/>
          <p:cNvSpPr>
            <a:spLocks noChangeArrowheads="1"/>
          </p:cNvSpPr>
          <p:nvPr/>
        </p:nvSpPr>
        <p:spPr bwMode="auto">
          <a:xfrm>
            <a:off x="341313" y="2668588"/>
            <a:ext cx="84613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
            </a:pPr>
            <a:r>
              <a:rPr lang="fr-FR" b="1"/>
              <a:t> Accompagnement collectif informel</a:t>
            </a:r>
            <a:r>
              <a:rPr lang="fr-FR">
                <a:effectLst>
                  <a:outerShdw blurRad="38100" dist="38100" dir="2700000" algn="tl">
                    <a:srgbClr val="C0C0C0"/>
                  </a:outerShdw>
                </a:effectLst>
              </a:rPr>
              <a:t> : </a:t>
            </a:r>
            <a:r>
              <a:rPr lang="fr-FR"/>
              <a:t>principe d’entente informelle entre les parents (rotation)</a:t>
            </a:r>
            <a:r>
              <a:rPr lang="fr-FR">
                <a:effectLst>
                  <a:outerShdw blurRad="38100" dist="38100" dir="2700000" algn="tl">
                    <a:srgbClr val="C0C0C0"/>
                  </a:outerShdw>
                </a:effectLst>
              </a:rPr>
              <a:t>, définition </a:t>
            </a:r>
            <a:r>
              <a:rPr lang="fr-FR"/>
              <a:t>de points de regroupement à horaires fixes (éventuellement lignes et arr</a:t>
            </a:r>
            <a:r>
              <a:rPr lang="fr-FR" altLang="ja-JP">
                <a:ea typeface="MS PGothic" pitchFamily="34" charset="-128"/>
              </a:rPr>
              <a:t>êts)</a:t>
            </a:r>
            <a:r>
              <a:rPr lang="fr-FR"/>
              <a:t>, mais pas d’inscription </a:t>
            </a:r>
          </a:p>
        </p:txBody>
      </p:sp>
      <p:sp>
        <p:nvSpPr>
          <p:cNvPr id="151565" name="Rectangle 1037"/>
          <p:cNvSpPr>
            <a:spLocks noChangeArrowheads="1"/>
          </p:cNvSpPr>
          <p:nvPr/>
        </p:nvSpPr>
        <p:spPr bwMode="auto">
          <a:xfrm>
            <a:off x="341313" y="4738688"/>
            <a:ext cx="8461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
            </a:pPr>
            <a:r>
              <a:rPr lang="fr-FR" b="1"/>
              <a:t> Ramassage scolaire à pied ou à vélo</a:t>
            </a:r>
            <a:r>
              <a:rPr lang="fr-FR"/>
              <a:t> : ligne de porte à porte avec inscription préalable </a:t>
            </a:r>
            <a:r>
              <a:rPr lang="fr-FR" altLang="ja-JP">
                <a:ea typeface="MS PGothic" pitchFamily="34" charset="-128"/>
              </a:rPr>
              <a:t>des enfants et des accompagnateurs.</a:t>
            </a:r>
            <a:endParaRPr lang="fr-FR"/>
          </a:p>
        </p:txBody>
      </p:sp>
    </p:spTree>
    <p:extLst>
      <p:ext uri="{BB962C8B-B14F-4D97-AF65-F5344CB8AC3E}">
        <p14:creationId xmlns:p14="http://schemas.microsoft.com/office/powerpoint/2010/main" val="1606263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1174" name="Rectangle 6"/>
          <p:cNvSpPr>
            <a:spLocks noChangeArrowheads="1"/>
          </p:cNvSpPr>
          <p:nvPr/>
        </p:nvSpPr>
        <p:spPr bwMode="auto">
          <a:xfrm>
            <a:off x="341313" y="638175"/>
            <a:ext cx="2925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altLang="ja-JP" b="1">
                <a:ea typeface="MS PGothic" pitchFamily="34" charset="-128"/>
              </a:rPr>
              <a:t> Dans les trois cas :</a:t>
            </a:r>
            <a:endParaRPr lang="fr-FR" b="1"/>
          </a:p>
        </p:txBody>
      </p:sp>
      <p:sp>
        <p:nvSpPr>
          <p:cNvPr id="391177" name="Rectangle 9"/>
          <p:cNvSpPr>
            <a:spLocks noChangeArrowheads="1"/>
          </p:cNvSpPr>
          <p:nvPr/>
        </p:nvSpPr>
        <p:spPr bwMode="auto">
          <a:xfrm>
            <a:off x="161925" y="2303463"/>
            <a:ext cx="7921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altLang="ja-JP" b="1">
                <a:ea typeface="MS PGothic" pitchFamily="34" charset="-128"/>
              </a:rPr>
              <a:t> Rôle variable de la collectivité</a:t>
            </a:r>
            <a:r>
              <a:rPr lang="fr-FR" altLang="ja-JP">
                <a:ea typeface="MS PGothic" pitchFamily="34" charset="-128"/>
              </a:rPr>
              <a:t> : impulsion, soutien technique et/ou logistique … démarche plus partenariale  (jalonnement, aménagement, communication…).</a:t>
            </a:r>
          </a:p>
        </p:txBody>
      </p:sp>
      <p:sp>
        <p:nvSpPr>
          <p:cNvPr id="391178" name="Rectangle 10"/>
          <p:cNvSpPr>
            <a:spLocks noChangeArrowheads="1"/>
          </p:cNvSpPr>
          <p:nvPr/>
        </p:nvSpPr>
        <p:spPr bwMode="auto">
          <a:xfrm>
            <a:off x="115888" y="1268413"/>
            <a:ext cx="86852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50000"/>
              </a:spcAft>
              <a:buClr>
                <a:srgbClr val="6600CC"/>
              </a:buClr>
              <a:buFont typeface="Wingdings" pitchFamily="2" charset="2"/>
              <a:buChar char="Ü"/>
            </a:pPr>
            <a:r>
              <a:rPr lang="fr-FR" b="1"/>
              <a:t> Cibles : L’accompagnement collectif est une action pertinente à mettre en place en école primaire (et maternelle). </a:t>
            </a:r>
            <a:r>
              <a:rPr lang="fr-FR"/>
              <a:t>Au collège, les élèves gagnent en autonomie</a:t>
            </a:r>
            <a:r>
              <a:rPr lang="fr-FR" b="1"/>
              <a:t> </a:t>
            </a:r>
            <a:r>
              <a:rPr lang="fr-FR"/>
              <a:t>et sont moins enclins à participer à des accompagnements collectifs par les parents.</a:t>
            </a:r>
          </a:p>
        </p:txBody>
      </p:sp>
      <p:sp>
        <p:nvSpPr>
          <p:cNvPr id="391179" name="Rectangle 11"/>
          <p:cNvSpPr>
            <a:spLocks noChangeArrowheads="1"/>
          </p:cNvSpPr>
          <p:nvPr/>
        </p:nvSpPr>
        <p:spPr bwMode="auto">
          <a:xfrm>
            <a:off x="161925" y="3114675"/>
            <a:ext cx="873125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6700" indent="-266700" algn="just">
              <a:spcAft>
                <a:spcPct val="50000"/>
              </a:spcAft>
              <a:buClr>
                <a:srgbClr val="6600CC"/>
              </a:buClr>
              <a:buFont typeface="Wingdings" pitchFamily="2" charset="2"/>
              <a:buChar char="Ü"/>
            </a:pPr>
            <a:r>
              <a:rPr lang="fr-FR" b="1">
                <a:cs typeface="Arial" charset="0"/>
              </a:rPr>
              <a:t>Objectifs : </a:t>
            </a:r>
          </a:p>
          <a:p>
            <a:pPr marL="266700" indent="-266700" algn="just">
              <a:spcAft>
                <a:spcPct val="50000"/>
              </a:spcAft>
              <a:buClr>
                <a:srgbClr val="6600CC"/>
              </a:buClr>
              <a:buFont typeface="Wingdings" pitchFamily="2" charset="2"/>
              <a:buChar char="§"/>
            </a:pPr>
            <a:r>
              <a:rPr lang="fr-FR"/>
              <a:t>Réduire l’utilisation de la voiture particulière en créant une offre de transport non-motorisé et sécurisée pour le trajet domicile-école </a:t>
            </a:r>
          </a:p>
          <a:p>
            <a:pPr lvl="2" algn="just">
              <a:spcAft>
                <a:spcPct val="50000"/>
              </a:spcAft>
              <a:buClr>
                <a:srgbClr val="6600CC"/>
              </a:buClr>
              <a:buFont typeface="Wingdings 3" pitchFamily="18" charset="2"/>
              <a:buChar char="â"/>
            </a:pPr>
            <a:r>
              <a:rPr lang="fr-FR"/>
              <a:t>service de mobilité  </a:t>
            </a:r>
          </a:p>
          <a:p>
            <a:pPr lvl="2" algn="just">
              <a:spcAft>
                <a:spcPct val="50000"/>
              </a:spcAft>
              <a:buClr>
                <a:srgbClr val="6600CC"/>
              </a:buClr>
              <a:buFont typeface="Wingdings 3" pitchFamily="18" charset="2"/>
              <a:buChar char="â"/>
            </a:pPr>
            <a:r>
              <a:rPr lang="fr-FR">
                <a:sym typeface="Wingdings 3" pitchFamily="18" charset="2"/>
              </a:rPr>
              <a:t>action </a:t>
            </a:r>
            <a:r>
              <a:rPr lang="fr-FR"/>
              <a:t>de long</a:t>
            </a:r>
            <a:r>
              <a:rPr lang="fr-FR">
                <a:sym typeface="Wingdings 3" pitchFamily="18" charset="2"/>
              </a:rPr>
              <a:t> </a:t>
            </a:r>
            <a:r>
              <a:rPr lang="fr-FR"/>
              <a:t>terme</a:t>
            </a:r>
          </a:p>
          <a:p>
            <a:pPr marL="266700" indent="-266700" algn="ctr">
              <a:spcAft>
                <a:spcPct val="50000"/>
              </a:spcAft>
              <a:buClr>
                <a:srgbClr val="6600CC"/>
              </a:buClr>
              <a:buFont typeface="Wingdings" pitchFamily="2" charset="2"/>
              <a:buNone/>
            </a:pPr>
            <a:r>
              <a:rPr lang="fr-FR" b="1"/>
              <a:t>OU</a:t>
            </a:r>
          </a:p>
          <a:p>
            <a:pPr marL="266700" indent="-266700" algn="just">
              <a:spcAft>
                <a:spcPct val="50000"/>
              </a:spcAft>
              <a:buClr>
                <a:srgbClr val="6600CC"/>
              </a:buClr>
              <a:buFont typeface="Wingdings" pitchFamily="2" charset="2"/>
              <a:buChar char="§"/>
            </a:pPr>
            <a:r>
              <a:rPr lang="fr-FR"/>
              <a:t>Améliorer l’apprentissage par les enfants du déplacement à pied/à vélo en ville</a:t>
            </a:r>
          </a:p>
          <a:p>
            <a:pPr lvl="2" algn="just">
              <a:spcAft>
                <a:spcPct val="50000"/>
              </a:spcAft>
              <a:buClr>
                <a:srgbClr val="6600CC"/>
              </a:buClr>
              <a:buFont typeface="Wingdings 3" pitchFamily="18" charset="2"/>
              <a:buChar char="â"/>
            </a:pPr>
            <a:r>
              <a:rPr lang="fr-FR"/>
              <a:t>projet pédagogique </a:t>
            </a:r>
          </a:p>
          <a:p>
            <a:pPr lvl="2" algn="just">
              <a:spcAft>
                <a:spcPct val="50000"/>
              </a:spcAft>
              <a:buClr>
                <a:srgbClr val="6600CC"/>
              </a:buClr>
              <a:buFont typeface="Wingdings 3" pitchFamily="18" charset="2"/>
              <a:buChar char="â"/>
            </a:pPr>
            <a:r>
              <a:rPr lang="fr-FR"/>
              <a:t>action temporaire</a:t>
            </a:r>
          </a:p>
        </p:txBody>
      </p:sp>
    </p:spTree>
    <p:extLst>
      <p:ext uri="{BB962C8B-B14F-4D97-AF65-F5344CB8AC3E}">
        <p14:creationId xmlns:p14="http://schemas.microsoft.com/office/powerpoint/2010/main" val="706328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4691" name="Text Box 1027"/>
          <p:cNvSpPr txBox="1">
            <a:spLocks noChangeArrowheads="1"/>
          </p:cNvSpPr>
          <p:nvPr/>
        </p:nvSpPr>
        <p:spPr bwMode="auto">
          <a:xfrm>
            <a:off x="341313" y="0"/>
            <a:ext cx="814546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Le bus pédestre</a:t>
            </a:r>
          </a:p>
        </p:txBody>
      </p:sp>
      <p:sp>
        <p:nvSpPr>
          <p:cNvPr id="114702" name="Rectangle 1038"/>
          <p:cNvSpPr>
            <a:spLocks noChangeArrowheads="1"/>
          </p:cNvSpPr>
          <p:nvPr/>
        </p:nvSpPr>
        <p:spPr bwMode="auto">
          <a:xfrm>
            <a:off x="206375" y="908050"/>
            <a:ext cx="832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3" pitchFamily="18" charset="2"/>
              <a:buChar char="â"/>
            </a:pPr>
            <a:r>
              <a:rPr lang="fr-FR" b="1">
                <a:cs typeface="Arial" charset="0"/>
              </a:rPr>
              <a:t> Principe </a:t>
            </a:r>
            <a:endParaRPr lang="fr-FR">
              <a:cs typeface="Arial" charset="0"/>
            </a:endParaRPr>
          </a:p>
        </p:txBody>
      </p:sp>
      <p:pic>
        <p:nvPicPr>
          <p:cNvPr id="114704" name="Picture 1040" descr="Bus à pied - ligne verte 3 juin après-mi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1628775"/>
            <a:ext cx="4768850" cy="357505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14708" name="Rectangle 1044"/>
          <p:cNvSpPr>
            <a:spLocks noChangeArrowheads="1"/>
          </p:cNvSpPr>
          <p:nvPr/>
        </p:nvSpPr>
        <p:spPr bwMode="auto">
          <a:xfrm>
            <a:off x="250825" y="1628775"/>
            <a:ext cx="324008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b="1">
                <a:cs typeface="Arial" charset="0"/>
              </a:rPr>
              <a:t>Le bus pédestre</a:t>
            </a:r>
            <a:r>
              <a:rPr lang="fr-FR">
                <a:cs typeface="Arial" charset="0"/>
              </a:rPr>
              <a:t> consiste en un </a:t>
            </a:r>
            <a:r>
              <a:rPr lang="fr-FR" b="1">
                <a:cs typeface="Arial" charset="0"/>
              </a:rPr>
              <a:t>groupe d’enfants</a:t>
            </a:r>
            <a:r>
              <a:rPr lang="fr-FR">
                <a:cs typeface="Arial" charset="0"/>
              </a:rPr>
              <a:t>, </a:t>
            </a:r>
            <a:r>
              <a:rPr lang="fr-FR" b="1">
                <a:cs typeface="Arial" charset="0"/>
              </a:rPr>
              <a:t>conduit et encadré par des adultes </a:t>
            </a:r>
            <a:r>
              <a:rPr lang="fr-FR">
                <a:cs typeface="Arial" charset="0"/>
              </a:rPr>
              <a:t>(parents volontaires, association de parents d’élèves, association loi 1901, etc.), qui effectue à pied le trajet des zones d’habitations jusqu’à l’école, en respectant des </a:t>
            </a:r>
            <a:r>
              <a:rPr lang="fr-FR" b="1">
                <a:cs typeface="Arial" charset="0"/>
              </a:rPr>
              <a:t>arrêts et des horaires fixes et prédéterminés. </a:t>
            </a:r>
            <a:endParaRPr lang="fr-FR">
              <a:cs typeface="Arial" charset="0"/>
            </a:endParaRPr>
          </a:p>
        </p:txBody>
      </p:sp>
    </p:spTree>
    <p:extLst>
      <p:ext uri="{BB962C8B-B14F-4D97-AF65-F5344CB8AC3E}">
        <p14:creationId xmlns:p14="http://schemas.microsoft.com/office/powerpoint/2010/main" val="1234447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7075" name="Text Box 3"/>
          <p:cNvSpPr txBox="1">
            <a:spLocks noChangeArrowheads="1"/>
          </p:cNvSpPr>
          <p:nvPr/>
        </p:nvSpPr>
        <p:spPr bwMode="auto">
          <a:xfrm>
            <a:off x="476250" y="1449388"/>
            <a:ext cx="29257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
            </a:pPr>
            <a:r>
              <a:rPr lang="fr-FR"/>
              <a:t>Le bus pédestre est très adapté aux villes disposant de </a:t>
            </a:r>
            <a:r>
              <a:rPr lang="fr-FR" b="1"/>
              <a:t>trottoirs étroits.</a:t>
            </a:r>
          </a:p>
          <a:p>
            <a:pPr>
              <a:buClr>
                <a:srgbClr val="6600CC"/>
              </a:buClr>
              <a:buFont typeface="Wingdings" pitchFamily="2" charset="2"/>
              <a:buChar char="§"/>
            </a:pPr>
            <a:endParaRPr lang="fr-FR" b="1"/>
          </a:p>
          <a:p>
            <a:pPr>
              <a:buClr>
                <a:srgbClr val="6600CC"/>
              </a:buClr>
              <a:buFont typeface="Wingdings" pitchFamily="2" charset="2"/>
              <a:buChar char="§"/>
            </a:pPr>
            <a:r>
              <a:rPr lang="fr-FR"/>
              <a:t>La caravane d’enfants est encadrée par les parents accompagnateurs : devant, sur le côté et en queue. </a:t>
            </a:r>
          </a:p>
        </p:txBody>
      </p:sp>
      <p:pic>
        <p:nvPicPr>
          <p:cNvPr id="387076" name="Picture 4" descr="202dibus Verte 2 Mont d'Eaub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03350"/>
            <a:ext cx="4822825" cy="3616325"/>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387077" name="Rectangle 5"/>
          <p:cNvSpPr>
            <a:spLocks noChangeArrowheads="1"/>
          </p:cNvSpPr>
          <p:nvPr/>
        </p:nvSpPr>
        <p:spPr bwMode="auto">
          <a:xfrm>
            <a:off x="250825" y="414338"/>
            <a:ext cx="351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Les avantages du bus p</a:t>
            </a:r>
            <a:r>
              <a:rPr lang="fr-FR" b="1">
                <a:latin typeface="Times New Roman"/>
              </a:rPr>
              <a:t>é</a:t>
            </a:r>
            <a:r>
              <a:rPr lang="fr-FR" b="1"/>
              <a:t>destre</a:t>
            </a:r>
          </a:p>
        </p:txBody>
      </p:sp>
      <p:sp>
        <p:nvSpPr>
          <p:cNvPr id="387078" name="Text Box 6"/>
          <p:cNvSpPr txBox="1">
            <a:spLocks noChangeArrowheads="1"/>
          </p:cNvSpPr>
          <p:nvPr/>
        </p:nvSpPr>
        <p:spPr bwMode="auto">
          <a:xfrm>
            <a:off x="566738" y="1042988"/>
            <a:ext cx="467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i="1"/>
              <a:t>Sécuriser des trajets sur trottoirs étroits.</a:t>
            </a:r>
          </a:p>
        </p:txBody>
      </p:sp>
    </p:spTree>
    <p:extLst>
      <p:ext uri="{BB962C8B-B14F-4D97-AF65-F5344CB8AC3E}">
        <p14:creationId xmlns:p14="http://schemas.microsoft.com/office/powerpoint/2010/main" val="1849586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88099" name="Picture 3" descr="PDES CLA - pédibus JF 191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808163"/>
            <a:ext cx="4860925" cy="3451225"/>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388100" name="Rectangle 4"/>
          <p:cNvSpPr>
            <a:spLocks noChangeArrowheads="1"/>
          </p:cNvSpPr>
          <p:nvPr/>
        </p:nvSpPr>
        <p:spPr bwMode="auto">
          <a:xfrm>
            <a:off x="250825" y="414338"/>
            <a:ext cx="351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Les avantages du bus p</a:t>
            </a:r>
            <a:r>
              <a:rPr lang="fr-FR" b="1">
                <a:latin typeface="Times New Roman"/>
              </a:rPr>
              <a:t>é</a:t>
            </a:r>
            <a:r>
              <a:rPr lang="fr-FR" b="1"/>
              <a:t>destre</a:t>
            </a:r>
          </a:p>
        </p:txBody>
      </p:sp>
      <p:sp>
        <p:nvSpPr>
          <p:cNvPr id="388103" name="Text Box 7"/>
          <p:cNvSpPr txBox="1">
            <a:spLocks noChangeArrowheads="1"/>
          </p:cNvSpPr>
          <p:nvPr/>
        </p:nvSpPr>
        <p:spPr bwMode="auto">
          <a:xfrm>
            <a:off x="611188" y="1133475"/>
            <a:ext cx="8281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6600CC"/>
              </a:buClr>
              <a:buFont typeface="Wingdings" pitchFamily="2" charset="2"/>
              <a:buChar char="Ü"/>
            </a:pPr>
            <a:r>
              <a:rPr lang="fr-FR" b="1" i="1"/>
              <a:t>gain de temps pour les parents grâce à leur rotation dans l’accompagnement</a:t>
            </a:r>
          </a:p>
        </p:txBody>
      </p:sp>
      <p:sp>
        <p:nvSpPr>
          <p:cNvPr id="388104" name="Text Box 8"/>
          <p:cNvSpPr txBox="1">
            <a:spLocks noChangeArrowheads="1"/>
          </p:cNvSpPr>
          <p:nvPr/>
        </p:nvSpPr>
        <p:spPr bwMode="auto">
          <a:xfrm>
            <a:off x="5697538" y="2438400"/>
            <a:ext cx="29257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90000"/>
              </a:spcAft>
              <a:buClr>
                <a:srgbClr val="6600CC"/>
              </a:buClr>
              <a:buFont typeface="Wingdings" pitchFamily="2" charset="2"/>
              <a:buChar char="§"/>
            </a:pPr>
            <a:r>
              <a:rPr lang="fr-FR"/>
              <a:t> Les parents s’organisent pour accompagner es enfants à tour de rôle selon leurs disponibilités.</a:t>
            </a:r>
          </a:p>
        </p:txBody>
      </p:sp>
    </p:spTree>
    <p:extLst>
      <p:ext uri="{BB962C8B-B14F-4D97-AF65-F5344CB8AC3E}">
        <p14:creationId xmlns:p14="http://schemas.microsoft.com/office/powerpoint/2010/main" val="4130604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0147" name="Text Box 3"/>
          <p:cNvSpPr txBox="1">
            <a:spLocks noChangeArrowheads="1"/>
          </p:cNvSpPr>
          <p:nvPr/>
        </p:nvSpPr>
        <p:spPr bwMode="auto">
          <a:xfrm>
            <a:off x="250825" y="3068638"/>
            <a:ext cx="38258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90000"/>
              </a:spcAft>
              <a:buClr>
                <a:srgbClr val="6600CC"/>
              </a:buClr>
              <a:buFont typeface="Wingdings" pitchFamily="2" charset="2"/>
              <a:buChar char="§"/>
            </a:pPr>
            <a:r>
              <a:rPr lang="fr-FR"/>
              <a:t> Le bus pédestre confère un </a:t>
            </a:r>
            <a:r>
              <a:rPr lang="fr-FR" b="1"/>
              <a:t>effet de convoi</a:t>
            </a:r>
            <a:r>
              <a:rPr lang="fr-FR"/>
              <a:t> au groupe, très utile pour la traversée de voies importantes car il rend les enfants pus visibles.</a:t>
            </a:r>
          </a:p>
          <a:p>
            <a:pPr>
              <a:spcAft>
                <a:spcPct val="90000"/>
              </a:spcAft>
              <a:buClr>
                <a:srgbClr val="6600CC"/>
              </a:buClr>
              <a:buFont typeface="Wingdings" pitchFamily="2" charset="2"/>
              <a:buChar char="§"/>
            </a:pPr>
            <a:endParaRPr lang="fr-FR"/>
          </a:p>
          <a:p>
            <a:pPr>
              <a:spcAft>
                <a:spcPct val="90000"/>
              </a:spcAft>
              <a:buClr>
                <a:srgbClr val="6600CC"/>
              </a:buClr>
              <a:buFont typeface="Wingdings" pitchFamily="2" charset="2"/>
              <a:buChar char="§"/>
            </a:pPr>
            <a:r>
              <a:rPr lang="fr-FR"/>
              <a:t> Le port de </a:t>
            </a:r>
            <a:r>
              <a:rPr lang="fr-FR" b="1"/>
              <a:t>chasubles phosphorescentes</a:t>
            </a:r>
            <a:r>
              <a:rPr lang="fr-FR"/>
              <a:t> par les adultes et les enfants permet de renforcer l’effet de convoi pour les soirées d’hiver.</a:t>
            </a:r>
          </a:p>
        </p:txBody>
      </p:sp>
      <p:pic>
        <p:nvPicPr>
          <p:cNvPr id="390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738" y="3473450"/>
            <a:ext cx="4525962" cy="2963863"/>
          </a:xfrm>
          <a:prstGeom prst="rect">
            <a:avLst/>
          </a:prstGeom>
          <a:noFill/>
          <a:ln w="9525">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390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738" y="458788"/>
            <a:ext cx="4473575" cy="2803525"/>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390151" name="Rectangle 7"/>
          <p:cNvSpPr>
            <a:spLocks noChangeArrowheads="1"/>
          </p:cNvSpPr>
          <p:nvPr/>
        </p:nvSpPr>
        <p:spPr bwMode="auto">
          <a:xfrm>
            <a:off x="250825" y="414338"/>
            <a:ext cx="351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Les avantages du bus p</a:t>
            </a:r>
            <a:r>
              <a:rPr lang="fr-FR" b="1">
                <a:latin typeface="Times New Roman"/>
              </a:rPr>
              <a:t>é</a:t>
            </a:r>
            <a:r>
              <a:rPr lang="fr-FR" b="1"/>
              <a:t>destre</a:t>
            </a:r>
          </a:p>
        </p:txBody>
      </p:sp>
      <p:sp>
        <p:nvSpPr>
          <p:cNvPr id="390152" name="Text Box 8"/>
          <p:cNvSpPr txBox="1">
            <a:spLocks noChangeArrowheads="1"/>
          </p:cNvSpPr>
          <p:nvPr/>
        </p:nvSpPr>
        <p:spPr bwMode="auto">
          <a:xfrm>
            <a:off x="296863" y="1179513"/>
            <a:ext cx="3689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6600CC"/>
              </a:buClr>
              <a:buFont typeface="Wingdings" pitchFamily="2" charset="2"/>
              <a:buChar char="Ü"/>
            </a:pPr>
            <a:r>
              <a:rPr lang="fr-FR" b="1" i="1"/>
              <a:t>Sécuriser la traversée de voies importantes grâce à :</a:t>
            </a:r>
          </a:p>
        </p:txBody>
      </p:sp>
      <p:sp>
        <p:nvSpPr>
          <p:cNvPr id="390153" name="Rectangle 9"/>
          <p:cNvSpPr>
            <a:spLocks noChangeArrowheads="1"/>
          </p:cNvSpPr>
          <p:nvPr/>
        </p:nvSpPr>
        <p:spPr bwMode="auto">
          <a:xfrm>
            <a:off x="341313" y="1808163"/>
            <a:ext cx="3419475"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spcAft>
                <a:spcPct val="30000"/>
              </a:spcAft>
              <a:buClr>
                <a:srgbClr val="6600CC"/>
              </a:buClr>
              <a:buFont typeface="Wingdings" pitchFamily="2" charset="2"/>
              <a:buChar char="§"/>
            </a:pPr>
            <a:r>
              <a:rPr lang="fr-FR"/>
              <a:t>Un effet de convoi </a:t>
            </a:r>
          </a:p>
          <a:p>
            <a:pPr marL="182563" indent="-182563">
              <a:spcAft>
                <a:spcPct val="30000"/>
              </a:spcAft>
              <a:buClr>
                <a:srgbClr val="6600CC"/>
              </a:buClr>
              <a:buFont typeface="Wingdings" pitchFamily="2" charset="2"/>
              <a:buChar char="§"/>
            </a:pPr>
            <a:r>
              <a:rPr lang="fr-FR"/>
              <a:t>Un encadrement par des adultes.</a:t>
            </a:r>
          </a:p>
        </p:txBody>
      </p:sp>
    </p:spTree>
    <p:extLst>
      <p:ext uri="{BB962C8B-B14F-4D97-AF65-F5344CB8AC3E}">
        <p14:creationId xmlns:p14="http://schemas.microsoft.com/office/powerpoint/2010/main" val="884852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123" name="Rectangle 3"/>
          <p:cNvSpPr>
            <a:spLocks noChangeArrowheads="1"/>
          </p:cNvSpPr>
          <p:nvPr/>
        </p:nvSpPr>
        <p:spPr bwMode="auto">
          <a:xfrm>
            <a:off x="250825" y="414338"/>
            <a:ext cx="351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Les avantages du bus p</a:t>
            </a:r>
            <a:r>
              <a:rPr lang="fr-FR" b="1">
                <a:latin typeface="Times New Roman"/>
              </a:rPr>
              <a:t>é</a:t>
            </a:r>
            <a:r>
              <a:rPr lang="fr-FR" b="1"/>
              <a:t>destre</a:t>
            </a:r>
          </a:p>
        </p:txBody>
      </p:sp>
      <p:pic>
        <p:nvPicPr>
          <p:cNvPr id="389124" name="Picture 4" descr="202dibus Verte 3 Mont d'Eaub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63" y="819150"/>
            <a:ext cx="5864225" cy="4398963"/>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389125" name="Text Box 5"/>
          <p:cNvSpPr txBox="1">
            <a:spLocks noChangeArrowheads="1"/>
          </p:cNvSpPr>
          <p:nvPr/>
        </p:nvSpPr>
        <p:spPr bwMode="auto">
          <a:xfrm>
            <a:off x="161925" y="1673225"/>
            <a:ext cx="24304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6600CC"/>
              </a:buClr>
              <a:buFont typeface="Wingdings" pitchFamily="2" charset="2"/>
              <a:buChar char="Ü"/>
            </a:pPr>
            <a:r>
              <a:rPr lang="fr-FR" b="1" i="1"/>
              <a:t> Favoriser l’apprentissage par les enfants de la sécurité et des déplacements en ville</a:t>
            </a:r>
            <a:endParaRPr lang="fr-FR"/>
          </a:p>
        </p:txBody>
      </p:sp>
    </p:spTree>
    <p:extLst>
      <p:ext uri="{BB962C8B-B14F-4D97-AF65-F5344CB8AC3E}">
        <p14:creationId xmlns:p14="http://schemas.microsoft.com/office/powerpoint/2010/main" val="95996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1620" name="Text Box 1028"/>
          <p:cNvSpPr txBox="1">
            <a:spLocks noChangeArrowheads="1"/>
          </p:cNvSpPr>
          <p:nvPr/>
        </p:nvSpPr>
        <p:spPr bwMode="auto">
          <a:xfrm>
            <a:off x="1557338" y="5410200"/>
            <a:ext cx="6192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9900"/>
              </a:buClr>
              <a:buFont typeface="Wingdings" pitchFamily="2" charset="2"/>
              <a:buChar char="§"/>
            </a:pPr>
            <a:r>
              <a:rPr lang="fr-FR"/>
              <a:t> Sécurisation d’une traversée piétonne par la création d’une « oreille » : avancée de trottoir pour améliorer la visibilité des piétons et créer un rétrécissement de la voie (effet de paroi)</a:t>
            </a:r>
          </a:p>
        </p:txBody>
      </p:sp>
      <p:pic>
        <p:nvPicPr>
          <p:cNvPr id="111623" name="Picture 1031" descr="test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309688"/>
            <a:ext cx="5165725" cy="3875087"/>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111627" name="Text Box 1035"/>
          <p:cNvSpPr txBox="1">
            <a:spLocks noChangeArrowheads="1"/>
          </p:cNvSpPr>
          <p:nvPr/>
        </p:nvSpPr>
        <p:spPr bwMode="auto">
          <a:xfrm>
            <a:off x="296863" y="549275"/>
            <a:ext cx="6192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Aménagement ponctuel de sécurisation</a:t>
            </a:r>
          </a:p>
        </p:txBody>
      </p:sp>
    </p:spTree>
    <p:extLst>
      <p:ext uri="{BB962C8B-B14F-4D97-AF65-F5344CB8AC3E}">
        <p14:creationId xmlns:p14="http://schemas.microsoft.com/office/powerpoint/2010/main" val="2046051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404" name="Text Box 4"/>
          <p:cNvSpPr txBox="1">
            <a:spLocks noChangeArrowheads="1"/>
          </p:cNvSpPr>
          <p:nvPr/>
        </p:nvSpPr>
        <p:spPr bwMode="auto">
          <a:xfrm>
            <a:off x="5607050" y="1179513"/>
            <a:ext cx="342106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6600CC"/>
              </a:buClr>
              <a:buFont typeface="Wingdings" pitchFamily="2" charset="2"/>
              <a:buChar char="Ü"/>
            </a:pPr>
            <a:r>
              <a:rPr lang="fr-FR"/>
              <a:t> Soutenus par la mairie, </a:t>
            </a:r>
            <a:r>
              <a:rPr lang="fr-FR" b="1" i="1"/>
              <a:t>les parents sont les porteurs et principaux acteurs du bus pédestre</a:t>
            </a:r>
            <a:r>
              <a:rPr lang="fr-FR"/>
              <a:t>. Les lignes et arrêts définis doivent répondre à leurs besoins.</a:t>
            </a:r>
          </a:p>
        </p:txBody>
      </p:sp>
      <p:sp>
        <p:nvSpPr>
          <p:cNvPr id="102410" name="Rectangle 10"/>
          <p:cNvSpPr>
            <a:spLocks noChangeArrowheads="1"/>
          </p:cNvSpPr>
          <p:nvPr/>
        </p:nvSpPr>
        <p:spPr bwMode="auto">
          <a:xfrm>
            <a:off x="296863" y="233363"/>
            <a:ext cx="61214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 concertation</a:t>
            </a:r>
          </a:p>
          <a:p>
            <a:pPr>
              <a:spcBef>
                <a:spcPct val="50000"/>
              </a:spcBef>
            </a:pPr>
            <a:r>
              <a:rPr lang="fr-FR" b="1"/>
              <a:t>Exemple de réunion de concertation avec des parents</a:t>
            </a:r>
            <a:r>
              <a:rPr lang="fr-FR"/>
              <a:t> </a:t>
            </a:r>
            <a:endParaRPr lang="fr-FR" b="1"/>
          </a:p>
        </p:txBody>
      </p:sp>
      <p:pic>
        <p:nvPicPr>
          <p:cNvPr id="102411" name="Picture 1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792163" y="954088"/>
            <a:ext cx="4186237" cy="2647950"/>
          </a:xfrm>
          <a:noFill/>
          <a:ln w="12700">
            <a:solidFill>
              <a:srgbClr val="80008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13" name="Rectangle 13"/>
          <p:cNvSpPr>
            <a:spLocks noChangeArrowheads="1"/>
          </p:cNvSpPr>
          <p:nvPr/>
        </p:nvSpPr>
        <p:spPr bwMode="auto">
          <a:xfrm>
            <a:off x="5562600" y="2755900"/>
            <a:ext cx="3419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 </a:t>
            </a:r>
            <a:r>
              <a:rPr lang="fr-FR" b="1" i="1"/>
              <a:t>Lors de l’enquête de mobilité, il est important :</a:t>
            </a:r>
          </a:p>
        </p:txBody>
      </p:sp>
      <p:sp>
        <p:nvSpPr>
          <p:cNvPr id="102414" name="Rectangle 14"/>
          <p:cNvSpPr>
            <a:spLocks noChangeArrowheads="1"/>
          </p:cNvSpPr>
          <p:nvPr/>
        </p:nvSpPr>
        <p:spPr bwMode="auto">
          <a:xfrm>
            <a:off x="5651500" y="3368675"/>
            <a:ext cx="33305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
            </a:pPr>
            <a:r>
              <a:rPr lang="fr-FR"/>
              <a:t> d’interroger les enfants sur leur souhait à participer au bus pédestre,</a:t>
            </a:r>
          </a:p>
        </p:txBody>
      </p:sp>
      <p:sp>
        <p:nvSpPr>
          <p:cNvPr id="102415" name="Rectangle 15"/>
          <p:cNvSpPr>
            <a:spLocks noChangeArrowheads="1"/>
          </p:cNvSpPr>
          <p:nvPr/>
        </p:nvSpPr>
        <p:spPr bwMode="auto">
          <a:xfrm>
            <a:off x="5651500" y="4178300"/>
            <a:ext cx="33766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
            </a:pPr>
            <a:r>
              <a:rPr lang="fr-FR"/>
              <a:t> d’interroger les parents sur leur attentes et possibilités de participation.</a:t>
            </a:r>
          </a:p>
        </p:txBody>
      </p:sp>
      <p:sp>
        <p:nvSpPr>
          <p:cNvPr id="102416" name="Rectangle 16"/>
          <p:cNvSpPr>
            <a:spLocks noChangeArrowheads="1"/>
          </p:cNvSpPr>
          <p:nvPr/>
        </p:nvSpPr>
        <p:spPr bwMode="auto">
          <a:xfrm>
            <a:off x="5607050" y="4975225"/>
            <a:ext cx="342106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 L’analyse de ces potentiels permettra la mise en place d’un groupe de travail, composé de parents motivés et disponibles pour organiser, gérer et mettre en œuvre l’opération.</a:t>
            </a:r>
          </a:p>
        </p:txBody>
      </p:sp>
      <p:sp>
        <p:nvSpPr>
          <p:cNvPr id="102417" name="Rectangle 17"/>
          <p:cNvSpPr>
            <a:spLocks noChangeArrowheads="1"/>
          </p:cNvSpPr>
          <p:nvPr/>
        </p:nvSpPr>
        <p:spPr bwMode="auto">
          <a:xfrm>
            <a:off x="701675" y="4284663"/>
            <a:ext cx="472598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79388" algn="just">
              <a:spcAft>
                <a:spcPct val="50000"/>
              </a:spcAft>
              <a:buClr>
                <a:srgbClr val="000066"/>
              </a:buClr>
              <a:buFont typeface="Wingdings" pitchFamily="2" charset="2"/>
              <a:buChar char="§"/>
            </a:pPr>
            <a:r>
              <a:rPr lang="fr-FR" b="1"/>
              <a:t>Responsabilité</a:t>
            </a:r>
            <a:r>
              <a:rPr lang="fr-FR"/>
              <a:t> : faux problème </a:t>
            </a:r>
            <a:r>
              <a:rPr lang="fr-FR">
                <a:sym typeface="Wingdings 3" pitchFamily="18" charset="2"/>
              </a:rPr>
              <a:t>car</a:t>
            </a:r>
            <a:r>
              <a:rPr lang="fr-FR"/>
              <a:t> application du droit commun et co-responsabilité des acteurs (maire-enseignants-parents-enfants)</a:t>
            </a:r>
            <a:r>
              <a:rPr lang="fr-FR" b="1"/>
              <a:t> </a:t>
            </a:r>
          </a:p>
          <a:p>
            <a:pPr indent="179388" algn="just">
              <a:spcAft>
                <a:spcPct val="50000"/>
              </a:spcAft>
              <a:buClr>
                <a:srgbClr val="000066"/>
              </a:buClr>
              <a:buFont typeface="Wingdings" pitchFamily="2" charset="2"/>
              <a:buChar char="§"/>
            </a:pPr>
            <a:r>
              <a:rPr lang="fr-FR" b="1"/>
              <a:t>Poids des cartables</a:t>
            </a:r>
            <a:r>
              <a:rPr lang="fr-FR"/>
              <a:t> : solutions techniques à trouver au cas par cas (casier à l’école, chariot, cartables à roulettes…)</a:t>
            </a:r>
          </a:p>
          <a:p>
            <a:pPr indent="179388" algn="just">
              <a:spcAft>
                <a:spcPct val="50000"/>
              </a:spcAft>
              <a:buClr>
                <a:srgbClr val="000066"/>
              </a:buClr>
              <a:buFont typeface="Wingdings" pitchFamily="2" charset="2"/>
              <a:buChar char="§"/>
            </a:pPr>
            <a:r>
              <a:rPr lang="fr-FR" b="1"/>
              <a:t>Poids des habitudes</a:t>
            </a:r>
            <a:r>
              <a:rPr lang="fr-FR"/>
              <a:t> : apprendre et prendre de nouvelles habitudes</a:t>
            </a:r>
          </a:p>
        </p:txBody>
      </p:sp>
      <p:sp>
        <p:nvSpPr>
          <p:cNvPr id="102418" name="Rectangle 18"/>
          <p:cNvSpPr>
            <a:spLocks noChangeArrowheads="1"/>
          </p:cNvSpPr>
          <p:nvPr>
            <p:ph type="title"/>
          </p:nvPr>
        </p:nvSpPr>
        <p:spPr bwMode="auto">
          <a:xfrm>
            <a:off x="161925" y="3698875"/>
            <a:ext cx="5265738" cy="53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Clr>
                <a:srgbClr val="6600CC"/>
              </a:buClr>
              <a:buFont typeface="Wingdings" pitchFamily="2" charset="2"/>
              <a:buChar char="Ü"/>
            </a:pPr>
            <a:r>
              <a:rPr lang="fr-FR" sz="1600" i="1">
                <a:solidFill>
                  <a:schemeClr val="tx1"/>
                </a:solidFill>
                <a:effectLst/>
              </a:rPr>
              <a:t> Les réticences les plus fréquemment évoquées par les parents :</a:t>
            </a:r>
          </a:p>
        </p:txBody>
      </p:sp>
      <p:sp>
        <p:nvSpPr>
          <p:cNvPr id="102419" name="Line 19"/>
          <p:cNvSpPr>
            <a:spLocks noChangeShapeType="1"/>
          </p:cNvSpPr>
          <p:nvPr/>
        </p:nvSpPr>
        <p:spPr bwMode="auto">
          <a:xfrm>
            <a:off x="5516563" y="1133475"/>
            <a:ext cx="44450" cy="5400675"/>
          </a:xfrm>
          <a:prstGeom prst="line">
            <a:avLst/>
          </a:prstGeom>
          <a:noFill/>
          <a:ln w="381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523152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1385" name="Picture 9" descr="Pédibus Salengro ra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3024188"/>
            <a:ext cx="4752975" cy="292735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01386" name="Rectangle 10"/>
          <p:cNvSpPr>
            <a:spLocks noChangeArrowheads="1"/>
          </p:cNvSpPr>
          <p:nvPr/>
        </p:nvSpPr>
        <p:spPr bwMode="auto">
          <a:xfrm>
            <a:off x="341313" y="1358900"/>
            <a:ext cx="4456112" cy="131445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Pour la définition de lignes de bus pédestre en fonction de la localisation des domiciles et de la motivation des parents, il est utile de travailler ave les parents sur des plans de quartiers ou de Ville.</a:t>
            </a:r>
            <a:endParaRPr lang="fr-FR" b="1"/>
          </a:p>
        </p:txBody>
      </p:sp>
      <p:pic>
        <p:nvPicPr>
          <p:cNvPr id="101387" name="Picture 11" descr="lignes pédibus Collégien"/>
          <p:cNvPicPr>
            <a:picLocks noChangeAspect="1" noChangeArrowheads="1"/>
          </p:cNvPicPr>
          <p:nvPr/>
        </p:nvPicPr>
        <p:blipFill>
          <a:blip r:embed="rId3">
            <a:extLst>
              <a:ext uri="{28A0092B-C50C-407E-A947-70E740481C1C}">
                <a14:useLocalDpi xmlns:a14="http://schemas.microsoft.com/office/drawing/2010/main" val="0"/>
              </a:ext>
            </a:extLst>
          </a:blip>
          <a:srcRect l="4071" t="19026" r="5333" b="25145"/>
          <a:stretch>
            <a:fillRect/>
          </a:stretch>
        </p:blipFill>
        <p:spPr bwMode="auto">
          <a:xfrm>
            <a:off x="5067300" y="1089025"/>
            <a:ext cx="3960813" cy="345757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01391" name="Rectangle 15"/>
          <p:cNvSpPr>
            <a:spLocks noChangeArrowheads="1"/>
          </p:cNvSpPr>
          <p:nvPr/>
        </p:nvSpPr>
        <p:spPr bwMode="auto">
          <a:xfrm>
            <a:off x="296863" y="549275"/>
            <a:ext cx="6121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 concertation</a:t>
            </a:r>
          </a:p>
          <a:p>
            <a:pPr>
              <a:spcBef>
                <a:spcPct val="50000"/>
              </a:spcBef>
            </a:pPr>
            <a:r>
              <a:rPr lang="fr-FR" b="1"/>
              <a:t>Exemples de plan de lignes de bus p</a:t>
            </a:r>
            <a:r>
              <a:rPr lang="fr-FR" b="1">
                <a:latin typeface="Times New Roman"/>
              </a:rPr>
              <a:t>é</a:t>
            </a:r>
            <a:r>
              <a:rPr lang="fr-FR" b="1"/>
              <a:t>destre</a:t>
            </a:r>
            <a:endParaRPr lang="fr-FR"/>
          </a:p>
        </p:txBody>
      </p:sp>
    </p:spTree>
    <p:extLst>
      <p:ext uri="{BB962C8B-B14F-4D97-AF65-F5344CB8AC3E}">
        <p14:creationId xmlns:p14="http://schemas.microsoft.com/office/powerpoint/2010/main" val="465799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1798" name="Rectangle 6"/>
          <p:cNvSpPr>
            <a:spLocks noChangeArrowheads="1"/>
          </p:cNvSpPr>
          <p:nvPr/>
        </p:nvSpPr>
        <p:spPr bwMode="auto">
          <a:xfrm>
            <a:off x="341313" y="593725"/>
            <a:ext cx="436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 choix des itin</a:t>
            </a:r>
            <a:r>
              <a:rPr lang="fr-FR" b="1">
                <a:latin typeface="Times New Roman"/>
              </a:rPr>
              <a:t>é</a:t>
            </a:r>
            <a:r>
              <a:rPr lang="fr-FR" b="1"/>
              <a:t>raires</a:t>
            </a:r>
          </a:p>
        </p:txBody>
      </p:sp>
      <p:sp>
        <p:nvSpPr>
          <p:cNvPr id="161800" name="Rectangle 8"/>
          <p:cNvSpPr>
            <a:spLocks noChangeArrowheads="1"/>
          </p:cNvSpPr>
          <p:nvPr/>
        </p:nvSpPr>
        <p:spPr bwMode="auto">
          <a:xfrm>
            <a:off x="296863" y="4689475"/>
            <a:ext cx="84582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buClr>
                <a:srgbClr val="6600CC"/>
              </a:buClr>
              <a:buFont typeface="Wingdings" pitchFamily="2" charset="2"/>
              <a:buChar char="Ü"/>
            </a:pPr>
            <a:r>
              <a:rPr lang="fr-FR"/>
              <a:t> Privilégier l’accès de l’école à pied, par des cheminements piétons sûrs et agréables, avec un stationnement automobile en retrait. Mais conserver la traversée de quelques voies afin de permettre aux enfants d’apprendre à circuler en ville. </a:t>
            </a:r>
          </a:p>
        </p:txBody>
      </p:sp>
      <p:pic>
        <p:nvPicPr>
          <p:cNvPr id="161805" name="Picture 13" descr="LTargtavPag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578350" cy="3160713"/>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61806" name="Picture 14" descr="LTargTavGo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3414713" cy="3201988"/>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27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09" name="Text Box 5"/>
          <p:cNvSpPr txBox="1">
            <a:spLocks noChangeArrowheads="1"/>
          </p:cNvSpPr>
          <p:nvPr/>
        </p:nvSpPr>
        <p:spPr bwMode="auto">
          <a:xfrm>
            <a:off x="5508625" y="5589588"/>
            <a:ext cx="3287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Potelet aux couleurs du bus pédestre, ville de Clamart (92)</a:t>
            </a:r>
          </a:p>
        </p:txBody>
      </p:sp>
      <p:pic>
        <p:nvPicPr>
          <p:cNvPr id="98315" name="Picture 11" descr="P101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08088"/>
            <a:ext cx="4760913" cy="3570287"/>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98310" name="Picture 6" descr="millepattes-garen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28775"/>
            <a:ext cx="2530475" cy="3402013"/>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98311" name="Picture 7" descr="millepattes-garen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2924175"/>
            <a:ext cx="1922463" cy="256540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98316" name="Text Box 12"/>
          <p:cNvSpPr txBox="1">
            <a:spLocks noChangeArrowheads="1"/>
          </p:cNvSpPr>
          <p:nvPr/>
        </p:nvSpPr>
        <p:spPr bwMode="auto">
          <a:xfrm>
            <a:off x="755650" y="4914900"/>
            <a:ext cx="36004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b="1"/>
              <a:t>Panneau d’arrêt de la ligne verte du bus pédestre, à Clamart (92).</a:t>
            </a:r>
          </a:p>
          <a:p>
            <a:r>
              <a:rPr lang="fr-FR"/>
              <a:t>Ce panneau plastifié est temporaire et sera remplacé par un affichage permanent, qui sera imaginé par les enfants et réalisé par un artiste local</a:t>
            </a:r>
          </a:p>
        </p:txBody>
      </p:sp>
      <p:sp>
        <p:nvSpPr>
          <p:cNvPr id="98317" name="Rectangle 13"/>
          <p:cNvSpPr>
            <a:spLocks noChangeArrowheads="1"/>
          </p:cNvSpPr>
          <p:nvPr/>
        </p:nvSpPr>
        <p:spPr bwMode="auto">
          <a:xfrm>
            <a:off x="341313" y="323850"/>
            <a:ext cx="307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 jalonnement des lignes</a:t>
            </a:r>
          </a:p>
        </p:txBody>
      </p:sp>
      <p:sp>
        <p:nvSpPr>
          <p:cNvPr id="98318" name="Rectangle 14"/>
          <p:cNvSpPr>
            <a:spLocks noChangeArrowheads="1"/>
          </p:cNvSpPr>
          <p:nvPr/>
        </p:nvSpPr>
        <p:spPr bwMode="auto">
          <a:xfrm>
            <a:off x="1781175" y="728663"/>
            <a:ext cx="2205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a:t> La signal</a:t>
            </a:r>
            <a:r>
              <a:rPr lang="fr-FR" b="1">
                <a:latin typeface="Times New Roman"/>
              </a:rPr>
              <a:t>é</a:t>
            </a:r>
            <a:r>
              <a:rPr lang="fr-FR" b="1"/>
              <a:t>tique</a:t>
            </a:r>
          </a:p>
        </p:txBody>
      </p:sp>
    </p:spTree>
    <p:extLst>
      <p:ext uri="{BB962C8B-B14F-4D97-AF65-F5344CB8AC3E}">
        <p14:creationId xmlns:p14="http://schemas.microsoft.com/office/powerpoint/2010/main" val="1161362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2824" name="Text Box 8"/>
          <p:cNvSpPr txBox="1">
            <a:spLocks noChangeArrowheads="1"/>
          </p:cNvSpPr>
          <p:nvPr/>
        </p:nvSpPr>
        <p:spPr bwMode="auto">
          <a:xfrm>
            <a:off x="1908175" y="5661025"/>
            <a:ext cx="6626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a:t>Exemple de signalétique libre de droits</a:t>
            </a:r>
            <a:endParaRPr lang="fr-FR"/>
          </a:p>
        </p:txBody>
      </p:sp>
      <p:pic>
        <p:nvPicPr>
          <p:cNvPr id="162826" name="Picture 10" descr="jalonnement-PEDI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1774825"/>
            <a:ext cx="3543300" cy="3656013"/>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62827" name="Picture 11" descr="tracesde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65400"/>
            <a:ext cx="1814513" cy="2573338"/>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62828" name="Rectangle 12"/>
          <p:cNvSpPr>
            <a:spLocks noChangeArrowheads="1"/>
          </p:cNvSpPr>
          <p:nvPr/>
        </p:nvSpPr>
        <p:spPr bwMode="auto">
          <a:xfrm>
            <a:off x="431800" y="728663"/>
            <a:ext cx="307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 jalonnement des lignes</a:t>
            </a:r>
          </a:p>
        </p:txBody>
      </p:sp>
      <p:sp>
        <p:nvSpPr>
          <p:cNvPr id="162829" name="Rectangle 13"/>
          <p:cNvSpPr>
            <a:spLocks noChangeArrowheads="1"/>
          </p:cNvSpPr>
          <p:nvPr/>
        </p:nvSpPr>
        <p:spPr bwMode="auto">
          <a:xfrm>
            <a:off x="2232025" y="1133475"/>
            <a:ext cx="2205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a:t> La signal</a:t>
            </a:r>
            <a:r>
              <a:rPr lang="fr-FR" b="1">
                <a:latin typeface="Times New Roman"/>
              </a:rPr>
              <a:t>é</a:t>
            </a:r>
            <a:r>
              <a:rPr lang="fr-FR" b="1"/>
              <a:t>tique</a:t>
            </a:r>
          </a:p>
        </p:txBody>
      </p:sp>
    </p:spTree>
    <p:extLst>
      <p:ext uri="{BB962C8B-B14F-4D97-AF65-F5344CB8AC3E}">
        <p14:creationId xmlns:p14="http://schemas.microsoft.com/office/powerpoint/2010/main" val="2215317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4868" name="Text Box 1028"/>
          <p:cNvSpPr txBox="1">
            <a:spLocks noChangeArrowheads="1"/>
          </p:cNvSpPr>
          <p:nvPr/>
        </p:nvSpPr>
        <p:spPr bwMode="auto">
          <a:xfrm>
            <a:off x="5638800" y="4191000"/>
            <a:ext cx="3327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a:t>Exemple du panneau d’arrêts des lignes gérées par ‘association Car’a’pattes à Nanterre</a:t>
            </a:r>
            <a:endParaRPr lang="fr-FR"/>
          </a:p>
        </p:txBody>
      </p:sp>
      <p:sp>
        <p:nvSpPr>
          <p:cNvPr id="164869" name="Rectangle 1029"/>
          <p:cNvSpPr>
            <a:spLocks noChangeArrowheads="1"/>
          </p:cNvSpPr>
          <p:nvPr/>
        </p:nvSpPr>
        <p:spPr bwMode="auto">
          <a:xfrm>
            <a:off x="1466850" y="1112838"/>
            <a:ext cx="307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a:t> Le marquage des arrêts</a:t>
            </a:r>
          </a:p>
        </p:txBody>
      </p:sp>
      <p:pic>
        <p:nvPicPr>
          <p:cNvPr id="164872" name="Picture 1032" descr="panno carap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275013" cy="2457450"/>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64873"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505075" cy="3429000"/>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4" name="Text Box 1034"/>
          <p:cNvSpPr txBox="1">
            <a:spLocks noChangeArrowheads="1"/>
          </p:cNvSpPr>
          <p:nvPr/>
        </p:nvSpPr>
        <p:spPr bwMode="auto">
          <a:xfrm>
            <a:off x="2743200" y="5029200"/>
            <a:ext cx="243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a:t>Exemples des panneaux d’arrêts utilisés à Colombes</a:t>
            </a:r>
            <a:endParaRPr lang="fr-FR"/>
          </a:p>
        </p:txBody>
      </p:sp>
      <p:pic>
        <p:nvPicPr>
          <p:cNvPr id="164875" name="Picture 1035" descr="IMG_00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2508250" cy="3200400"/>
          </a:xfrm>
          <a:prstGeom prst="rect">
            <a:avLst/>
          </a:prstGeom>
          <a:noFill/>
          <a:ln w="127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64877" name="Rectangle 1037"/>
          <p:cNvSpPr>
            <a:spLocks noChangeArrowheads="1"/>
          </p:cNvSpPr>
          <p:nvPr/>
        </p:nvSpPr>
        <p:spPr bwMode="auto">
          <a:xfrm>
            <a:off x="296863" y="593725"/>
            <a:ext cx="307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 jalonnement des lignes </a:t>
            </a:r>
          </a:p>
        </p:txBody>
      </p:sp>
    </p:spTree>
    <p:extLst>
      <p:ext uri="{BB962C8B-B14F-4D97-AF65-F5344CB8AC3E}">
        <p14:creationId xmlns:p14="http://schemas.microsoft.com/office/powerpoint/2010/main" val="1619324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059" name="Rectangle 19"/>
          <p:cNvSpPr>
            <a:spLocks noChangeArrowheads="1"/>
          </p:cNvSpPr>
          <p:nvPr/>
        </p:nvSpPr>
        <p:spPr bwMode="auto">
          <a:xfrm>
            <a:off x="341313" y="503238"/>
            <a:ext cx="720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t>
            </a:r>
            <a:r>
              <a:rPr lang="fr-FR" b="1">
                <a:latin typeface="Times New Roman"/>
              </a:rPr>
              <a:t>’</a:t>
            </a:r>
            <a:r>
              <a:rPr lang="fr-FR" b="1"/>
              <a:t>accompagnement des enfants par les parents volontaires</a:t>
            </a:r>
          </a:p>
        </p:txBody>
      </p:sp>
      <p:sp>
        <p:nvSpPr>
          <p:cNvPr id="87061" name="Rectangle 21"/>
          <p:cNvSpPr>
            <a:spLocks noChangeArrowheads="1"/>
          </p:cNvSpPr>
          <p:nvPr/>
        </p:nvSpPr>
        <p:spPr bwMode="auto">
          <a:xfrm>
            <a:off x="250825" y="1042988"/>
            <a:ext cx="84169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 </a:t>
            </a:r>
            <a:r>
              <a:rPr lang="fr-FR" b="1" i="1"/>
              <a:t>La fiabilité du système dépend des parents : ils sont les propres garants de leur projet.</a:t>
            </a:r>
          </a:p>
          <a:p>
            <a:pPr algn="just">
              <a:buClr>
                <a:srgbClr val="6600CC"/>
              </a:buClr>
              <a:buFont typeface="Wingdings" pitchFamily="2" charset="2"/>
              <a:buNone/>
            </a:pPr>
            <a:r>
              <a:rPr lang="fr-FR"/>
              <a:t>Pour rassurer les parents laissant leurs enfants et faciliter la mobilisation de parents souhaitant être accompagnateurs, la municipalité peut organiser une </a:t>
            </a:r>
            <a:r>
              <a:rPr lang="fr-FR" b="1"/>
              <a:t>formation préalable des accompagnateurs</a:t>
            </a:r>
            <a:r>
              <a:rPr lang="fr-FR"/>
              <a:t>, avec l’aide de la police municipale et d’une association de parents d’élèves par exemples.</a:t>
            </a:r>
          </a:p>
        </p:txBody>
      </p:sp>
      <p:pic>
        <p:nvPicPr>
          <p:cNvPr id="87062" name="Picture 22" descr="PDES CLA - Pédibus JF 191105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2501900"/>
            <a:ext cx="5219700" cy="3913188"/>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87063" name="Text Box 23"/>
          <p:cNvSpPr txBox="1">
            <a:spLocks noChangeArrowheads="1"/>
          </p:cNvSpPr>
          <p:nvPr/>
        </p:nvSpPr>
        <p:spPr bwMode="auto">
          <a:xfrm>
            <a:off x="341313" y="3203575"/>
            <a:ext cx="2970212"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 Il est préconisé que les parents accompagnateurs portent une chasuble pour : </a:t>
            </a:r>
          </a:p>
          <a:p>
            <a:pPr algn="just">
              <a:buClr>
                <a:srgbClr val="6600CC"/>
              </a:buClr>
              <a:buFont typeface="Wingdings" pitchFamily="2" charset="2"/>
              <a:buChar char="§"/>
            </a:pPr>
            <a:r>
              <a:rPr lang="fr-FR"/>
              <a:t>être visible, </a:t>
            </a:r>
          </a:p>
          <a:p>
            <a:pPr algn="just">
              <a:buClr>
                <a:srgbClr val="6600CC"/>
              </a:buClr>
              <a:buFont typeface="Wingdings" pitchFamily="2" charset="2"/>
              <a:buChar char="§"/>
            </a:pPr>
            <a:r>
              <a:rPr lang="fr-FR"/>
              <a:t>être reconnu </a:t>
            </a:r>
          </a:p>
          <a:p>
            <a:pPr algn="just">
              <a:buClr>
                <a:srgbClr val="6600CC"/>
              </a:buClr>
              <a:buFont typeface="Wingdings" pitchFamily="2" charset="2"/>
              <a:buChar char="§"/>
            </a:pPr>
            <a:r>
              <a:rPr lang="fr-FR"/>
              <a:t>et faire connaître l’opération</a:t>
            </a:r>
          </a:p>
        </p:txBody>
      </p:sp>
    </p:spTree>
    <p:extLst>
      <p:ext uri="{BB962C8B-B14F-4D97-AF65-F5344CB8AC3E}">
        <p14:creationId xmlns:p14="http://schemas.microsoft.com/office/powerpoint/2010/main" val="2790452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335" name="Rectangle 7"/>
          <p:cNvSpPr>
            <a:spLocks noChangeArrowheads="1"/>
          </p:cNvSpPr>
          <p:nvPr/>
        </p:nvSpPr>
        <p:spPr bwMode="auto">
          <a:xfrm>
            <a:off x="341313" y="1719263"/>
            <a:ext cx="2835275" cy="2562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spcAft>
                <a:spcPct val="55000"/>
              </a:spcAft>
              <a:buClr>
                <a:srgbClr val="6600CC"/>
              </a:buClr>
              <a:buFont typeface="Wingdings" pitchFamily="2" charset="2"/>
              <a:buChar char="Ü"/>
            </a:pPr>
            <a:r>
              <a:rPr lang="fr-FR" b="1"/>
              <a:t>Port de</a:t>
            </a:r>
            <a:r>
              <a:rPr lang="fr-FR" altLang="ja-JP" b="1">
                <a:ea typeface="MS PGothic" pitchFamily="34" charset="-128"/>
              </a:rPr>
              <a:t> vêtements</a:t>
            </a:r>
            <a:r>
              <a:rPr lang="fr-FR"/>
              <a:t> </a:t>
            </a:r>
            <a:r>
              <a:rPr lang="fr-FR" b="1"/>
              <a:t>ou accessoires </a:t>
            </a:r>
            <a:r>
              <a:rPr lang="fr-FR"/>
              <a:t>(chasubles , brassards, fanions) facilitant la visibilité du convoi. </a:t>
            </a:r>
          </a:p>
          <a:p>
            <a:pPr marL="182563" indent="-182563">
              <a:spcAft>
                <a:spcPct val="55000"/>
              </a:spcAft>
              <a:buClr>
                <a:srgbClr val="6600CC"/>
              </a:buClr>
              <a:buFont typeface="Wingdings" pitchFamily="2" charset="2"/>
              <a:buChar char="Ü"/>
            </a:pPr>
            <a:r>
              <a:rPr lang="fr-FR" b="1"/>
              <a:t>Badge identifiant les accompagnateurs</a:t>
            </a:r>
            <a:endParaRPr lang="fr-FR"/>
          </a:p>
          <a:p>
            <a:pPr marL="182563" indent="-182563">
              <a:spcAft>
                <a:spcPct val="55000"/>
              </a:spcAft>
              <a:buClr>
                <a:srgbClr val="6600CC"/>
              </a:buClr>
              <a:buFont typeface="Wingdings" pitchFamily="2" charset="2"/>
              <a:buChar char="Ü"/>
            </a:pPr>
            <a:r>
              <a:rPr lang="fr-FR" b="1"/>
              <a:t>Panneau STOP</a:t>
            </a:r>
            <a:r>
              <a:rPr lang="fr-FR"/>
              <a:t> traversée d’écoliers ou un fanion</a:t>
            </a:r>
          </a:p>
        </p:txBody>
      </p:sp>
      <p:pic>
        <p:nvPicPr>
          <p:cNvPr id="99337" name="Picture 9" descr="tremblayped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1268413"/>
            <a:ext cx="5402262" cy="306070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800080"/>
                </a:solidFill>
              </a14:hiddenFill>
            </a:ext>
          </a:extLst>
        </p:spPr>
      </p:pic>
      <p:sp>
        <p:nvSpPr>
          <p:cNvPr id="99338" name="Rectangle 10"/>
          <p:cNvSpPr>
            <a:spLocks noChangeArrowheads="1"/>
          </p:cNvSpPr>
          <p:nvPr/>
        </p:nvSpPr>
        <p:spPr bwMode="auto">
          <a:xfrm>
            <a:off x="385763" y="503238"/>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t>
            </a:r>
            <a:r>
              <a:rPr lang="fr-FR" b="1">
                <a:latin typeface="Times New Roman"/>
              </a:rPr>
              <a:t>’é</a:t>
            </a:r>
            <a:r>
              <a:rPr lang="fr-FR" b="1"/>
              <a:t>quipement des parents accompagnateurs</a:t>
            </a:r>
          </a:p>
        </p:txBody>
      </p:sp>
      <p:sp>
        <p:nvSpPr>
          <p:cNvPr id="99340" name="Rectangle 12"/>
          <p:cNvSpPr>
            <a:spLocks noChangeArrowheads="1"/>
          </p:cNvSpPr>
          <p:nvPr/>
        </p:nvSpPr>
        <p:spPr bwMode="auto">
          <a:xfrm>
            <a:off x="3357563" y="4554538"/>
            <a:ext cx="525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
            </a:pPr>
            <a:r>
              <a:rPr lang="fr-FR"/>
              <a:t>Ici, exemple de Tremblay-en France où les adultes sont équipés de chasubles oranges et d’un fanion</a:t>
            </a:r>
          </a:p>
        </p:txBody>
      </p:sp>
    </p:spTree>
    <p:extLst>
      <p:ext uri="{BB962C8B-B14F-4D97-AF65-F5344CB8AC3E}">
        <p14:creationId xmlns:p14="http://schemas.microsoft.com/office/powerpoint/2010/main" val="1862086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0361" name="Picture 9" descr="Bus pédestre Bègles 23 mars 07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738" y="1179513"/>
            <a:ext cx="4795837" cy="3611562"/>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00362" name="Text Box 10"/>
          <p:cNvSpPr txBox="1">
            <a:spLocks noChangeArrowheads="1"/>
          </p:cNvSpPr>
          <p:nvPr/>
        </p:nvSpPr>
        <p:spPr bwMode="auto">
          <a:xfrm>
            <a:off x="385763" y="1808163"/>
            <a:ext cx="37369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
            </a:pPr>
            <a:r>
              <a:rPr lang="fr-FR"/>
              <a:t>L’essentiel étant en effet d’être visibles par les enfants et les automobilistes, les accompagnateurs peuvent porter des vêtements différents. De plus, certains vêtements sont plus adaptés aux intempéries (ponchos, cirés, etc.)</a:t>
            </a:r>
          </a:p>
          <a:p>
            <a:pPr>
              <a:buClr>
                <a:srgbClr val="6600CC"/>
              </a:buClr>
              <a:buFont typeface="Wingdings" pitchFamily="2" charset="2"/>
              <a:buNone/>
            </a:pPr>
            <a:endParaRPr lang="fr-FR"/>
          </a:p>
          <a:p>
            <a:pPr>
              <a:buClr>
                <a:srgbClr val="6600CC"/>
              </a:buClr>
              <a:buFont typeface="Wingdings" pitchFamily="2" charset="2"/>
              <a:buChar char="§"/>
            </a:pPr>
            <a:r>
              <a:rPr lang="fr-FR"/>
              <a:t>Ici, les parents de la ligne bleue se parent d’une touche de bleu !</a:t>
            </a:r>
          </a:p>
        </p:txBody>
      </p:sp>
      <p:sp>
        <p:nvSpPr>
          <p:cNvPr id="100365" name="Rectangle 13"/>
          <p:cNvSpPr>
            <a:spLocks noChangeArrowheads="1"/>
          </p:cNvSpPr>
          <p:nvPr/>
        </p:nvSpPr>
        <p:spPr bwMode="auto">
          <a:xfrm>
            <a:off x="115888" y="414338"/>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t>
            </a:r>
            <a:r>
              <a:rPr lang="fr-FR" b="1">
                <a:latin typeface="Times New Roman"/>
              </a:rPr>
              <a:t>’é</a:t>
            </a:r>
            <a:r>
              <a:rPr lang="fr-FR" b="1"/>
              <a:t>quipement des parents accompagnateurs</a:t>
            </a:r>
          </a:p>
        </p:txBody>
      </p:sp>
      <p:sp>
        <p:nvSpPr>
          <p:cNvPr id="100366" name="Rectangle 14"/>
          <p:cNvSpPr>
            <a:spLocks noChangeArrowheads="1"/>
          </p:cNvSpPr>
          <p:nvPr/>
        </p:nvSpPr>
        <p:spPr bwMode="auto">
          <a:xfrm>
            <a:off x="385763" y="1089025"/>
            <a:ext cx="3511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i="1"/>
              <a:t> Personnalisation des vêtements des parents accompagnateurs</a:t>
            </a:r>
          </a:p>
        </p:txBody>
      </p:sp>
    </p:spTree>
    <p:extLst>
      <p:ext uri="{BB962C8B-B14F-4D97-AF65-F5344CB8AC3E}">
        <p14:creationId xmlns:p14="http://schemas.microsoft.com/office/powerpoint/2010/main" val="816138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5460" name="Rectangle 4"/>
          <p:cNvSpPr>
            <a:spLocks noChangeArrowheads="1"/>
          </p:cNvSpPr>
          <p:nvPr/>
        </p:nvSpPr>
        <p:spPr bwMode="auto">
          <a:xfrm>
            <a:off x="1196975" y="4733925"/>
            <a:ext cx="7129463" cy="1069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b="1"/>
              <a:t> Port de</a:t>
            </a:r>
            <a:r>
              <a:rPr lang="fr-FR" altLang="ja-JP" b="1">
                <a:ea typeface="MS PGothic" pitchFamily="34" charset="-128"/>
              </a:rPr>
              <a:t> vêtements</a:t>
            </a:r>
            <a:r>
              <a:rPr lang="fr-FR"/>
              <a:t> </a:t>
            </a:r>
            <a:r>
              <a:rPr lang="fr-FR" b="1"/>
              <a:t>ou accessoires</a:t>
            </a:r>
            <a:r>
              <a:rPr lang="fr-FR"/>
              <a:t> pour </a:t>
            </a:r>
            <a:r>
              <a:rPr lang="fr-FR" altLang="ja-JP">
                <a:ea typeface="MS PGothic" pitchFamily="34" charset="-128"/>
              </a:rPr>
              <a:t>être vu</a:t>
            </a:r>
            <a:r>
              <a:rPr lang="fr-FR"/>
              <a:t>  et reconnu : </a:t>
            </a:r>
          </a:p>
          <a:p>
            <a:pPr>
              <a:buClr>
                <a:srgbClr val="6600CC"/>
              </a:buClr>
              <a:buFont typeface="Wingdings" pitchFamily="2" charset="2"/>
              <a:buChar char="§"/>
            </a:pPr>
            <a:r>
              <a:rPr lang="fr-FR"/>
              <a:t>chasubles, </a:t>
            </a:r>
          </a:p>
          <a:p>
            <a:pPr>
              <a:buClr>
                <a:srgbClr val="6600CC"/>
              </a:buClr>
              <a:buFont typeface="Wingdings" pitchFamily="2" charset="2"/>
              <a:buChar char="§"/>
            </a:pPr>
            <a:r>
              <a:rPr lang="fr-FR"/>
              <a:t>brassards, </a:t>
            </a:r>
          </a:p>
          <a:p>
            <a:pPr>
              <a:buClr>
                <a:srgbClr val="6600CC"/>
              </a:buClr>
              <a:buFont typeface="Wingdings" pitchFamily="2" charset="2"/>
              <a:buChar char="§"/>
            </a:pPr>
            <a:r>
              <a:rPr lang="fr-FR"/>
              <a:t>fanions</a:t>
            </a:r>
          </a:p>
        </p:txBody>
      </p:sp>
      <p:pic>
        <p:nvPicPr>
          <p:cNvPr id="275461" name="Picture 5" descr="tremblayped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908050"/>
            <a:ext cx="6457950" cy="3657600"/>
          </a:xfrm>
          <a:prstGeom prst="rect">
            <a:avLst/>
          </a:prstGeom>
          <a:noFill/>
          <a:extLst>
            <a:ext uri="{909E8E84-426E-40DD-AFC4-6F175D3DCCD1}">
              <a14:hiddenFill xmlns:a14="http://schemas.microsoft.com/office/drawing/2010/main">
                <a:solidFill>
                  <a:srgbClr val="FFFFFF"/>
                </a:solidFill>
              </a14:hiddenFill>
            </a:ext>
          </a:extLst>
        </p:spPr>
      </p:pic>
      <p:sp>
        <p:nvSpPr>
          <p:cNvPr id="275463" name="Rectangle 7"/>
          <p:cNvSpPr>
            <a:spLocks noChangeArrowheads="1"/>
          </p:cNvSpPr>
          <p:nvPr/>
        </p:nvSpPr>
        <p:spPr bwMode="auto">
          <a:xfrm>
            <a:off x="296863" y="458788"/>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L’équipement des enfants</a:t>
            </a:r>
          </a:p>
        </p:txBody>
      </p:sp>
    </p:spTree>
    <p:extLst>
      <p:ext uri="{BB962C8B-B14F-4D97-AF65-F5344CB8AC3E}">
        <p14:creationId xmlns:p14="http://schemas.microsoft.com/office/powerpoint/2010/main" val="175357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5716" name="Text Box 4"/>
          <p:cNvSpPr txBox="1">
            <a:spLocks noChangeArrowheads="1"/>
          </p:cNvSpPr>
          <p:nvPr/>
        </p:nvSpPr>
        <p:spPr bwMode="auto">
          <a:xfrm>
            <a:off x="161925" y="2033588"/>
            <a:ext cx="301466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buClr>
                <a:srgbClr val="FF9900"/>
              </a:buClr>
              <a:buFont typeface="Wingdings" pitchFamily="2" charset="2"/>
              <a:buChar char="Ü"/>
            </a:pPr>
            <a:r>
              <a:rPr lang="fr-FR" b="1"/>
              <a:t>Aménagement devant un collège</a:t>
            </a:r>
            <a:r>
              <a:rPr lang="fr-FR"/>
              <a:t> : </a:t>
            </a:r>
          </a:p>
          <a:p>
            <a:pPr>
              <a:spcAft>
                <a:spcPct val="30000"/>
              </a:spcAft>
              <a:buClr>
                <a:srgbClr val="FF9900"/>
              </a:buClr>
              <a:buFont typeface="Wingdings" pitchFamily="2" charset="2"/>
              <a:buChar char="§"/>
            </a:pPr>
            <a:r>
              <a:rPr lang="fr-FR"/>
              <a:t>voie réservée au bus scolaire avec coussin berlinois,</a:t>
            </a:r>
          </a:p>
          <a:p>
            <a:pPr>
              <a:spcAft>
                <a:spcPct val="30000"/>
              </a:spcAft>
              <a:buClr>
                <a:srgbClr val="FF9900"/>
              </a:buClr>
              <a:buFont typeface="Wingdings" pitchFamily="2" charset="2"/>
              <a:buChar char="§"/>
            </a:pPr>
            <a:r>
              <a:rPr lang="fr-FR"/>
              <a:t> création d’un virage (effet de pincement), </a:t>
            </a:r>
          </a:p>
          <a:p>
            <a:pPr>
              <a:spcAft>
                <a:spcPct val="30000"/>
              </a:spcAft>
              <a:buClr>
                <a:srgbClr val="FF9900"/>
              </a:buClr>
              <a:buFont typeface="Wingdings" pitchFamily="2" charset="2"/>
              <a:buChar char="§"/>
            </a:pPr>
            <a:r>
              <a:rPr lang="fr-FR"/>
              <a:t>mobilier urbain empêchant le stationnement illicite de voitures mais franchissable par les piétons</a:t>
            </a:r>
          </a:p>
        </p:txBody>
      </p:sp>
      <p:pic>
        <p:nvPicPr>
          <p:cNvPr id="115719" name="Picture 7" descr="BEGL - Access 12-05 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1628775"/>
            <a:ext cx="5349875" cy="4029075"/>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5721" name="Text Box 9"/>
          <p:cNvSpPr txBox="1">
            <a:spLocks noChangeArrowheads="1"/>
          </p:cNvSpPr>
          <p:nvPr/>
        </p:nvSpPr>
        <p:spPr bwMode="auto">
          <a:xfrm>
            <a:off x="206375" y="998538"/>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Aménagement pour améliorer et sécuriser l’accès au bus</a:t>
            </a:r>
          </a:p>
        </p:txBody>
      </p:sp>
    </p:spTree>
    <p:extLst>
      <p:ext uri="{BB962C8B-B14F-4D97-AF65-F5344CB8AC3E}">
        <p14:creationId xmlns:p14="http://schemas.microsoft.com/office/powerpoint/2010/main" val="1021043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04" name="Text Box 4"/>
          <p:cNvSpPr txBox="1">
            <a:spLocks noChangeArrowheads="1"/>
          </p:cNvSpPr>
          <p:nvPr/>
        </p:nvSpPr>
        <p:spPr bwMode="auto">
          <a:xfrm>
            <a:off x="746125" y="5815013"/>
            <a:ext cx="4573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00CC"/>
              </a:buClr>
              <a:buFont typeface="Wingdings" pitchFamily="2" charset="2"/>
              <a:buChar char="§"/>
            </a:pPr>
            <a:r>
              <a:rPr lang="fr-FR"/>
              <a:t>Banderole d’accueil d’un bus pédestre</a:t>
            </a:r>
          </a:p>
        </p:txBody>
      </p:sp>
      <p:sp>
        <p:nvSpPr>
          <p:cNvPr id="153605" name="Text Box 5"/>
          <p:cNvSpPr txBox="1">
            <a:spLocks noChangeArrowheads="1"/>
          </p:cNvSpPr>
          <p:nvPr/>
        </p:nvSpPr>
        <p:spPr bwMode="auto">
          <a:xfrm>
            <a:off x="5651500" y="5516563"/>
            <a:ext cx="34575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
            </a:pPr>
            <a:r>
              <a:rPr lang="fr-FR"/>
              <a:t>Extrait du journal du bus p</a:t>
            </a:r>
            <a:r>
              <a:rPr lang="fr-FR">
                <a:latin typeface="Times New Roman"/>
              </a:rPr>
              <a:t>é</a:t>
            </a:r>
            <a:r>
              <a:rPr lang="fr-FR"/>
              <a:t>destre r</a:t>
            </a:r>
            <a:r>
              <a:rPr lang="fr-FR">
                <a:latin typeface="Times New Roman"/>
              </a:rPr>
              <a:t>é</a:t>
            </a:r>
            <a:r>
              <a:rPr lang="fr-FR"/>
              <a:t>alis</a:t>
            </a:r>
            <a:r>
              <a:rPr lang="fr-FR">
                <a:latin typeface="Times New Roman"/>
              </a:rPr>
              <a:t>é</a:t>
            </a:r>
            <a:r>
              <a:rPr lang="fr-FR"/>
              <a:t> par les enfants de l</a:t>
            </a:r>
            <a:r>
              <a:rPr lang="fr-FR">
                <a:latin typeface="Times New Roman"/>
              </a:rPr>
              <a:t>‘é</a:t>
            </a:r>
            <a:r>
              <a:rPr lang="fr-FR"/>
              <a:t>cole Victor Hugo de Tremblay-en-France (93)</a:t>
            </a:r>
          </a:p>
        </p:txBody>
      </p:sp>
      <p:pic>
        <p:nvPicPr>
          <p:cNvPr id="153606" name="Picture 6" descr="Bus pédestre Bègles 23 mars 07 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393950"/>
            <a:ext cx="4429125" cy="3335338"/>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53608" name="Rectangle 8"/>
          <p:cNvSpPr>
            <a:spLocks noChangeArrowheads="1"/>
          </p:cNvSpPr>
          <p:nvPr/>
        </p:nvSpPr>
        <p:spPr bwMode="auto">
          <a:xfrm>
            <a:off x="250825" y="549275"/>
            <a:ext cx="436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 communication et l</a:t>
            </a:r>
            <a:r>
              <a:rPr lang="fr-FR" b="1">
                <a:latin typeface="Times New Roman"/>
              </a:rPr>
              <a:t>’</a:t>
            </a:r>
            <a:r>
              <a:rPr lang="fr-FR" b="1"/>
              <a:t>information</a:t>
            </a:r>
          </a:p>
        </p:txBody>
      </p:sp>
      <p:pic>
        <p:nvPicPr>
          <p:cNvPr id="153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1358900"/>
            <a:ext cx="2778125" cy="3843338"/>
          </a:xfrm>
          <a:prstGeom prst="rect">
            <a:avLst/>
          </a:prstGeom>
          <a:noFill/>
          <a:ln w="1270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0" name="Rectangle 10"/>
          <p:cNvSpPr>
            <a:spLocks noChangeArrowheads="1"/>
          </p:cNvSpPr>
          <p:nvPr/>
        </p:nvSpPr>
        <p:spPr bwMode="auto">
          <a:xfrm>
            <a:off x="250825" y="954088"/>
            <a:ext cx="56705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pitchFamily="2" charset="2"/>
              <a:buChar char="Ü"/>
            </a:pPr>
            <a:r>
              <a:rPr lang="fr-FR"/>
              <a:t>Différents supports et cibles sont possibles : dépliant de promotion du bus pédestre auprès des parents, concours auprès des enfants sur le nom des lignes et leur marquage (arrêt), réalisation d’un journal du bus pédestre par les enfants, lettre aux riverains, exposition en mairie, etc.</a:t>
            </a:r>
          </a:p>
        </p:txBody>
      </p:sp>
    </p:spTree>
    <p:extLst>
      <p:ext uri="{BB962C8B-B14F-4D97-AF65-F5344CB8AC3E}">
        <p14:creationId xmlns:p14="http://schemas.microsoft.com/office/powerpoint/2010/main" val="4001355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1957" name="Text Box 5"/>
          <p:cNvSpPr txBox="1">
            <a:spLocks noChangeArrowheads="1"/>
          </p:cNvSpPr>
          <p:nvPr/>
        </p:nvSpPr>
        <p:spPr bwMode="auto">
          <a:xfrm>
            <a:off x="250825" y="1854200"/>
            <a:ext cx="292576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pitchFamily="2" charset="2"/>
              <a:buChar char="Ü"/>
            </a:pPr>
            <a:r>
              <a:rPr lang="fr-FR"/>
              <a:t>Parents localisant leur domicile par rapport au plan des lignes de bus pédestres. </a:t>
            </a:r>
          </a:p>
          <a:p>
            <a:pPr>
              <a:buClr>
                <a:srgbClr val="6600CC"/>
              </a:buClr>
              <a:buFont typeface="Wingdings" pitchFamily="2" charset="2"/>
              <a:buChar char="Ü"/>
            </a:pPr>
            <a:endParaRPr lang="fr-FR"/>
          </a:p>
          <a:p>
            <a:pPr>
              <a:buClr>
                <a:srgbClr val="6600CC"/>
              </a:buClr>
              <a:buFont typeface="Wingdings" pitchFamily="2" charset="2"/>
              <a:buChar char="Ü"/>
            </a:pPr>
            <a:r>
              <a:rPr lang="fr-FR"/>
              <a:t>Le plan est affiché à l’école et a été transmis à tous les parents ayant un enfant scolarisé dans l’établissement.</a:t>
            </a:r>
          </a:p>
        </p:txBody>
      </p:sp>
      <p:pic>
        <p:nvPicPr>
          <p:cNvPr id="381958" name="Picture 6" descr="Bus pédestre Bègles 23 mars 07 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14450"/>
            <a:ext cx="5311775" cy="4000500"/>
          </a:xfrm>
          <a:prstGeom prst="rect">
            <a:avLst/>
          </a:prstGeom>
          <a:noFill/>
          <a:ln w="127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381969" name="Rectangle 17"/>
          <p:cNvSpPr>
            <a:spLocks noChangeArrowheads="1"/>
          </p:cNvSpPr>
          <p:nvPr/>
        </p:nvSpPr>
        <p:spPr bwMode="auto">
          <a:xfrm>
            <a:off x="250825" y="593725"/>
            <a:ext cx="436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La communication et l</a:t>
            </a:r>
            <a:r>
              <a:rPr lang="fr-FR" b="1">
                <a:latin typeface="Times New Roman"/>
              </a:rPr>
              <a:t>’</a:t>
            </a:r>
            <a:r>
              <a:rPr lang="fr-FR" b="1"/>
              <a:t>information</a:t>
            </a:r>
          </a:p>
        </p:txBody>
      </p:sp>
    </p:spTree>
    <p:extLst>
      <p:ext uri="{BB962C8B-B14F-4D97-AF65-F5344CB8AC3E}">
        <p14:creationId xmlns:p14="http://schemas.microsoft.com/office/powerpoint/2010/main" val="3531989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7704" name="Text Box 8"/>
          <p:cNvSpPr txBox="1">
            <a:spLocks noChangeArrowheads="1"/>
          </p:cNvSpPr>
          <p:nvPr/>
        </p:nvSpPr>
        <p:spPr bwMode="auto">
          <a:xfrm>
            <a:off x="468313" y="0"/>
            <a:ext cx="814546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Le bus cycliste</a:t>
            </a:r>
          </a:p>
        </p:txBody>
      </p:sp>
      <p:sp>
        <p:nvSpPr>
          <p:cNvPr id="157706" name="Rectangle 10"/>
          <p:cNvSpPr>
            <a:spLocks noChangeArrowheads="1"/>
          </p:cNvSpPr>
          <p:nvPr/>
        </p:nvSpPr>
        <p:spPr bwMode="auto">
          <a:xfrm>
            <a:off x="206375" y="954088"/>
            <a:ext cx="8596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3" pitchFamily="18" charset="2"/>
              <a:buChar char="â"/>
            </a:pPr>
            <a:r>
              <a:rPr lang="fr-FR" b="1">
                <a:cs typeface="Arial" charset="0"/>
              </a:rPr>
              <a:t>Principe : Le bus cycliste</a:t>
            </a:r>
            <a:r>
              <a:rPr lang="fr-FR">
                <a:cs typeface="Arial" charset="0"/>
              </a:rPr>
              <a:t> consiste en un </a:t>
            </a:r>
            <a:r>
              <a:rPr lang="fr-FR" b="1">
                <a:cs typeface="Arial" charset="0"/>
              </a:rPr>
              <a:t>groupe d’enfants</a:t>
            </a:r>
            <a:r>
              <a:rPr lang="fr-FR">
                <a:cs typeface="Arial" charset="0"/>
              </a:rPr>
              <a:t>, </a:t>
            </a:r>
            <a:r>
              <a:rPr lang="fr-FR" b="1">
                <a:cs typeface="Arial" charset="0"/>
              </a:rPr>
              <a:t>conduit par des adultes</a:t>
            </a:r>
            <a:r>
              <a:rPr lang="fr-FR">
                <a:cs typeface="Arial" charset="0"/>
              </a:rPr>
              <a:t>, effectuant à vélo le trajet des zones d’habitations jusqu’à l’école, en respectant des </a:t>
            </a:r>
            <a:r>
              <a:rPr lang="fr-FR" b="1">
                <a:cs typeface="Arial" charset="0"/>
              </a:rPr>
              <a:t>arrêts et horaires fixes et prédéterminés. </a:t>
            </a:r>
            <a:endParaRPr lang="fr-FR">
              <a:cs typeface="Arial" charset="0"/>
            </a:endParaRPr>
          </a:p>
          <a:p>
            <a:pPr algn="just">
              <a:buClr>
                <a:srgbClr val="6600CC"/>
              </a:buClr>
              <a:buFont typeface="Wingdings 3" pitchFamily="18" charset="2"/>
              <a:buChar char="â"/>
            </a:pPr>
            <a:endParaRPr lang="fr-FR">
              <a:cs typeface="Arial" charset="0"/>
            </a:endParaRPr>
          </a:p>
          <a:p>
            <a:pPr algn="just">
              <a:buClr>
                <a:srgbClr val="6600CC"/>
              </a:buClr>
              <a:buFont typeface="Wingdings 3" pitchFamily="18" charset="2"/>
              <a:buNone/>
            </a:pPr>
            <a:r>
              <a:rPr lang="fr-FR">
                <a:cs typeface="Arial" charset="0"/>
              </a:rPr>
              <a:t>Il est préconisé que le groupe d’enfants soit encadré au </a:t>
            </a:r>
            <a:r>
              <a:rPr lang="fr-FR" b="1">
                <a:cs typeface="Arial" charset="0"/>
              </a:rPr>
              <a:t>minium par 4 accompagnateurs pour une dizaine d’élèves (un devant, un en queue, 2 en serre-file). </a:t>
            </a:r>
            <a:endParaRPr lang="fr-FR" b="1">
              <a:ea typeface="Arial Unicode MS" pitchFamily="34" charset="-128"/>
              <a:cs typeface="Arial Unicode MS" pitchFamily="34" charset="-128"/>
            </a:endParaRPr>
          </a:p>
        </p:txBody>
      </p:sp>
      <p:sp>
        <p:nvSpPr>
          <p:cNvPr id="157707" name="Rectangle 11"/>
          <p:cNvSpPr>
            <a:spLocks noChangeArrowheads="1"/>
          </p:cNvSpPr>
          <p:nvPr/>
        </p:nvSpPr>
        <p:spPr bwMode="auto">
          <a:xfrm>
            <a:off x="250825" y="2754313"/>
            <a:ext cx="45005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6600CC"/>
              </a:buClr>
              <a:buFont typeface="Wingdings 3" pitchFamily="18" charset="2"/>
              <a:buChar char="â"/>
            </a:pPr>
            <a:r>
              <a:rPr lang="fr-FR" b="1"/>
              <a:t>Cibles : </a:t>
            </a:r>
            <a:r>
              <a:rPr lang="fr-FR"/>
              <a:t>Le bus cycliste est une action pertinente à mettre en place</a:t>
            </a:r>
            <a:r>
              <a:rPr lang="fr-FR" b="1"/>
              <a:t> en école primaire, soit pour les plus grandes sections soit pour les élèves les plus éloignés. </a:t>
            </a:r>
          </a:p>
          <a:p>
            <a:pPr algn="just">
              <a:buClr>
                <a:srgbClr val="6600CC"/>
              </a:buClr>
              <a:buFont typeface="Wingdings 3" pitchFamily="18" charset="2"/>
              <a:buNone/>
            </a:pPr>
            <a:endParaRPr lang="fr-FR" b="1"/>
          </a:p>
          <a:p>
            <a:pPr algn="just">
              <a:buClr>
                <a:srgbClr val="6600CC"/>
              </a:buClr>
              <a:buFont typeface="Wingdings 3" pitchFamily="18" charset="2"/>
              <a:buNone/>
            </a:pPr>
            <a:r>
              <a:rPr lang="fr-FR" b="1"/>
              <a:t>Mais il peut aussi être transposé au collège</a:t>
            </a:r>
            <a:r>
              <a:rPr lang="fr-FR"/>
              <a:t> sous réserve de certaines </a:t>
            </a:r>
            <a:r>
              <a:rPr lang="fr-FR" b="1"/>
              <a:t>adaptations</a:t>
            </a:r>
            <a:r>
              <a:rPr lang="fr-FR"/>
              <a:t>. </a:t>
            </a:r>
          </a:p>
        </p:txBody>
      </p:sp>
      <p:pic>
        <p:nvPicPr>
          <p:cNvPr id="15770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788" y="2754313"/>
            <a:ext cx="3182937" cy="3078162"/>
          </a:xfrm>
          <a:prstGeom prst="rect">
            <a:avLst/>
          </a:prstGeom>
          <a:noFill/>
          <a:ln w="9525">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9" name="Text Box 13"/>
          <p:cNvSpPr txBox="1">
            <a:spLocks noChangeArrowheads="1"/>
          </p:cNvSpPr>
          <p:nvPr/>
        </p:nvSpPr>
        <p:spPr bwMode="auto">
          <a:xfrm>
            <a:off x="2366963" y="5094288"/>
            <a:ext cx="25558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fr-FR" b="1"/>
              <a:t>L’avantage du bus cycliste est de couvrir une distance plus importante qu’à pied. </a:t>
            </a:r>
          </a:p>
        </p:txBody>
      </p:sp>
    </p:spTree>
    <p:extLst>
      <p:ext uri="{BB962C8B-B14F-4D97-AF65-F5344CB8AC3E}">
        <p14:creationId xmlns:p14="http://schemas.microsoft.com/office/powerpoint/2010/main" val="1342675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4" name="Rectangle 14"/>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777" name="Rectangle 17"/>
          <p:cNvSpPr>
            <a:spLocks noChangeArrowheads="1"/>
          </p:cNvSpPr>
          <p:nvPr/>
        </p:nvSpPr>
        <p:spPr bwMode="auto">
          <a:xfrm>
            <a:off x="250825" y="188913"/>
            <a:ext cx="8326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Le bus cycliste peut avoir plusieurs configurations selon l’âge des élèves :</a:t>
            </a:r>
          </a:p>
        </p:txBody>
      </p:sp>
      <p:sp>
        <p:nvSpPr>
          <p:cNvPr id="117778" name="Rectangle 18"/>
          <p:cNvSpPr>
            <a:spLocks noChangeArrowheads="1"/>
          </p:cNvSpPr>
          <p:nvPr/>
        </p:nvSpPr>
        <p:spPr bwMode="auto">
          <a:xfrm>
            <a:off x="250825" y="638175"/>
            <a:ext cx="86868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buClr>
                <a:srgbClr val="6600CC"/>
              </a:buClr>
              <a:buFont typeface="Wingdings" pitchFamily="2" charset="2"/>
              <a:buChar char="Ü"/>
            </a:pPr>
            <a:r>
              <a:rPr lang="fr-FR" b="1"/>
              <a:t>Ecoles primaires</a:t>
            </a:r>
            <a:r>
              <a:rPr lang="fr-FR"/>
              <a:t> :</a:t>
            </a:r>
          </a:p>
          <a:p>
            <a:pPr marL="801688" lvl="1" indent="-168275">
              <a:buClr>
                <a:srgbClr val="6600CC"/>
              </a:buClr>
              <a:buFont typeface="Wingdings" pitchFamily="2" charset="2"/>
              <a:buChar char="§"/>
            </a:pPr>
            <a:r>
              <a:rPr lang="fr-FR" b="1"/>
              <a:t>Petites sections</a:t>
            </a:r>
            <a:r>
              <a:rPr lang="fr-FR"/>
              <a:t> : bus mixte piéton/cycle ayant principalement un but pédagogique et d’apprentissage du vélo</a:t>
            </a:r>
          </a:p>
          <a:p>
            <a:pPr marL="801688" lvl="1" indent="-168275">
              <a:buClr>
                <a:srgbClr val="6600CC"/>
              </a:buClr>
              <a:buFont typeface="Wingdings" pitchFamily="2" charset="2"/>
              <a:buChar char="§"/>
            </a:pPr>
            <a:r>
              <a:rPr lang="fr-FR" b="1"/>
              <a:t>Grandes sections</a:t>
            </a:r>
            <a:r>
              <a:rPr lang="fr-FR"/>
              <a:t> : mise en place dans le cadre d’un apprentissage, en prévision du passage au collège et de l’apprentissage de l’autonomie</a:t>
            </a:r>
          </a:p>
          <a:p>
            <a:pPr marL="801688" lvl="1" indent="-168275">
              <a:buClr>
                <a:srgbClr val="6600CC"/>
              </a:buClr>
              <a:buFont typeface="Wingdings" pitchFamily="2" charset="2"/>
              <a:buChar char="Ü"/>
            </a:pPr>
            <a:endParaRPr lang="fr-FR"/>
          </a:p>
          <a:p>
            <a:pPr marL="182563" indent="-182563">
              <a:buClr>
                <a:srgbClr val="6600CC"/>
              </a:buClr>
              <a:buFont typeface="Wingdings" pitchFamily="2" charset="2"/>
              <a:buChar char="Ü"/>
            </a:pPr>
            <a:r>
              <a:rPr lang="fr-FR" b="1"/>
              <a:t>Collège</a:t>
            </a:r>
            <a:r>
              <a:rPr lang="fr-FR"/>
              <a:t> : les collégiens (accompagnés ou non en fonction de leur autonomie) se retrouvent en des points de regroupement situés sur des itinéraires jalonnés (ou en porte-à-porte) pour terminer le trajet ensemble jusqu’au collège, avec ou sans adultes selon leur âge.</a:t>
            </a:r>
          </a:p>
        </p:txBody>
      </p:sp>
      <p:sp>
        <p:nvSpPr>
          <p:cNvPr id="117779" name="Text Box 19"/>
          <p:cNvSpPr txBox="1">
            <a:spLocks noChangeArrowheads="1"/>
          </p:cNvSpPr>
          <p:nvPr/>
        </p:nvSpPr>
        <p:spPr bwMode="auto">
          <a:xfrm>
            <a:off x="1150938" y="6038850"/>
            <a:ext cx="7058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00CC"/>
              </a:buClr>
              <a:buFont typeface="Wingdings" pitchFamily="2" charset="2"/>
              <a:buChar char="§"/>
            </a:pPr>
            <a:r>
              <a:rPr lang="fr-FR"/>
              <a:t>Encadrement à pied d’un bus pédestre et cycliste dans une ville des Alpes  </a:t>
            </a:r>
          </a:p>
        </p:txBody>
      </p:sp>
      <p:pic>
        <p:nvPicPr>
          <p:cNvPr id="117780" name="Picture 20" descr="Val-Fleuri_pedibus_2004-05-17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384550"/>
            <a:ext cx="3419475" cy="2566988"/>
          </a:xfrm>
          <a:prstGeom prst="rect">
            <a:avLst/>
          </a:prstGeom>
          <a:noFill/>
          <a:ln w="12700">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117781" name="Picture 21" descr="Val-Fleuri_pedibus_2004-05-17 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360738"/>
            <a:ext cx="3465513" cy="2600325"/>
          </a:xfrm>
          <a:prstGeom prst="rect">
            <a:avLst/>
          </a:prstGeom>
          <a:noFill/>
          <a:ln w="127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47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7" name="Rectangle 9"/>
          <p:cNvSpPr>
            <a:spLocks noChangeArrowheads="1"/>
          </p:cNvSpPr>
          <p:nvPr/>
        </p:nvSpPr>
        <p:spPr bwMode="auto">
          <a:xfrm>
            <a:off x="0" y="0"/>
            <a:ext cx="9144000" cy="3743325"/>
          </a:xfrm>
          <a:prstGeom prst="rect">
            <a:avLst/>
          </a:prstGeom>
          <a:gradFill rotWithShape="1">
            <a:gsLst>
              <a:gs pos="0">
                <a:srgbClr val="9933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60" name="Rectangle 12"/>
          <p:cNvSpPr>
            <a:spLocks noChangeArrowheads="1"/>
          </p:cNvSpPr>
          <p:nvPr/>
        </p:nvSpPr>
        <p:spPr bwMode="auto">
          <a:xfrm>
            <a:off x="792163" y="3024188"/>
            <a:ext cx="77851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buClr>
                <a:srgbClr val="6600CC"/>
              </a:buClr>
              <a:buFont typeface="Wingdings" pitchFamily="2" charset="2"/>
              <a:buChar char="Ü"/>
            </a:pPr>
            <a:r>
              <a:rPr lang="fr-FR"/>
              <a:t>Des itinéraires cyclables sûrs, continus, jalonnés et entretenus</a:t>
            </a:r>
          </a:p>
          <a:p>
            <a:pPr marL="182563" indent="-182563">
              <a:buClr>
                <a:srgbClr val="6600CC"/>
              </a:buClr>
              <a:buFont typeface="Wingdings" pitchFamily="2" charset="2"/>
              <a:buChar char="Ü"/>
            </a:pPr>
            <a:endParaRPr lang="fr-FR"/>
          </a:p>
          <a:p>
            <a:pPr marL="182563" indent="-182563">
              <a:buClr>
                <a:srgbClr val="6600CC"/>
              </a:buClr>
              <a:buFont typeface="Wingdings" pitchFamily="2" charset="2"/>
              <a:buChar char="Ü"/>
            </a:pPr>
            <a:r>
              <a:rPr lang="fr-FR"/>
              <a:t>Un garage à vélos, de préférence abrité et gardienné </a:t>
            </a:r>
          </a:p>
          <a:p>
            <a:pPr marL="182563" indent="-182563">
              <a:buClr>
                <a:srgbClr val="6600CC"/>
              </a:buClr>
              <a:buFont typeface="Wingdings" pitchFamily="2" charset="2"/>
              <a:buChar char="Ü"/>
            </a:pPr>
            <a:endParaRPr lang="fr-FR"/>
          </a:p>
          <a:p>
            <a:pPr marL="182563" indent="-182563">
              <a:buClr>
                <a:srgbClr val="6600CC"/>
              </a:buClr>
              <a:buFont typeface="Wingdings" pitchFamily="2" charset="2"/>
              <a:buChar char="Ü"/>
            </a:pPr>
            <a:r>
              <a:rPr lang="fr-FR"/>
              <a:t>Une formation des adultes accompagnateurs, par exemple par la police municipale ou une association d’éducation au vélo</a:t>
            </a:r>
          </a:p>
          <a:p>
            <a:pPr marL="182563" indent="-182563">
              <a:buClr>
                <a:srgbClr val="6600CC"/>
              </a:buClr>
              <a:buFont typeface="Wingdings" pitchFamily="2" charset="2"/>
              <a:buChar char="Ü"/>
            </a:pPr>
            <a:endParaRPr lang="fr-FR"/>
          </a:p>
          <a:p>
            <a:pPr marL="182563" indent="-182563">
              <a:buClr>
                <a:srgbClr val="6600CC"/>
              </a:buClr>
              <a:buFont typeface="Wingdings" pitchFamily="2" charset="2"/>
              <a:buChar char="Ü"/>
            </a:pPr>
            <a:r>
              <a:rPr lang="fr-FR"/>
              <a:t>Un apprentissage du vélo par les enfants ou les collégiens</a:t>
            </a:r>
          </a:p>
          <a:p>
            <a:pPr marL="182563" indent="-182563">
              <a:buClr>
                <a:srgbClr val="6600CC"/>
              </a:buClr>
              <a:buFont typeface="Wingdings" pitchFamily="2" charset="2"/>
              <a:buChar char="Ü"/>
            </a:pPr>
            <a:endParaRPr lang="fr-FR"/>
          </a:p>
          <a:p>
            <a:pPr marL="182563" indent="-182563">
              <a:buClr>
                <a:srgbClr val="6600CC"/>
              </a:buClr>
              <a:buFont typeface="Wingdings" pitchFamily="2" charset="2"/>
              <a:buChar char="Ü"/>
            </a:pPr>
            <a:r>
              <a:rPr lang="fr-FR"/>
              <a:t>Une sensibilisation des parents aux avantages de la pratique du vélo par leurs enfants et eux mêmes</a:t>
            </a:r>
          </a:p>
        </p:txBody>
      </p:sp>
      <p:sp>
        <p:nvSpPr>
          <p:cNvPr id="155661" name="Rectangle 13"/>
          <p:cNvSpPr>
            <a:spLocks noChangeArrowheads="1"/>
          </p:cNvSpPr>
          <p:nvPr/>
        </p:nvSpPr>
        <p:spPr bwMode="auto">
          <a:xfrm>
            <a:off x="250825" y="549275"/>
            <a:ext cx="8550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a:t>Cependant, les </a:t>
            </a:r>
            <a:r>
              <a:rPr lang="fr-FR" b="1"/>
              <a:t>craintes des parents d’élèves</a:t>
            </a:r>
            <a:r>
              <a:rPr lang="fr-FR"/>
              <a:t> liées à l’usage du vélo sont souvent un frein à leur motivation. Ces derniers refusent souvent de confier leurs enfants à un groupe de cyclistes, même bien encadré. Alors que la déclaration d’intention des parents pour la participation à un bus pédestre est en moyenne de 60%, elle chute à 20% dans le cas de bus cyclistes. </a:t>
            </a:r>
            <a:r>
              <a:rPr lang="fr-FR" sz="1200"/>
              <a:t>(source étude ARENE-ADEME, résultats issus groupe de villes pilotes, 2002-2004)</a:t>
            </a:r>
          </a:p>
        </p:txBody>
      </p:sp>
      <p:sp>
        <p:nvSpPr>
          <p:cNvPr id="155662" name="Rectangle 14"/>
          <p:cNvSpPr>
            <a:spLocks noChangeArrowheads="1"/>
          </p:cNvSpPr>
          <p:nvPr/>
        </p:nvSpPr>
        <p:spPr bwMode="auto">
          <a:xfrm>
            <a:off x="250825" y="2168525"/>
            <a:ext cx="8372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6600CC"/>
              </a:buClr>
              <a:buFont typeface="Wingdings 3" pitchFamily="18" charset="2"/>
              <a:buChar char="â"/>
            </a:pPr>
            <a:r>
              <a:rPr lang="fr-FR" b="1"/>
              <a:t>Ce constat implique de prévoir toutes les conditions favorables à la mise en place d’un bus cycliste :</a:t>
            </a:r>
          </a:p>
        </p:txBody>
      </p:sp>
    </p:spTree>
    <p:extLst>
      <p:ext uri="{BB962C8B-B14F-4D97-AF65-F5344CB8AC3E}">
        <p14:creationId xmlns:p14="http://schemas.microsoft.com/office/powerpoint/2010/main" val="394404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835" name="Text Box 3"/>
          <p:cNvSpPr txBox="1">
            <a:spLocks noChangeArrowheads="1"/>
          </p:cNvSpPr>
          <p:nvPr/>
        </p:nvSpPr>
        <p:spPr bwMode="auto">
          <a:xfrm>
            <a:off x="522288" y="188913"/>
            <a:ext cx="814546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2800" b="1"/>
              <a:t> Exemple 6 – Le covoiturage</a:t>
            </a:r>
          </a:p>
        </p:txBody>
      </p:sp>
      <p:sp>
        <p:nvSpPr>
          <p:cNvPr id="120841" name="Rectangle 9"/>
          <p:cNvSpPr>
            <a:spLocks noChangeArrowheads="1"/>
          </p:cNvSpPr>
          <p:nvPr/>
        </p:nvSpPr>
        <p:spPr bwMode="auto">
          <a:xfrm>
            <a:off x="296863" y="1042988"/>
            <a:ext cx="80105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17550">
              <a:spcAft>
                <a:spcPct val="50000"/>
              </a:spcAft>
              <a:buClr>
                <a:srgbClr val="FF0000"/>
              </a:buClr>
              <a:buFont typeface="Wingdings 3" pitchFamily="18" charset="2"/>
              <a:buChar char="â"/>
            </a:pPr>
            <a:r>
              <a:rPr lang="fr-FR" b="1"/>
              <a:t>Ecole primaire :</a:t>
            </a:r>
          </a:p>
          <a:p>
            <a:pPr defTabSz="717550">
              <a:spcAft>
                <a:spcPct val="50000"/>
              </a:spcAft>
              <a:buClr>
                <a:srgbClr val="FF0000"/>
              </a:buClr>
              <a:buFont typeface="Wingdings" pitchFamily="2" charset="2"/>
              <a:buChar char="Ü"/>
            </a:pPr>
            <a:r>
              <a:rPr lang="fr-FR" b="1"/>
              <a:t> </a:t>
            </a:r>
            <a:r>
              <a:rPr lang="fr-FR" b="1" i="1"/>
              <a:t>Potentiel de mise en place</a:t>
            </a:r>
            <a:r>
              <a:rPr lang="fr-FR"/>
              <a:t> : </a:t>
            </a:r>
          </a:p>
          <a:p>
            <a:pPr marL="896938" lvl="1" indent="-263525" defTabSz="717550">
              <a:spcAft>
                <a:spcPct val="50000"/>
              </a:spcAft>
              <a:buClr>
                <a:srgbClr val="FF0000"/>
              </a:buClr>
              <a:buFont typeface="Wingdings" pitchFamily="2" charset="2"/>
              <a:buChar char="§"/>
            </a:pPr>
            <a:r>
              <a:rPr lang="fr-FR"/>
              <a:t>écoles privées avec des distances domicile-école importantes</a:t>
            </a:r>
          </a:p>
          <a:p>
            <a:pPr marL="896938" lvl="1" indent="-263525" defTabSz="717550">
              <a:spcAft>
                <a:spcPct val="50000"/>
              </a:spcAft>
              <a:buClr>
                <a:srgbClr val="FF0000"/>
              </a:buClr>
              <a:buFont typeface="Wingdings" pitchFamily="2" charset="2"/>
              <a:buChar char="§"/>
            </a:pPr>
            <a:r>
              <a:rPr lang="fr-FR"/>
              <a:t>écoles publiques en milieu rural</a:t>
            </a:r>
          </a:p>
          <a:p>
            <a:pPr marL="896938" lvl="1" indent="-263525" defTabSz="717550">
              <a:spcAft>
                <a:spcPct val="50000"/>
              </a:spcAft>
              <a:buClr>
                <a:srgbClr val="FF0000"/>
              </a:buClr>
              <a:buFont typeface="Wingdings" pitchFamily="2" charset="2"/>
              <a:buChar char="§"/>
            </a:pPr>
            <a:r>
              <a:rPr lang="fr-FR"/>
              <a:t>Écoles publiques en milieu urbain en complément d’un bus pédestre</a:t>
            </a:r>
          </a:p>
          <a:p>
            <a:pPr defTabSz="717550">
              <a:spcAft>
                <a:spcPct val="50000"/>
              </a:spcAft>
              <a:buClr>
                <a:srgbClr val="FF0000"/>
              </a:buClr>
              <a:buFont typeface="Wingdings" pitchFamily="2" charset="2"/>
              <a:buChar char="Ü"/>
            </a:pPr>
            <a:r>
              <a:rPr lang="fr-FR" b="1"/>
              <a:t> </a:t>
            </a:r>
            <a:r>
              <a:rPr lang="fr-FR" b="1" i="1"/>
              <a:t>Conducteurs</a:t>
            </a:r>
            <a:r>
              <a:rPr lang="fr-FR" b="1"/>
              <a:t> </a:t>
            </a:r>
            <a:r>
              <a:rPr lang="fr-FR"/>
              <a:t>: parents</a:t>
            </a:r>
          </a:p>
          <a:p>
            <a:pPr defTabSz="717550">
              <a:spcAft>
                <a:spcPct val="50000"/>
              </a:spcAft>
              <a:buClr>
                <a:srgbClr val="FF0000"/>
              </a:buClr>
              <a:buFont typeface="Wingdings" pitchFamily="2" charset="2"/>
              <a:buChar char="Ü"/>
            </a:pPr>
            <a:r>
              <a:rPr lang="fr-FR" b="1"/>
              <a:t> </a:t>
            </a:r>
            <a:r>
              <a:rPr lang="fr-FR" b="1" i="1"/>
              <a:t>Fréquence</a:t>
            </a:r>
            <a:r>
              <a:rPr lang="fr-FR"/>
              <a:t> : quotidien</a:t>
            </a:r>
          </a:p>
        </p:txBody>
      </p:sp>
      <p:sp>
        <p:nvSpPr>
          <p:cNvPr id="120842" name="Rectangle 10"/>
          <p:cNvSpPr>
            <a:spLocks noChangeArrowheads="1"/>
          </p:cNvSpPr>
          <p:nvPr/>
        </p:nvSpPr>
        <p:spPr bwMode="auto">
          <a:xfrm>
            <a:off x="296863" y="3878263"/>
            <a:ext cx="8010525"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50000"/>
              </a:spcAft>
              <a:buClr>
                <a:srgbClr val="FF0000"/>
              </a:buClr>
              <a:buFont typeface="Wingdings 3" pitchFamily="18" charset="2"/>
              <a:buChar char="â"/>
            </a:pPr>
            <a:r>
              <a:rPr lang="fr-FR" b="1" i="1"/>
              <a:t> </a:t>
            </a:r>
            <a:r>
              <a:rPr lang="fr-FR" b="1"/>
              <a:t>Collège</a:t>
            </a:r>
            <a:r>
              <a:rPr lang="fr-FR" b="1" i="1"/>
              <a:t> : </a:t>
            </a:r>
          </a:p>
          <a:p>
            <a:pPr>
              <a:spcAft>
                <a:spcPct val="50000"/>
              </a:spcAft>
              <a:buClr>
                <a:srgbClr val="FF0000"/>
              </a:buClr>
              <a:buFont typeface="Wingdings" pitchFamily="2" charset="2"/>
              <a:buChar char="Ü"/>
            </a:pPr>
            <a:r>
              <a:rPr lang="fr-FR" b="1" i="1"/>
              <a:t>Potentiel de mise en place</a:t>
            </a:r>
            <a:r>
              <a:rPr lang="fr-FR"/>
              <a:t> : Les distances domicile-collège sont plus importantes que pour l’école, le covoiturage est intéressant pour tous ceux qui ne peuvent pas facilement venir en transports collectifs ou à vélo.</a:t>
            </a:r>
          </a:p>
          <a:p>
            <a:pPr>
              <a:spcAft>
                <a:spcPct val="50000"/>
              </a:spcAft>
              <a:buClr>
                <a:srgbClr val="FF0000"/>
              </a:buClr>
              <a:buFont typeface="Wingdings" pitchFamily="2" charset="2"/>
              <a:buChar char="Ü"/>
            </a:pPr>
            <a:r>
              <a:rPr lang="fr-FR" b="1" i="1"/>
              <a:t>Conducteurs</a:t>
            </a:r>
            <a:r>
              <a:rPr lang="fr-FR" b="1"/>
              <a:t> </a:t>
            </a:r>
            <a:r>
              <a:rPr lang="fr-FR"/>
              <a:t>: parents</a:t>
            </a:r>
          </a:p>
          <a:p>
            <a:pPr>
              <a:spcAft>
                <a:spcPct val="50000"/>
              </a:spcAft>
              <a:buClr>
                <a:srgbClr val="FF0000"/>
              </a:buClr>
              <a:buFont typeface="Wingdings" pitchFamily="2" charset="2"/>
              <a:buChar char="Ü"/>
            </a:pPr>
            <a:r>
              <a:rPr lang="fr-FR" b="1" i="1"/>
              <a:t>Fréquence</a:t>
            </a:r>
            <a:r>
              <a:rPr lang="fr-FR"/>
              <a:t> : quotidien, bi-hebdomadaire</a:t>
            </a:r>
          </a:p>
        </p:txBody>
      </p:sp>
    </p:spTree>
    <p:extLst>
      <p:ext uri="{BB962C8B-B14F-4D97-AF65-F5344CB8AC3E}">
        <p14:creationId xmlns:p14="http://schemas.microsoft.com/office/powerpoint/2010/main" val="661694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5957" name="Rectangle 5"/>
          <p:cNvSpPr>
            <a:spLocks noChangeArrowheads="1"/>
          </p:cNvSpPr>
          <p:nvPr/>
        </p:nvSpPr>
        <p:spPr bwMode="auto">
          <a:xfrm>
            <a:off x="0" y="3683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i="1"/>
              <a:t>Freins</a:t>
            </a:r>
          </a:p>
        </p:txBody>
      </p:sp>
      <p:sp>
        <p:nvSpPr>
          <p:cNvPr id="125958" name="Rectangle 6"/>
          <p:cNvSpPr>
            <a:spLocks noChangeArrowheads="1"/>
          </p:cNvSpPr>
          <p:nvPr/>
        </p:nvSpPr>
        <p:spPr bwMode="auto">
          <a:xfrm>
            <a:off x="611188" y="908050"/>
            <a:ext cx="8397875"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20000"/>
              </a:spcAft>
              <a:buClr>
                <a:srgbClr val="FF0000"/>
              </a:buClr>
              <a:buFont typeface="Wingdings" pitchFamily="2" charset="2"/>
              <a:buChar char="Ü"/>
            </a:pPr>
            <a:r>
              <a:rPr lang="fr-FR"/>
              <a:t>Un nombre minimal d’inscriptions est essentiel afin de pouvoir établir des appariements et faire fonctionner le service – pour un établissement scolaire : environ 20 personnes</a:t>
            </a:r>
          </a:p>
          <a:p>
            <a:pPr marL="365125" indent="-365125">
              <a:spcAft>
                <a:spcPct val="20000"/>
              </a:spcAft>
              <a:buClr>
                <a:srgbClr val="FF0000"/>
              </a:buClr>
              <a:buFont typeface="Wingdings" pitchFamily="2" charset="2"/>
              <a:buChar char="Ü"/>
            </a:pPr>
            <a:r>
              <a:rPr lang="fr-FR"/>
              <a:t>Nécessité d’une bonne adéquation trajet – horaires - nombre de places disponibles dans les véhicules</a:t>
            </a:r>
          </a:p>
          <a:p>
            <a:pPr marL="365125" indent="-365125">
              <a:spcAft>
                <a:spcPct val="20000"/>
              </a:spcAft>
              <a:buClr>
                <a:srgbClr val="FF0000"/>
              </a:buClr>
              <a:buFont typeface="Wingdings" pitchFamily="2" charset="2"/>
              <a:buChar char="Ü"/>
            </a:pPr>
            <a:r>
              <a:rPr lang="fr-FR"/>
              <a:t>Difficulté de prévoir des rehausseurs et autres dispositifs de sécurité pour les petits</a:t>
            </a:r>
          </a:p>
          <a:p>
            <a:pPr marL="365125" indent="-365125">
              <a:spcAft>
                <a:spcPct val="20000"/>
              </a:spcAft>
              <a:buClr>
                <a:srgbClr val="FF0000"/>
              </a:buClr>
              <a:buFont typeface="Wingdings" pitchFamily="2" charset="2"/>
              <a:buChar char="Ü"/>
            </a:pPr>
            <a:r>
              <a:rPr lang="fr-FR"/>
              <a:t>Manque de confiance envers les autres parents</a:t>
            </a:r>
          </a:p>
          <a:p>
            <a:pPr marL="365125" indent="-365125">
              <a:spcAft>
                <a:spcPct val="20000"/>
              </a:spcAft>
              <a:buClr>
                <a:srgbClr val="FF0000"/>
              </a:buClr>
              <a:buFont typeface="Wingdings" pitchFamily="2" charset="2"/>
              <a:buChar char="Ü"/>
            </a:pPr>
            <a:r>
              <a:rPr lang="fr-FR"/>
              <a:t>Manque de disponibilité / de bénévoles / de moyens pour l’organisation du système</a:t>
            </a:r>
          </a:p>
        </p:txBody>
      </p:sp>
      <p:sp>
        <p:nvSpPr>
          <p:cNvPr id="125959" name="Rectangle 7"/>
          <p:cNvSpPr>
            <a:spLocks noChangeArrowheads="1"/>
          </p:cNvSpPr>
          <p:nvPr/>
        </p:nvSpPr>
        <p:spPr bwMode="auto">
          <a:xfrm>
            <a:off x="0" y="3406775"/>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i="1"/>
              <a:t>Leviers</a:t>
            </a:r>
          </a:p>
        </p:txBody>
      </p:sp>
      <p:sp>
        <p:nvSpPr>
          <p:cNvPr id="125960" name="Rectangle 8"/>
          <p:cNvSpPr>
            <a:spLocks noChangeArrowheads="1"/>
          </p:cNvSpPr>
          <p:nvPr/>
        </p:nvSpPr>
        <p:spPr bwMode="auto">
          <a:xfrm>
            <a:off x="611188" y="3860800"/>
            <a:ext cx="8416925"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20000"/>
              </a:spcAft>
              <a:buClr>
                <a:srgbClr val="FF0000"/>
              </a:buClr>
              <a:buFont typeface="Wingdings" pitchFamily="2" charset="2"/>
              <a:buChar char="Ü"/>
            </a:pPr>
            <a:r>
              <a:rPr lang="fr-FR"/>
              <a:t>Engagement de personnes clés pour faire fonctionner le système</a:t>
            </a:r>
          </a:p>
          <a:p>
            <a:pPr marL="365125" indent="-365125">
              <a:spcAft>
                <a:spcPct val="20000"/>
              </a:spcAft>
              <a:buClr>
                <a:srgbClr val="FF0000"/>
              </a:buClr>
              <a:buFont typeface="Wingdings" pitchFamily="2" charset="2"/>
              <a:buChar char="Ü"/>
            </a:pPr>
            <a:r>
              <a:rPr lang="fr-FR"/>
              <a:t>Système compréhensible et fiable : mise à jour régulière, édition d’une charte de fonctionnement du covoiturage et des engagements des utilisateurs, etc.</a:t>
            </a:r>
          </a:p>
          <a:p>
            <a:pPr marL="365125" indent="-365125">
              <a:spcAft>
                <a:spcPct val="20000"/>
              </a:spcAft>
              <a:buClr>
                <a:srgbClr val="FF0000"/>
              </a:buClr>
              <a:buFont typeface="Wingdings" pitchFamily="2" charset="2"/>
              <a:buChar char="Ü"/>
            </a:pPr>
            <a:r>
              <a:rPr lang="fr-FR"/>
              <a:t>Communication régulière envers les parents et les élèves (courriers, reportage dans le journal de l’établissement, lors de réunions…)</a:t>
            </a:r>
          </a:p>
          <a:p>
            <a:pPr marL="365125" indent="-365125">
              <a:spcAft>
                <a:spcPct val="20000"/>
              </a:spcAft>
              <a:buClr>
                <a:srgbClr val="FF0000"/>
              </a:buClr>
              <a:buFont typeface="Wingdings" pitchFamily="2" charset="2"/>
              <a:buChar char="Ü"/>
            </a:pPr>
            <a:r>
              <a:rPr lang="fr-FR"/>
              <a:t>Information au sujet du covoiturage dès l’inscription de l’élève</a:t>
            </a:r>
          </a:p>
          <a:p>
            <a:pPr marL="365125" indent="-365125">
              <a:spcAft>
                <a:spcPct val="20000"/>
              </a:spcAft>
              <a:buClr>
                <a:srgbClr val="FF0000"/>
              </a:buClr>
              <a:buFont typeface="Wingdings" pitchFamily="2" charset="2"/>
              <a:buChar char="Ü"/>
            </a:pPr>
            <a:r>
              <a:rPr lang="fr-FR"/>
              <a:t>Soutien de la direction de l’établissement</a:t>
            </a:r>
          </a:p>
          <a:p>
            <a:pPr marL="365125" indent="-365125">
              <a:spcAft>
                <a:spcPct val="20000"/>
              </a:spcAft>
              <a:buClr>
                <a:srgbClr val="FF0000"/>
              </a:buClr>
              <a:buFont typeface="Wingdings" pitchFamily="2" charset="2"/>
              <a:buChar char="Ü"/>
            </a:pPr>
            <a:r>
              <a:rPr lang="fr-FR"/>
              <a:t>Soutien de la collectivité pour multiplier l’offre de covoiturage et éventuellement réserver des places de parkings aux voitures transportant plus d’un enfant.</a:t>
            </a:r>
          </a:p>
        </p:txBody>
      </p:sp>
    </p:spTree>
    <p:extLst>
      <p:ext uri="{BB962C8B-B14F-4D97-AF65-F5344CB8AC3E}">
        <p14:creationId xmlns:p14="http://schemas.microsoft.com/office/powerpoint/2010/main" val="3437202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911" name="Rectangle 7"/>
          <p:cNvSpPr>
            <a:spLocks noChangeArrowheads="1"/>
          </p:cNvSpPr>
          <p:nvPr/>
        </p:nvSpPr>
        <p:spPr bwMode="auto">
          <a:xfrm>
            <a:off x="0" y="503238"/>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a:t>Fonctionnement</a:t>
            </a:r>
          </a:p>
        </p:txBody>
      </p:sp>
      <p:sp>
        <p:nvSpPr>
          <p:cNvPr id="123912" name="Rectangle 8"/>
          <p:cNvSpPr>
            <a:spLocks noChangeArrowheads="1"/>
          </p:cNvSpPr>
          <p:nvPr/>
        </p:nvSpPr>
        <p:spPr bwMode="auto">
          <a:xfrm>
            <a:off x="476250" y="998538"/>
            <a:ext cx="85058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40000"/>
              </a:spcAft>
              <a:buClr>
                <a:srgbClr val="FF0000"/>
              </a:buClr>
              <a:buFont typeface="Wingdings" pitchFamily="2" charset="2"/>
              <a:buChar char="Ü"/>
            </a:pPr>
            <a:r>
              <a:rPr lang="fr-FR" b="1" i="1"/>
              <a:t>Inscription</a:t>
            </a:r>
            <a:r>
              <a:rPr lang="fr-FR"/>
              <a:t> avec prise en compte des adresses ou lieu de rdv, des trajets et des horaires</a:t>
            </a:r>
          </a:p>
          <a:p>
            <a:pPr marL="365125" indent="-365125">
              <a:spcAft>
                <a:spcPct val="40000"/>
              </a:spcAft>
              <a:buClr>
                <a:srgbClr val="FF0000"/>
              </a:buClr>
              <a:buFont typeface="Wingdings" pitchFamily="2" charset="2"/>
              <a:buChar char="Ü"/>
            </a:pPr>
            <a:r>
              <a:rPr lang="fr-FR" b="1" i="1"/>
              <a:t>Coordination</a:t>
            </a:r>
            <a:r>
              <a:rPr lang="fr-FR"/>
              <a:t> des appariements possibles (horaires et adresses compatibles)</a:t>
            </a:r>
          </a:p>
          <a:p>
            <a:pPr marL="365125" indent="-365125">
              <a:spcAft>
                <a:spcPct val="40000"/>
              </a:spcAft>
              <a:buClr>
                <a:srgbClr val="FF0000"/>
              </a:buClr>
              <a:buFont typeface="Wingdings" pitchFamily="2" charset="2"/>
              <a:buChar char="Ü"/>
            </a:pPr>
            <a:r>
              <a:rPr lang="fr-FR" b="1" i="1"/>
              <a:t>Mise en contact</a:t>
            </a:r>
            <a:r>
              <a:rPr lang="fr-FR"/>
              <a:t> des personnes coordonnées</a:t>
            </a:r>
          </a:p>
          <a:p>
            <a:pPr marL="365125" indent="-365125">
              <a:spcAft>
                <a:spcPct val="40000"/>
              </a:spcAft>
              <a:buClr>
                <a:srgbClr val="FF0000"/>
              </a:buClr>
              <a:buFont typeface="Wingdings" pitchFamily="2" charset="2"/>
              <a:buChar char="Ü"/>
            </a:pPr>
            <a:r>
              <a:rPr lang="fr-FR" b="1" i="1"/>
              <a:t>Organisation quotidienne</a:t>
            </a:r>
            <a:r>
              <a:rPr lang="fr-FR"/>
              <a:t> à la discrétion des covoitureurs ou par une structure dédiée : agence de mobilité, collectivité (conseiller en mobilité), association </a:t>
            </a:r>
            <a:r>
              <a:rPr lang="fr-FR" i="1"/>
              <a:t>ad hoc</a:t>
            </a:r>
            <a:r>
              <a:rPr lang="fr-FR"/>
              <a:t>, etc.</a:t>
            </a:r>
          </a:p>
          <a:p>
            <a:pPr marL="365125" indent="-365125">
              <a:spcAft>
                <a:spcPct val="40000"/>
              </a:spcAft>
              <a:buClr>
                <a:srgbClr val="FF0000"/>
              </a:buClr>
              <a:buFont typeface="Wingdings" pitchFamily="2" charset="2"/>
              <a:buChar char="Ü"/>
            </a:pPr>
            <a:r>
              <a:rPr lang="fr-FR"/>
              <a:t>Le covoiturage peut être </a:t>
            </a:r>
            <a:r>
              <a:rPr lang="fr-FR" b="1"/>
              <a:t>couplé à un système de bus pédestre</a:t>
            </a:r>
            <a:r>
              <a:rPr lang="fr-FR"/>
              <a:t> : le covoiturage a lieu jusqu’à un « parking relais » = point de départ ou d’arrêt d’une ligne de bus pédestre</a:t>
            </a:r>
          </a:p>
        </p:txBody>
      </p:sp>
      <p:sp>
        <p:nvSpPr>
          <p:cNvPr id="123913" name="Rectangle 9"/>
          <p:cNvSpPr>
            <a:spLocks noChangeArrowheads="1"/>
          </p:cNvSpPr>
          <p:nvPr/>
        </p:nvSpPr>
        <p:spPr bwMode="auto">
          <a:xfrm>
            <a:off x="476250" y="4284663"/>
            <a:ext cx="86677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40000"/>
              </a:spcAft>
              <a:buClr>
                <a:srgbClr val="FF0000"/>
              </a:buClr>
              <a:buFont typeface="Wingdings" pitchFamily="2" charset="2"/>
              <a:buChar char="Ü"/>
            </a:pPr>
            <a:r>
              <a:rPr lang="fr-FR" b="1" i="1"/>
              <a:t>Outil de mise en relation</a:t>
            </a:r>
            <a:endParaRPr lang="fr-FR"/>
          </a:p>
          <a:p>
            <a:pPr marL="365125" indent="-365125">
              <a:spcAft>
                <a:spcPct val="40000"/>
              </a:spcAft>
              <a:buClr>
                <a:srgbClr val="FF0000"/>
              </a:buClr>
              <a:buFont typeface="Wingdings" pitchFamily="2" charset="2"/>
              <a:buChar char="Ü"/>
            </a:pPr>
            <a:r>
              <a:rPr lang="fr-FR"/>
              <a:t>Définition d’une </a:t>
            </a:r>
            <a:r>
              <a:rPr lang="fr-FR" b="1" i="1"/>
              <a:t>charte de bonne conduite</a:t>
            </a:r>
            <a:r>
              <a:rPr lang="fr-FR"/>
              <a:t> définissant des règles à respecter afin que tout se passe bien (ponctualité, prévenir en cas d’imprévu etc.)</a:t>
            </a:r>
          </a:p>
          <a:p>
            <a:pPr marL="365125" indent="-365125">
              <a:spcAft>
                <a:spcPct val="40000"/>
              </a:spcAft>
              <a:buClr>
                <a:srgbClr val="FF0000"/>
              </a:buClr>
              <a:buFont typeface="Wingdings" pitchFamily="2" charset="2"/>
              <a:buChar char="Ü"/>
            </a:pPr>
            <a:r>
              <a:rPr lang="fr-FR" b="1" i="1"/>
              <a:t>Possibilité de partage des frais liés au trajet</a:t>
            </a:r>
            <a:r>
              <a:rPr lang="fr-FR"/>
              <a:t>. La participation demandée aux passagers ne doit pas excéder le montant des frais réellement subis par le conducteur (barèmes des frais kilométriques sont indiqués dans le bulletin officiel des impôts).</a:t>
            </a:r>
          </a:p>
        </p:txBody>
      </p:sp>
      <p:sp>
        <p:nvSpPr>
          <p:cNvPr id="123914" name="Rectangle 10"/>
          <p:cNvSpPr>
            <a:spLocks noChangeArrowheads="1"/>
          </p:cNvSpPr>
          <p:nvPr/>
        </p:nvSpPr>
        <p:spPr bwMode="auto">
          <a:xfrm>
            <a:off x="0" y="3878263"/>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a:t>Outils de fonctionnement</a:t>
            </a:r>
          </a:p>
        </p:txBody>
      </p:sp>
    </p:spTree>
    <p:extLst>
      <p:ext uri="{BB962C8B-B14F-4D97-AF65-F5344CB8AC3E}">
        <p14:creationId xmlns:p14="http://schemas.microsoft.com/office/powerpoint/2010/main" val="425803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4938" name="Rectangle 10"/>
          <p:cNvSpPr>
            <a:spLocks noChangeArrowheads="1"/>
          </p:cNvSpPr>
          <p:nvPr/>
        </p:nvSpPr>
        <p:spPr bwMode="auto">
          <a:xfrm>
            <a:off x="228600" y="458788"/>
            <a:ext cx="891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i="1"/>
              <a:t>Principe de mise en contact (outil de mise en relation)</a:t>
            </a:r>
          </a:p>
        </p:txBody>
      </p:sp>
      <p:sp>
        <p:nvSpPr>
          <p:cNvPr id="124939" name="Rectangle 11"/>
          <p:cNvSpPr>
            <a:spLocks noChangeArrowheads="1"/>
          </p:cNvSpPr>
          <p:nvPr/>
        </p:nvSpPr>
        <p:spPr bwMode="auto">
          <a:xfrm>
            <a:off x="476250" y="1042988"/>
            <a:ext cx="82359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lgn="just">
              <a:spcAft>
                <a:spcPct val="40000"/>
              </a:spcAft>
              <a:buClr>
                <a:srgbClr val="FF0000"/>
              </a:buClr>
              <a:buFont typeface="Wingdings" pitchFamily="2" charset="2"/>
              <a:buChar char="Ü"/>
            </a:pPr>
            <a:r>
              <a:rPr lang="fr-FR" b="1" i="1"/>
              <a:t>système simple de petites annonces</a:t>
            </a:r>
            <a:r>
              <a:rPr lang="fr-FR"/>
              <a:t> affichées à l’école ou au collège</a:t>
            </a:r>
          </a:p>
          <a:p>
            <a:pPr marL="714375" lvl="1" algn="just">
              <a:spcAft>
                <a:spcPct val="40000"/>
              </a:spcAft>
              <a:buClr>
                <a:srgbClr val="FF0000"/>
              </a:buClr>
              <a:buFont typeface="Wingdings" pitchFamily="2" charset="2"/>
              <a:buChar char="§"/>
            </a:pPr>
            <a:r>
              <a:rPr lang="fr-FR" b="1" i="1"/>
              <a:t> </a:t>
            </a:r>
            <a:r>
              <a:rPr lang="fr-FR" u="sng"/>
              <a:t>outils</a:t>
            </a:r>
            <a:r>
              <a:rPr lang="fr-FR"/>
              <a:t> : une carte de géolocalisation affichée dans l’établissement, des bulletins d’offre et de demande, des boîtes recevant les bulletins remplis, documents de communication et d’information</a:t>
            </a:r>
          </a:p>
          <a:p>
            <a:pPr marL="365125" indent="-365125" algn="just">
              <a:spcAft>
                <a:spcPct val="40000"/>
              </a:spcAft>
              <a:buClr>
                <a:srgbClr val="FF0000"/>
              </a:buClr>
              <a:buFont typeface="Wingdings" pitchFamily="2" charset="2"/>
              <a:buChar char="Ü"/>
            </a:pPr>
            <a:endParaRPr lang="fr-FR" sz="1000"/>
          </a:p>
          <a:p>
            <a:pPr marL="365125" indent="-365125" algn="just">
              <a:spcAft>
                <a:spcPct val="40000"/>
              </a:spcAft>
              <a:buClr>
                <a:srgbClr val="FF0000"/>
              </a:buClr>
              <a:buFont typeface="Wingdings" pitchFamily="2" charset="2"/>
              <a:buChar char="Ü"/>
            </a:pPr>
            <a:r>
              <a:rPr lang="fr-FR" b="1" i="1"/>
              <a:t>système simple avec une liste de contacts gérée par une personne de l’établissement</a:t>
            </a:r>
          </a:p>
          <a:p>
            <a:pPr marL="714375" lvl="1" algn="just">
              <a:spcAft>
                <a:spcPct val="40000"/>
              </a:spcAft>
              <a:buClr>
                <a:srgbClr val="FF0000"/>
              </a:buClr>
              <a:buFont typeface="Wingdings" pitchFamily="2" charset="2"/>
              <a:buChar char="§"/>
            </a:pPr>
            <a:r>
              <a:rPr lang="fr-FR" u="sng"/>
              <a:t> outils</a:t>
            </a:r>
            <a:r>
              <a:rPr lang="fr-FR"/>
              <a:t> : liste des parents, outils de communication et d’information</a:t>
            </a:r>
          </a:p>
          <a:p>
            <a:pPr marL="365125" indent="-365125" algn="just">
              <a:spcAft>
                <a:spcPct val="40000"/>
              </a:spcAft>
              <a:buClr>
                <a:srgbClr val="FF0000"/>
              </a:buClr>
              <a:buFont typeface="Wingdings" pitchFamily="2" charset="2"/>
              <a:buChar char="Ü"/>
            </a:pPr>
            <a:endParaRPr lang="fr-FR" sz="1000"/>
          </a:p>
          <a:p>
            <a:pPr marL="365125" indent="-365125" algn="just">
              <a:spcAft>
                <a:spcPct val="40000"/>
              </a:spcAft>
              <a:buClr>
                <a:srgbClr val="FF0000"/>
              </a:buClr>
              <a:buFont typeface="Wingdings" pitchFamily="2" charset="2"/>
              <a:buChar char="Ü"/>
            </a:pPr>
            <a:r>
              <a:rPr lang="fr-FR" b="1" i="1"/>
              <a:t>système intermédiaire géré par des bénévoles</a:t>
            </a:r>
            <a:r>
              <a:rPr lang="fr-FR"/>
              <a:t> : parents d’élèves, groupe de collégien, etc. dans un cadre pédagogique, informel ou associatif</a:t>
            </a:r>
          </a:p>
          <a:p>
            <a:pPr marL="714375" lvl="1" algn="just">
              <a:spcAft>
                <a:spcPct val="40000"/>
              </a:spcAft>
              <a:buClr>
                <a:srgbClr val="FF0000"/>
              </a:buClr>
              <a:buFont typeface="Wingdings" pitchFamily="2" charset="2"/>
              <a:buChar char="§"/>
            </a:pPr>
            <a:r>
              <a:rPr lang="fr-FR"/>
              <a:t> </a:t>
            </a:r>
            <a:r>
              <a:rPr lang="fr-FR" u="sng"/>
              <a:t>outils </a:t>
            </a:r>
            <a:r>
              <a:rPr lang="fr-FR"/>
              <a:t>: tableau Excel + carte de g</a:t>
            </a:r>
            <a:r>
              <a:rPr lang="fr-FR">
                <a:latin typeface="Times New Roman"/>
              </a:rPr>
              <a:t>é</a:t>
            </a:r>
            <a:r>
              <a:rPr lang="fr-FR"/>
              <a:t>olocalisation + gommettes ou </a:t>
            </a:r>
            <a:r>
              <a:rPr lang="fr-FR">
                <a:latin typeface="Times New Roman"/>
              </a:rPr>
              <a:t>é</a:t>
            </a:r>
            <a:r>
              <a:rPr lang="fr-FR"/>
              <a:t>pingles num</a:t>
            </a:r>
            <a:r>
              <a:rPr lang="fr-FR">
                <a:latin typeface="Times New Roman"/>
              </a:rPr>
              <a:t>é</a:t>
            </a:r>
            <a:r>
              <a:rPr lang="fr-FR"/>
              <a:t>rot</a:t>
            </a:r>
            <a:r>
              <a:rPr lang="fr-FR">
                <a:latin typeface="Times New Roman"/>
              </a:rPr>
              <a:t>é</a:t>
            </a:r>
            <a:r>
              <a:rPr lang="fr-FR"/>
              <a:t>s</a:t>
            </a:r>
          </a:p>
          <a:p>
            <a:pPr marL="365125" indent="-365125" algn="just">
              <a:spcAft>
                <a:spcPct val="40000"/>
              </a:spcAft>
              <a:buClr>
                <a:srgbClr val="FF0000"/>
              </a:buClr>
              <a:buFont typeface="Wingdings" pitchFamily="2" charset="2"/>
              <a:buChar char="Ü"/>
            </a:pPr>
            <a:endParaRPr lang="fr-FR" sz="1000"/>
          </a:p>
          <a:p>
            <a:pPr marL="365125" indent="-365125" algn="just">
              <a:spcAft>
                <a:spcPct val="40000"/>
              </a:spcAft>
              <a:buClr>
                <a:srgbClr val="FF0000"/>
              </a:buClr>
              <a:buFont typeface="Wingdings" pitchFamily="2" charset="2"/>
              <a:buChar char="Ü"/>
            </a:pPr>
            <a:r>
              <a:rPr lang="fr-FR" b="1" i="1"/>
              <a:t>système basé sur l’utilisation d’un logiciel</a:t>
            </a:r>
            <a:r>
              <a:rPr lang="fr-FR"/>
              <a:t>, avec gestion par un prestataire, par une collectivité, par un groupe motivé de parents, de collégiens, etc.</a:t>
            </a:r>
          </a:p>
          <a:p>
            <a:pPr marL="714375" lvl="1" algn="just">
              <a:spcAft>
                <a:spcPct val="40000"/>
              </a:spcAft>
              <a:buClr>
                <a:srgbClr val="FF0000"/>
              </a:buClr>
              <a:buFont typeface="Wingdings" pitchFamily="2" charset="2"/>
              <a:buChar char="§"/>
            </a:pPr>
            <a:r>
              <a:rPr lang="fr-FR" u="sng"/>
              <a:t> outils </a:t>
            </a:r>
            <a:r>
              <a:rPr lang="fr-FR"/>
              <a:t>: logiciel (gratuit ou payant) de coordination et de mise en relation</a:t>
            </a:r>
          </a:p>
        </p:txBody>
      </p:sp>
    </p:spTree>
    <p:extLst>
      <p:ext uri="{BB962C8B-B14F-4D97-AF65-F5344CB8AC3E}">
        <p14:creationId xmlns:p14="http://schemas.microsoft.com/office/powerpoint/2010/main" val="594500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500" name="Text Box 4"/>
          <p:cNvSpPr txBox="1">
            <a:spLocks noChangeArrowheads="1"/>
          </p:cNvSpPr>
          <p:nvPr/>
        </p:nvSpPr>
        <p:spPr bwMode="auto">
          <a:xfrm>
            <a:off x="0" y="1223963"/>
            <a:ext cx="25019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b="1" i="1"/>
              <a:t>Exemple de tableau de « petites annonces »</a:t>
            </a:r>
            <a:r>
              <a:rPr lang="fr-FR"/>
              <a:t> pour la mise en relation des parents souhaitant pratiquer le covoiturage Exemple de l’école St Joseph de Clamart (92)</a:t>
            </a:r>
          </a:p>
        </p:txBody>
      </p:sp>
      <p:pic>
        <p:nvPicPr>
          <p:cNvPr id="106501" name="Picture 5" descr="Dessin%20système%20covoitu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684213"/>
            <a:ext cx="6526212" cy="4903787"/>
          </a:xfrm>
          <a:prstGeom prst="rect">
            <a:avLst/>
          </a:prstGeom>
          <a:noFill/>
          <a:ln w="1270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161925" y="2794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a:t>Outils de mise en relation</a:t>
            </a:r>
          </a:p>
        </p:txBody>
      </p:sp>
      <p:sp>
        <p:nvSpPr>
          <p:cNvPr id="106503" name="Text Box 7"/>
          <p:cNvSpPr txBox="1">
            <a:spLocks noChangeArrowheads="1"/>
          </p:cNvSpPr>
          <p:nvPr/>
        </p:nvSpPr>
        <p:spPr bwMode="auto">
          <a:xfrm>
            <a:off x="2322513" y="5768975"/>
            <a:ext cx="5084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0000"/>
              </a:buClr>
              <a:buFont typeface="Wingdings" pitchFamily="2" charset="2"/>
              <a:buChar char="§"/>
            </a:pPr>
            <a:r>
              <a:rPr lang="fr-FR"/>
              <a:t> Exemple de l’école St Joseph de Clamart (92)</a:t>
            </a:r>
          </a:p>
        </p:txBody>
      </p:sp>
    </p:spTree>
    <p:extLst>
      <p:ext uri="{BB962C8B-B14F-4D97-AF65-F5344CB8AC3E}">
        <p14:creationId xmlns:p14="http://schemas.microsoft.com/office/powerpoint/2010/main" val="2960815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292" name="Text Box 4"/>
          <p:cNvSpPr txBox="1">
            <a:spLocks noChangeArrowheads="1"/>
          </p:cNvSpPr>
          <p:nvPr/>
        </p:nvSpPr>
        <p:spPr bwMode="auto">
          <a:xfrm>
            <a:off x="1196975" y="4914900"/>
            <a:ext cx="66611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9900"/>
              </a:buClr>
              <a:buFont typeface="Wingdings" pitchFamily="2" charset="2"/>
              <a:buChar char="Ü"/>
            </a:pPr>
            <a:r>
              <a:rPr lang="fr-FR" b="1"/>
              <a:t>Zone 30 devant l’entrée d’un collège</a:t>
            </a:r>
            <a:r>
              <a:rPr lang="fr-FR"/>
              <a:t>. </a:t>
            </a:r>
          </a:p>
          <a:p>
            <a:pPr algn="just">
              <a:buClr>
                <a:srgbClr val="FF9900"/>
              </a:buClr>
              <a:buFont typeface="Wingdings" pitchFamily="2" charset="2"/>
              <a:buChar char="§"/>
            </a:pPr>
            <a:r>
              <a:rPr lang="fr-FR"/>
              <a:t>Le mobilier urbain limite le stationnement illicite de parents venant chercher leurs enfant au collège mais un certain report peut être constaté. </a:t>
            </a:r>
          </a:p>
          <a:p>
            <a:pPr algn="just">
              <a:buClr>
                <a:srgbClr val="FF9900"/>
              </a:buClr>
              <a:buFont typeface="Wingdings" pitchFamily="2" charset="2"/>
              <a:buChar char="§"/>
            </a:pPr>
            <a:r>
              <a:rPr lang="fr-FR"/>
              <a:t>Des actions de sensibilisation et de contrôle sont préconisés en complément d’aménagement. </a:t>
            </a:r>
          </a:p>
        </p:txBody>
      </p:sp>
      <p:pic>
        <p:nvPicPr>
          <p:cNvPr id="140294" name="Picture 6" descr="BEGL - Access 30-05 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403350"/>
            <a:ext cx="4043363" cy="3032125"/>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40295" name="Picture 7" descr="BEGL - Access 30-05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223963"/>
            <a:ext cx="4421187" cy="3316287"/>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40297" name="Text Box 9"/>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Traitement des abords immédiats de l’établissement</a:t>
            </a:r>
          </a:p>
        </p:txBody>
      </p:sp>
    </p:spTree>
    <p:extLst>
      <p:ext uri="{BB962C8B-B14F-4D97-AF65-F5344CB8AC3E}">
        <p14:creationId xmlns:p14="http://schemas.microsoft.com/office/powerpoint/2010/main" val="23709213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0"/>
            <a:ext cx="9144000" cy="3743325"/>
          </a:xfrm>
          <a:prstGeom prst="rect">
            <a:avLst/>
          </a:prstGeom>
          <a:gradFill rotWithShape="1">
            <a:gsLst>
              <a:gs pos="0">
                <a:srgbClr val="FF505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8244" name="Text Box 4"/>
          <p:cNvSpPr txBox="1">
            <a:spLocks noChangeArrowheads="1"/>
          </p:cNvSpPr>
          <p:nvPr/>
        </p:nvSpPr>
        <p:spPr bwMode="auto">
          <a:xfrm>
            <a:off x="1116013" y="5445125"/>
            <a:ext cx="7632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0000"/>
              </a:buClr>
              <a:buFont typeface="Wingdings" pitchFamily="2" charset="2"/>
              <a:buChar char="Ü"/>
            </a:pPr>
            <a:r>
              <a:rPr lang="fr-FR"/>
              <a:t>Captures d’écran d’un logiciel de covoiturage : </a:t>
            </a:r>
          </a:p>
          <a:p>
            <a:pPr>
              <a:buClr>
                <a:srgbClr val="FF0000"/>
              </a:buClr>
              <a:buFont typeface="Wingdings" pitchFamily="2" charset="2"/>
              <a:buChar char="§"/>
            </a:pPr>
            <a:r>
              <a:rPr lang="fr-FR"/>
              <a:t> à gauche, coordonnées et renseignement d’une personne inscrite</a:t>
            </a:r>
          </a:p>
          <a:p>
            <a:pPr>
              <a:buClr>
                <a:srgbClr val="FF0000"/>
              </a:buClr>
              <a:buFont typeface="Wingdings" pitchFamily="2" charset="2"/>
              <a:buChar char="§"/>
            </a:pPr>
            <a:r>
              <a:rPr lang="fr-FR"/>
              <a:t> à droite : carte de localisation de la personne coordonnée éditée par le logiciel</a:t>
            </a:r>
          </a:p>
        </p:txBody>
      </p:sp>
      <p:pic>
        <p:nvPicPr>
          <p:cNvPr id="138248" name="Picture 8" descr="fondecranmobishare1 15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268413"/>
            <a:ext cx="5400675" cy="4054475"/>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8247" name="Picture 7" descr="fondecranmobishare3 15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5175"/>
            <a:ext cx="5400675" cy="4048125"/>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38249" name="Rectangle 9"/>
          <p:cNvSpPr>
            <a:spLocks noChangeArrowheads="1"/>
          </p:cNvSpPr>
          <p:nvPr/>
        </p:nvSpPr>
        <p:spPr bwMode="auto">
          <a:xfrm>
            <a:off x="161925" y="2794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
                <a:srgbClr val="FF0000"/>
              </a:buClr>
              <a:buFont typeface="Wingdings 3" pitchFamily="18" charset="2"/>
              <a:buChar char="â"/>
            </a:pPr>
            <a:r>
              <a:rPr lang="fr-FR" b="1"/>
              <a:t>Outils de mise en relation</a:t>
            </a:r>
          </a:p>
        </p:txBody>
      </p:sp>
    </p:spTree>
    <p:extLst>
      <p:ext uri="{BB962C8B-B14F-4D97-AF65-F5344CB8AC3E}">
        <p14:creationId xmlns:p14="http://schemas.microsoft.com/office/powerpoint/2010/main" val="642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199" name="Text Box 7"/>
          <p:cNvSpPr txBox="1">
            <a:spLocks noChangeArrowheads="1"/>
          </p:cNvSpPr>
          <p:nvPr/>
        </p:nvSpPr>
        <p:spPr bwMode="auto">
          <a:xfrm>
            <a:off x="522288" y="188913"/>
            <a:ext cx="8145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800" b="1"/>
              <a:t> Exemple 7 –Pédagogie et sensibilisation aux modes alternatifs</a:t>
            </a:r>
          </a:p>
        </p:txBody>
      </p:sp>
      <p:sp>
        <p:nvSpPr>
          <p:cNvPr id="136201" name="Rectangle 9"/>
          <p:cNvSpPr>
            <a:spLocks noChangeArrowheads="1"/>
          </p:cNvSpPr>
          <p:nvPr/>
        </p:nvSpPr>
        <p:spPr bwMode="auto">
          <a:xfrm>
            <a:off x="385763" y="1584325"/>
            <a:ext cx="8461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20000"/>
              </a:spcAft>
              <a:buClr>
                <a:schemeClr val="tx1"/>
              </a:buClr>
              <a:buFont typeface="Wingdings 3" pitchFamily="18" charset="2"/>
              <a:buChar char="â"/>
            </a:pPr>
            <a:r>
              <a:rPr lang="fr-FR" b="1"/>
              <a:t>Les projets pédagogiques ciblant les élèves des écoles et des collèges sont essentiels pour :</a:t>
            </a:r>
          </a:p>
        </p:txBody>
      </p:sp>
      <p:sp>
        <p:nvSpPr>
          <p:cNvPr id="136202" name="Rectangle 10"/>
          <p:cNvSpPr>
            <a:spLocks noChangeArrowheads="1"/>
          </p:cNvSpPr>
          <p:nvPr/>
        </p:nvSpPr>
        <p:spPr bwMode="auto">
          <a:xfrm>
            <a:off x="522288" y="2301875"/>
            <a:ext cx="8307387"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5125" indent="-365125">
              <a:spcAft>
                <a:spcPct val="20000"/>
              </a:spcAft>
              <a:buClr>
                <a:schemeClr val="tx1"/>
              </a:buClr>
              <a:buFont typeface="Wingdings" pitchFamily="2" charset="2"/>
              <a:buChar char="Ü"/>
            </a:pPr>
            <a:r>
              <a:rPr lang="fr-FR" b="1" i="1"/>
              <a:t>sensibiliser les élèves</a:t>
            </a:r>
            <a:r>
              <a:rPr lang="fr-FR"/>
              <a:t> - et indirectement leurs parents - aux modes alternatifs, les avantages et les enjeux</a:t>
            </a:r>
          </a:p>
          <a:p>
            <a:pPr marL="365125" indent="-365125">
              <a:spcAft>
                <a:spcPct val="20000"/>
              </a:spcAft>
              <a:buClr>
                <a:schemeClr val="tx1"/>
              </a:buClr>
              <a:buFont typeface="Wingdings" pitchFamily="2" charset="2"/>
              <a:buChar char="Ü"/>
            </a:pPr>
            <a:r>
              <a:rPr lang="fr-FR" b="1" i="1"/>
              <a:t>compléter les enseignements classiques</a:t>
            </a:r>
            <a:r>
              <a:rPr lang="fr-FR"/>
              <a:t> de l’Education Nationale </a:t>
            </a:r>
          </a:p>
          <a:p>
            <a:pPr marL="365125" indent="-365125">
              <a:spcAft>
                <a:spcPct val="20000"/>
              </a:spcAft>
              <a:buClr>
                <a:schemeClr val="tx1"/>
              </a:buClr>
              <a:buFont typeface="Wingdings" pitchFamily="2" charset="2"/>
              <a:buChar char="Ü"/>
            </a:pPr>
            <a:r>
              <a:rPr lang="fr-FR" b="1" i="1"/>
              <a:t>Initier à l’usage des modes alternatifs</a:t>
            </a:r>
          </a:p>
          <a:p>
            <a:pPr marL="365125" indent="-365125">
              <a:spcAft>
                <a:spcPct val="20000"/>
              </a:spcAft>
              <a:buClr>
                <a:schemeClr val="tx1"/>
              </a:buClr>
              <a:buFont typeface="Wingdings" pitchFamily="2" charset="2"/>
              <a:buChar char="Ü"/>
            </a:pPr>
            <a:r>
              <a:rPr lang="fr-FR" b="1" i="1"/>
              <a:t>rendre actifs les élèves</a:t>
            </a:r>
            <a:r>
              <a:rPr lang="fr-FR"/>
              <a:t> par leur participation à des ateliers du plan de déplacements, à des débats, des projets de Charte etc.</a:t>
            </a:r>
          </a:p>
          <a:p>
            <a:pPr marL="365125" indent="-365125">
              <a:spcAft>
                <a:spcPct val="20000"/>
              </a:spcAft>
              <a:buClr>
                <a:schemeClr val="tx1"/>
              </a:buClr>
              <a:buFont typeface="Wingdings" pitchFamily="2" charset="2"/>
              <a:buChar char="Ü"/>
            </a:pPr>
            <a:r>
              <a:rPr lang="fr-FR" b="1" i="1"/>
              <a:t>développer l’apprentissage de l’autonomie et des comportements citoyens</a:t>
            </a:r>
            <a:r>
              <a:rPr lang="fr-FR"/>
              <a:t> dans la rue et les transports collectifs</a:t>
            </a:r>
          </a:p>
          <a:p>
            <a:pPr marL="365125" indent="-365125">
              <a:spcAft>
                <a:spcPct val="20000"/>
              </a:spcAft>
              <a:buClr>
                <a:schemeClr val="tx1"/>
              </a:buClr>
              <a:buFont typeface="Wingdings" pitchFamily="2" charset="2"/>
              <a:buChar char="Ü"/>
            </a:pPr>
            <a:r>
              <a:rPr lang="fr-FR" b="1" i="1"/>
              <a:t>encourager les changements de comportements</a:t>
            </a:r>
            <a:r>
              <a:rPr lang="fr-FR"/>
              <a:t> </a:t>
            </a:r>
            <a:r>
              <a:rPr lang="fr-FR" b="1" i="1"/>
              <a:t>et la pratique de modes alternatifs, en particulier actifs,</a:t>
            </a:r>
            <a:r>
              <a:rPr lang="fr-FR"/>
              <a:t> chez les élèves et leurs parents</a:t>
            </a:r>
          </a:p>
          <a:p>
            <a:pPr marL="365125" indent="-365125">
              <a:spcAft>
                <a:spcPct val="20000"/>
              </a:spcAft>
              <a:buClr>
                <a:schemeClr val="tx1"/>
              </a:buClr>
              <a:buFont typeface="Wingdings" pitchFamily="2" charset="2"/>
              <a:buChar char="Ü"/>
            </a:pPr>
            <a:r>
              <a:rPr lang="fr-FR"/>
              <a:t>etc. </a:t>
            </a:r>
          </a:p>
        </p:txBody>
      </p:sp>
    </p:spTree>
    <p:extLst>
      <p:ext uri="{BB962C8B-B14F-4D97-AF65-F5344CB8AC3E}">
        <p14:creationId xmlns:p14="http://schemas.microsoft.com/office/powerpoint/2010/main" val="1815288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7526" name="Picture 6" descr="bus péda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673225"/>
            <a:ext cx="4140200" cy="310515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7527" name="Picture 7" descr="bus pédago2"/>
          <p:cNvPicPr>
            <a:picLocks noChangeAspect="1" noChangeArrowheads="1"/>
          </p:cNvPicPr>
          <p:nvPr/>
        </p:nvPicPr>
        <p:blipFill>
          <a:blip r:embed="rId3">
            <a:extLst>
              <a:ext uri="{28A0092B-C50C-407E-A947-70E740481C1C}">
                <a14:useLocalDpi xmlns:a14="http://schemas.microsoft.com/office/drawing/2010/main" val="0"/>
              </a:ext>
            </a:extLst>
          </a:blip>
          <a:srcRect b="12366"/>
          <a:stretch>
            <a:fillRect/>
          </a:stretch>
        </p:blipFill>
        <p:spPr bwMode="auto">
          <a:xfrm>
            <a:off x="5607050" y="1314450"/>
            <a:ext cx="3003550" cy="3509963"/>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7529" name="Rectangle 9"/>
          <p:cNvSpPr>
            <a:spLocks noChangeArrowheads="1"/>
          </p:cNvSpPr>
          <p:nvPr/>
        </p:nvSpPr>
        <p:spPr bwMode="auto">
          <a:xfrm>
            <a:off x="0" y="414338"/>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a:t>Sensibilisation aux modes alternatifs</a:t>
            </a:r>
          </a:p>
        </p:txBody>
      </p:sp>
      <p:sp>
        <p:nvSpPr>
          <p:cNvPr id="107530" name="Text Box 10"/>
          <p:cNvSpPr txBox="1">
            <a:spLocks noChangeArrowheads="1"/>
          </p:cNvSpPr>
          <p:nvPr/>
        </p:nvSpPr>
        <p:spPr bwMode="auto">
          <a:xfrm>
            <a:off x="341313" y="4914900"/>
            <a:ext cx="83264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Wingdings" pitchFamily="2" charset="2"/>
              <a:buChar char="Ü"/>
            </a:pPr>
            <a:r>
              <a:rPr lang="fr-FR"/>
              <a:t> Ici, exemple d’un bus reconverti en outil pédagogique (messages, jeu de repérage sur une carte, etc,) pour sensibiliser les élèves aux modes alternatifs à la voiture (Grande-Bretagne, East Sussex)</a:t>
            </a:r>
          </a:p>
        </p:txBody>
      </p:sp>
    </p:spTree>
    <p:extLst>
      <p:ext uri="{BB962C8B-B14F-4D97-AF65-F5344CB8AC3E}">
        <p14:creationId xmlns:p14="http://schemas.microsoft.com/office/powerpoint/2010/main" val="6416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9271" name="Rectangle 7"/>
          <p:cNvSpPr>
            <a:spLocks noChangeArrowheads="1"/>
          </p:cNvSpPr>
          <p:nvPr/>
        </p:nvSpPr>
        <p:spPr bwMode="auto">
          <a:xfrm>
            <a:off x="0" y="549275"/>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i="1"/>
              <a:t>Éducation aux comportements piétons et cyclistes dans la rue</a:t>
            </a:r>
          </a:p>
        </p:txBody>
      </p:sp>
      <p:pic>
        <p:nvPicPr>
          <p:cNvPr id="139272" name="Picture 8" descr="BEGL - Access 12-05 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916113"/>
            <a:ext cx="5502275" cy="4143375"/>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39270" name="Text Box 6"/>
          <p:cNvSpPr txBox="1">
            <a:spLocks noChangeArrowheads="1"/>
          </p:cNvSpPr>
          <p:nvPr/>
        </p:nvSpPr>
        <p:spPr bwMode="auto">
          <a:xfrm>
            <a:off x="161925" y="2124075"/>
            <a:ext cx="2835275" cy="204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Ü"/>
            </a:pPr>
            <a:r>
              <a:rPr lang="fr-FR"/>
              <a:t> Mise en place dans une maternelle d’un circuit de circulation permanent pour réaliser des actions </a:t>
            </a:r>
          </a:p>
          <a:p>
            <a:pPr>
              <a:buFont typeface="Wingdings" pitchFamily="2" charset="2"/>
              <a:buChar char="§"/>
            </a:pPr>
            <a:r>
              <a:rPr lang="fr-FR"/>
              <a:t>de sécurité routière</a:t>
            </a:r>
          </a:p>
          <a:p>
            <a:pPr>
              <a:buFont typeface="Wingdings" pitchFamily="2" charset="2"/>
              <a:buChar char="§"/>
            </a:pPr>
            <a:r>
              <a:rPr lang="fr-FR"/>
              <a:t>d’apprentissage du vélo et des comportements citoyens dans la rue</a:t>
            </a:r>
          </a:p>
        </p:txBody>
      </p:sp>
    </p:spTree>
    <p:extLst>
      <p:ext uri="{BB962C8B-B14F-4D97-AF65-F5344CB8AC3E}">
        <p14:creationId xmlns:p14="http://schemas.microsoft.com/office/powerpoint/2010/main" val="2247989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6982" name="Text Box 6"/>
          <p:cNvSpPr txBox="1">
            <a:spLocks noChangeArrowheads="1"/>
          </p:cNvSpPr>
          <p:nvPr/>
        </p:nvSpPr>
        <p:spPr bwMode="auto">
          <a:xfrm>
            <a:off x="1106488" y="5678488"/>
            <a:ext cx="414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Ü"/>
            </a:pPr>
            <a:r>
              <a:rPr lang="fr-FR" b="1" i="1"/>
              <a:t>Apprentissage du maniement du vélo par groupe d’élèves</a:t>
            </a:r>
          </a:p>
        </p:txBody>
      </p:sp>
      <p:pic>
        <p:nvPicPr>
          <p:cNvPr id="126983" name="Picture 7" descr="098_démon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2032000"/>
            <a:ext cx="3497262" cy="342265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6984" name="Picture 8" descr="099_démon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3833813"/>
            <a:ext cx="3509963" cy="266065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6985" name="Picture 9" descr="106_démon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38" y="1133475"/>
            <a:ext cx="3105150" cy="258445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6987" name="Rectangle 11"/>
          <p:cNvSpPr>
            <a:spLocks noChangeArrowheads="1"/>
          </p:cNvSpPr>
          <p:nvPr/>
        </p:nvSpPr>
        <p:spPr bwMode="auto">
          <a:xfrm>
            <a:off x="0" y="684213"/>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a:t>Apprentissage du vélo</a:t>
            </a:r>
          </a:p>
        </p:txBody>
      </p:sp>
    </p:spTree>
    <p:extLst>
      <p:ext uri="{BB962C8B-B14F-4D97-AF65-F5344CB8AC3E}">
        <p14:creationId xmlns:p14="http://schemas.microsoft.com/office/powerpoint/2010/main" val="1603543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8004" name="Text Box 4"/>
          <p:cNvSpPr txBox="1">
            <a:spLocks noChangeArrowheads="1"/>
          </p:cNvSpPr>
          <p:nvPr/>
        </p:nvSpPr>
        <p:spPr bwMode="auto">
          <a:xfrm>
            <a:off x="4238625" y="5634038"/>
            <a:ext cx="4905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Ü"/>
            </a:pPr>
            <a:r>
              <a:rPr lang="fr-FR" b="1" i="1"/>
              <a:t>Apprentissage du maniement du vélo en exercices individuels</a:t>
            </a:r>
          </a:p>
        </p:txBody>
      </p:sp>
      <p:pic>
        <p:nvPicPr>
          <p:cNvPr id="128008" name="Picture 8" descr="107_démon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1135063"/>
            <a:ext cx="3592513" cy="4122737"/>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8009" name="Picture 9" descr="102_démon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3789363"/>
            <a:ext cx="3375025" cy="2700337"/>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8010" name="Picture 10" descr="100_démonstration"/>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836613" y="1449388"/>
            <a:ext cx="2925762" cy="2217737"/>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8015" name="Rectangle 15"/>
          <p:cNvSpPr>
            <a:spLocks noChangeArrowheads="1"/>
          </p:cNvSpPr>
          <p:nvPr/>
        </p:nvSpPr>
        <p:spPr bwMode="auto">
          <a:xfrm>
            <a:off x="0" y="593725"/>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a:t>Apprentissage du vélo</a:t>
            </a:r>
          </a:p>
        </p:txBody>
      </p:sp>
    </p:spTree>
    <p:extLst>
      <p:ext uri="{BB962C8B-B14F-4D97-AF65-F5344CB8AC3E}">
        <p14:creationId xmlns:p14="http://schemas.microsoft.com/office/powerpoint/2010/main" val="3804194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076" name="Text Box 4"/>
          <p:cNvSpPr txBox="1">
            <a:spLocks noChangeArrowheads="1"/>
          </p:cNvSpPr>
          <p:nvPr/>
        </p:nvSpPr>
        <p:spPr bwMode="auto">
          <a:xfrm>
            <a:off x="755650" y="4868863"/>
            <a:ext cx="7920038"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 typeface="Wingdings" pitchFamily="2" charset="2"/>
              <a:buChar char="Ü"/>
            </a:pPr>
            <a:r>
              <a:rPr lang="fr-FR"/>
              <a:t>Action pédagogique sur la mobilité : enqu</a:t>
            </a:r>
            <a:r>
              <a:rPr lang="fr-FR" altLang="ja-JP">
                <a:ea typeface="MS PGothic" pitchFamily="34" charset="-128"/>
              </a:rPr>
              <a:t>ête, repérage sur le plan de la Ville, histoire des </a:t>
            </a:r>
            <a:r>
              <a:rPr lang="fr-FR"/>
              <a:t>transports, transports et énergies, etc.</a:t>
            </a:r>
          </a:p>
          <a:p>
            <a:pPr>
              <a:lnSpc>
                <a:spcPct val="90000"/>
              </a:lnSpc>
              <a:spcBef>
                <a:spcPct val="20000"/>
              </a:spcBef>
              <a:buFont typeface="Wingdings" pitchFamily="2" charset="2"/>
              <a:buChar char="Ü"/>
            </a:pPr>
            <a:endParaRPr lang="fr-FR"/>
          </a:p>
          <a:p>
            <a:pPr>
              <a:lnSpc>
                <a:spcPct val="90000"/>
              </a:lnSpc>
              <a:spcBef>
                <a:spcPct val="20000"/>
              </a:spcBef>
              <a:buFont typeface="Wingdings" pitchFamily="2" charset="2"/>
              <a:buChar char="§"/>
            </a:pPr>
            <a:r>
              <a:rPr lang="fr-FR"/>
              <a:t>Ici, les actions sont menées par la Maison de l’environnement dans une école de Morsang-sur-Orge en 2002</a:t>
            </a:r>
          </a:p>
        </p:txBody>
      </p:sp>
      <p:sp>
        <p:nvSpPr>
          <p:cNvPr id="131081" name="Rectangle 9"/>
          <p:cNvSpPr>
            <a:spLocks noChangeArrowheads="1"/>
          </p:cNvSpPr>
          <p:nvPr/>
        </p:nvSpPr>
        <p:spPr bwMode="auto">
          <a:xfrm>
            <a:off x="0" y="593725"/>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a:t>Actions pédagogiques en classe</a:t>
            </a:r>
          </a:p>
        </p:txBody>
      </p:sp>
      <p:pic>
        <p:nvPicPr>
          <p:cNvPr id="131082" name="Picture 1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61925" y="1938338"/>
            <a:ext cx="4140200" cy="2698750"/>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1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973263"/>
            <a:ext cx="4527550" cy="27178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30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3743325"/>
          </a:xfrm>
          <a:prstGeom prst="rect">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843" name="Text Box 3"/>
          <p:cNvSpPr txBox="1">
            <a:spLocks noChangeArrowheads="1"/>
          </p:cNvSpPr>
          <p:nvPr/>
        </p:nvSpPr>
        <p:spPr bwMode="auto">
          <a:xfrm>
            <a:off x="6327775" y="5589588"/>
            <a:ext cx="236855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Wingdings" pitchFamily="2" charset="2"/>
              <a:buChar char="§"/>
            </a:pPr>
            <a:r>
              <a:rPr lang="fr-FR"/>
              <a:t>Vélo avec porte-bébé</a:t>
            </a:r>
          </a:p>
        </p:txBody>
      </p:sp>
      <p:sp>
        <p:nvSpPr>
          <p:cNvPr id="163844" name="Rectangle 4"/>
          <p:cNvSpPr>
            <a:spLocks noChangeArrowheads="1"/>
          </p:cNvSpPr>
          <p:nvPr/>
        </p:nvSpPr>
        <p:spPr bwMode="auto">
          <a:xfrm>
            <a:off x="0" y="638175"/>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3" pitchFamily="18" charset="2"/>
              <a:buChar char="â"/>
            </a:pPr>
            <a:r>
              <a:rPr lang="fr-FR" b="1"/>
              <a:t>Sensibiliser les parents à la marche et au vélo</a:t>
            </a:r>
          </a:p>
        </p:txBody>
      </p:sp>
      <p:pic>
        <p:nvPicPr>
          <p:cNvPr id="163848" name="Picture 8" descr="Gronigen portage enfant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489700" y="1898650"/>
            <a:ext cx="217805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163849" name="Picture 9" descr="Gronigen portage enf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1898650"/>
            <a:ext cx="3743325" cy="3503613"/>
          </a:xfrm>
          <a:prstGeom prst="rect">
            <a:avLst/>
          </a:prstGeom>
          <a:noFill/>
          <a:extLst>
            <a:ext uri="{909E8E84-426E-40DD-AFC4-6F175D3DCCD1}">
              <a14:hiddenFill xmlns:a14="http://schemas.microsoft.com/office/drawing/2010/main">
                <a:solidFill>
                  <a:srgbClr val="FFFFFF"/>
                </a:solidFill>
              </a14:hiddenFill>
            </a:ext>
          </a:extLst>
        </p:spPr>
      </p:pic>
      <p:sp>
        <p:nvSpPr>
          <p:cNvPr id="163850" name="Text Box 10"/>
          <p:cNvSpPr txBox="1">
            <a:spLocks noChangeArrowheads="1"/>
          </p:cNvSpPr>
          <p:nvPr/>
        </p:nvSpPr>
        <p:spPr bwMode="auto">
          <a:xfrm>
            <a:off x="2097088" y="5589588"/>
            <a:ext cx="366712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Wingdings" pitchFamily="2" charset="2"/>
              <a:buChar char="§"/>
            </a:pPr>
            <a:r>
              <a:rPr lang="fr-FR"/>
              <a:t>Vélo avec remorque pour enfants</a:t>
            </a:r>
          </a:p>
        </p:txBody>
      </p:sp>
      <p:sp>
        <p:nvSpPr>
          <p:cNvPr id="163851" name="Text Box 11"/>
          <p:cNvSpPr txBox="1">
            <a:spLocks noChangeArrowheads="1"/>
          </p:cNvSpPr>
          <p:nvPr/>
        </p:nvSpPr>
        <p:spPr bwMode="auto">
          <a:xfrm>
            <a:off x="250825" y="1989138"/>
            <a:ext cx="1944688"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 typeface="Wingdings" pitchFamily="2" charset="2"/>
              <a:buChar char="Ü"/>
            </a:pPr>
            <a:r>
              <a:rPr lang="fr-FR" b="1"/>
              <a:t> Aux enjeux</a:t>
            </a:r>
          </a:p>
          <a:p>
            <a:pPr>
              <a:lnSpc>
                <a:spcPct val="90000"/>
              </a:lnSpc>
              <a:spcBef>
                <a:spcPct val="20000"/>
              </a:spcBef>
              <a:buFont typeface="Wingdings" pitchFamily="2" charset="2"/>
              <a:buChar char="Ü"/>
            </a:pPr>
            <a:r>
              <a:rPr lang="fr-FR" b="1"/>
              <a:t> Aux avantages</a:t>
            </a:r>
          </a:p>
          <a:p>
            <a:pPr>
              <a:lnSpc>
                <a:spcPct val="90000"/>
              </a:lnSpc>
              <a:spcBef>
                <a:spcPct val="20000"/>
              </a:spcBef>
              <a:buFont typeface="Wingdings" pitchFamily="2" charset="2"/>
              <a:buChar char="Ü"/>
            </a:pPr>
            <a:r>
              <a:rPr lang="fr-FR" b="1"/>
              <a:t> Aux solutions pratiques (voir photos)</a:t>
            </a:r>
          </a:p>
        </p:txBody>
      </p:sp>
    </p:spTree>
    <p:extLst>
      <p:ext uri="{BB962C8B-B14F-4D97-AF65-F5344CB8AC3E}">
        <p14:creationId xmlns:p14="http://schemas.microsoft.com/office/powerpoint/2010/main" val="4213369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0"/>
            <a:ext cx="9144000" cy="3743325"/>
          </a:xfrm>
          <a:prstGeom prst="rect">
            <a:avLst/>
          </a:prstGeom>
          <a:gradFill rotWithShape="1">
            <a:gsLst>
              <a:gs pos="0">
                <a:srgbClr val="CC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8723" name="Text Box 3"/>
          <p:cNvSpPr txBox="1">
            <a:spLocks noChangeArrowheads="1"/>
          </p:cNvSpPr>
          <p:nvPr/>
        </p:nvSpPr>
        <p:spPr bwMode="auto">
          <a:xfrm>
            <a:off x="611188" y="0"/>
            <a:ext cx="814546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fr-FR" sz="3200" b="1">
                <a:solidFill>
                  <a:schemeClr val="bg1"/>
                </a:solidFill>
              </a:rPr>
              <a:t> Exemple 8 - Extension d’actions à l’échelle d’une commune</a:t>
            </a:r>
          </a:p>
        </p:txBody>
      </p:sp>
      <p:sp>
        <p:nvSpPr>
          <p:cNvPr id="158724" name="Rectangle 4"/>
          <p:cNvSpPr>
            <a:spLocks noChangeArrowheads="1"/>
          </p:cNvSpPr>
          <p:nvPr/>
        </p:nvSpPr>
        <p:spPr bwMode="auto">
          <a:xfrm>
            <a:off x="746125" y="2528888"/>
            <a:ext cx="8101013"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763" indent="-4763" algn="just">
              <a:lnSpc>
                <a:spcPct val="90000"/>
              </a:lnSpc>
              <a:spcBef>
                <a:spcPct val="20000"/>
              </a:spcBef>
              <a:spcAft>
                <a:spcPct val="50000"/>
              </a:spcAft>
              <a:buClr>
                <a:srgbClr val="CC9900"/>
              </a:buClr>
              <a:buFont typeface="Wingdings" pitchFamily="2" charset="2"/>
              <a:buChar char="Ü"/>
            </a:pPr>
            <a:r>
              <a:rPr lang="fr-FR" b="1"/>
              <a:t>Programmer pour les écoles existantes l’équipement en parcs à vélos</a:t>
            </a:r>
            <a:r>
              <a:rPr lang="fr-FR" b="1">
                <a:ea typeface="Arial Unicode MS" pitchFamily="34" charset="-128"/>
                <a:cs typeface="Arial Unicode MS" pitchFamily="34" charset="-128"/>
              </a:rPr>
              <a:t> et la mise en zone 30, la réalisation d’</a:t>
            </a:r>
            <a:r>
              <a:rPr lang="fr-FR" b="1"/>
              <a:t>un PDES…</a:t>
            </a:r>
            <a:endParaRPr lang="fr-FR" b="1">
              <a:ea typeface="Arial Unicode MS" pitchFamily="34" charset="-128"/>
              <a:cs typeface="Arial Unicode MS" pitchFamily="34" charset="-128"/>
            </a:endParaRPr>
          </a:p>
          <a:p>
            <a:pPr marL="4763" indent="-4763" algn="just">
              <a:lnSpc>
                <a:spcPct val="90000"/>
              </a:lnSpc>
              <a:spcBef>
                <a:spcPct val="20000"/>
              </a:spcBef>
              <a:spcAft>
                <a:spcPct val="50000"/>
              </a:spcAft>
              <a:buClr>
                <a:srgbClr val="CC9900"/>
              </a:buClr>
              <a:buFont typeface="Wingdings" pitchFamily="2" charset="2"/>
              <a:buChar char="Ü"/>
            </a:pPr>
            <a:r>
              <a:rPr lang="fr-FR" b="1"/>
              <a:t>Créer et respecter une Charte d’accessibilité pour la construction de nouvelles écoles  favorables aux modes doux </a:t>
            </a:r>
          </a:p>
          <a:p>
            <a:pPr marL="4763" indent="-4763" algn="just">
              <a:lnSpc>
                <a:spcPct val="90000"/>
              </a:lnSpc>
              <a:spcBef>
                <a:spcPct val="20000"/>
              </a:spcBef>
              <a:spcAft>
                <a:spcPct val="50000"/>
              </a:spcAft>
              <a:buClr>
                <a:srgbClr val="CC9900"/>
              </a:buClr>
              <a:buFont typeface="Wingdings" pitchFamily="2" charset="2"/>
              <a:buChar char="Ü"/>
            </a:pPr>
            <a:r>
              <a:rPr lang="fr-FR" b="1"/>
              <a:t>Raccorder la desserte des écoles au réseau cyclable/piéton communal</a:t>
            </a:r>
          </a:p>
          <a:p>
            <a:pPr marL="4763" indent="-4763" algn="just">
              <a:lnSpc>
                <a:spcPct val="90000"/>
              </a:lnSpc>
              <a:spcBef>
                <a:spcPct val="20000"/>
              </a:spcBef>
              <a:spcAft>
                <a:spcPct val="50000"/>
              </a:spcAft>
              <a:buClr>
                <a:srgbClr val="CC9900"/>
              </a:buClr>
              <a:buFont typeface="Wingdings" pitchFamily="2" charset="2"/>
              <a:buChar char="Ü"/>
            </a:pPr>
            <a:r>
              <a:rPr lang="fr-FR" b="1"/>
              <a:t>Proposer un programme d’actions pédagogiques</a:t>
            </a:r>
            <a:r>
              <a:rPr lang="fr-FR"/>
              <a:t> aux directeurs d’école : apprentissage aux déplacements en ville à pied ou à vélo</a:t>
            </a:r>
            <a:r>
              <a:rPr lang="fr-FR" b="1"/>
              <a:t>, </a:t>
            </a:r>
            <a:r>
              <a:rPr lang="fr-FR"/>
              <a:t>en transports collectifs </a:t>
            </a:r>
          </a:p>
          <a:p>
            <a:pPr marL="4763" indent="-4763" algn="just">
              <a:lnSpc>
                <a:spcPct val="90000"/>
              </a:lnSpc>
              <a:spcBef>
                <a:spcPct val="20000"/>
              </a:spcBef>
              <a:spcAft>
                <a:spcPct val="50000"/>
              </a:spcAft>
              <a:buClr>
                <a:srgbClr val="CC9900"/>
              </a:buClr>
              <a:buFont typeface="Wingdings" pitchFamily="2" charset="2"/>
              <a:buChar char="Ü"/>
            </a:pPr>
            <a:r>
              <a:rPr lang="fr-FR" b="1"/>
              <a:t>Réviser les cartes scolaires trop étendues :</a:t>
            </a:r>
            <a:r>
              <a:rPr lang="fr-FR"/>
              <a:t> équilibre entre des objectifs de mixité sociale et de réduction des distances à parcourir</a:t>
            </a:r>
          </a:p>
          <a:p>
            <a:pPr marL="4763" indent="-4763" algn="just">
              <a:lnSpc>
                <a:spcPct val="90000"/>
              </a:lnSpc>
              <a:spcBef>
                <a:spcPct val="20000"/>
              </a:spcBef>
              <a:spcAft>
                <a:spcPct val="50000"/>
              </a:spcAft>
              <a:buClr>
                <a:srgbClr val="CC9900"/>
              </a:buClr>
              <a:buFont typeface="Wingdings" pitchFamily="2" charset="2"/>
              <a:buChar char="Ü"/>
            </a:pPr>
            <a:r>
              <a:rPr lang="fr-FR" b="1"/>
              <a:t>Promouvoir la pratique des modes doux pour aller à l’école :</a:t>
            </a:r>
            <a:r>
              <a:rPr lang="fr-FR"/>
              <a:t> Mobilisation pour </a:t>
            </a:r>
            <a:r>
              <a:rPr lang="fr-FR" b="1" i="1"/>
              <a:t>Marchons vers l’école</a:t>
            </a:r>
          </a:p>
          <a:p>
            <a:pPr marL="4763" indent="-4763" algn="just">
              <a:lnSpc>
                <a:spcPct val="90000"/>
              </a:lnSpc>
              <a:spcBef>
                <a:spcPct val="20000"/>
              </a:spcBef>
              <a:spcAft>
                <a:spcPct val="50000"/>
              </a:spcAft>
              <a:buClr>
                <a:srgbClr val="CC9900"/>
              </a:buClr>
              <a:buFont typeface="Wingdings" pitchFamily="2" charset="2"/>
              <a:buChar char="Ü"/>
            </a:pPr>
            <a:r>
              <a:rPr lang="fr-FR" b="1"/>
              <a:t>Lancer une campagne contre le stationnement illicite aux abords d’écoles :</a:t>
            </a:r>
            <a:r>
              <a:rPr lang="fr-FR" b="1" i="1"/>
              <a:t> </a:t>
            </a:r>
            <a:r>
              <a:rPr lang="fr-FR"/>
              <a:t>information/sensibilisation/contrôle et répression</a:t>
            </a:r>
          </a:p>
        </p:txBody>
      </p:sp>
      <p:sp>
        <p:nvSpPr>
          <p:cNvPr id="158725" name="Rectangle 5"/>
          <p:cNvSpPr>
            <a:spLocks noChangeArrowheads="1"/>
          </p:cNvSpPr>
          <p:nvPr/>
        </p:nvSpPr>
        <p:spPr bwMode="auto">
          <a:xfrm>
            <a:off x="296863" y="1584325"/>
            <a:ext cx="777716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763" indent="-4763" algn="just">
              <a:lnSpc>
                <a:spcPct val="90000"/>
              </a:lnSpc>
              <a:spcBef>
                <a:spcPct val="20000"/>
              </a:spcBef>
              <a:spcAft>
                <a:spcPct val="50000"/>
              </a:spcAft>
              <a:buClr>
                <a:srgbClr val="CC9900"/>
              </a:buClr>
              <a:buFont typeface="Wingdings" pitchFamily="2" charset="2"/>
              <a:buChar char="è"/>
            </a:pPr>
            <a:r>
              <a:rPr lang="fr-FR" b="1"/>
              <a:t> Après plusieurs PDEE, une collectivité peut mettre en place une boîte à outils pouvant être appliqués de manière </a:t>
            </a:r>
            <a:r>
              <a:rPr lang="fr-FR" b="1">
                <a:ea typeface="Arial Unicode MS" pitchFamily="34" charset="-128"/>
                <a:cs typeface="Arial Unicode MS" pitchFamily="34" charset="-128"/>
              </a:rPr>
              <a:t>systématique</a:t>
            </a:r>
            <a:r>
              <a:rPr lang="fr-FR" b="1"/>
              <a:t>.</a:t>
            </a:r>
          </a:p>
          <a:p>
            <a:pPr marL="4763" indent="-4763" algn="just">
              <a:lnSpc>
                <a:spcPct val="90000"/>
              </a:lnSpc>
              <a:spcBef>
                <a:spcPct val="20000"/>
              </a:spcBef>
              <a:spcAft>
                <a:spcPct val="50000"/>
              </a:spcAft>
              <a:buClr>
                <a:srgbClr val="CC9900"/>
              </a:buClr>
              <a:buFont typeface="Wingdings" pitchFamily="2" charset="2"/>
              <a:buChar char="è"/>
            </a:pPr>
            <a:r>
              <a:rPr lang="fr-FR" b="1"/>
              <a:t>Par exemples :</a:t>
            </a:r>
          </a:p>
        </p:txBody>
      </p:sp>
    </p:spTree>
    <p:extLst>
      <p:ext uri="{BB962C8B-B14F-4D97-AF65-F5344CB8AC3E}">
        <p14:creationId xmlns:p14="http://schemas.microsoft.com/office/powerpoint/2010/main" val="2665049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1011" name="Text Box 1027"/>
          <p:cNvSpPr txBox="1">
            <a:spLocks noChangeArrowheads="1"/>
          </p:cNvSpPr>
          <p:nvPr/>
        </p:nvSpPr>
        <p:spPr bwMode="auto">
          <a:xfrm>
            <a:off x="250825" y="2393950"/>
            <a:ext cx="265588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pitchFamily="2" charset="2"/>
              <a:buChar char="Ü"/>
            </a:pPr>
            <a:r>
              <a:rPr lang="fr-FR" b="1"/>
              <a:t>Entrée d’une école primaire</a:t>
            </a:r>
            <a:r>
              <a:rPr lang="fr-FR"/>
              <a:t> où la rénovation de l’école a intégré :</a:t>
            </a:r>
          </a:p>
          <a:p>
            <a:pPr>
              <a:buClr>
                <a:srgbClr val="FF9900"/>
              </a:buClr>
              <a:buFont typeface="Wingdings" pitchFamily="2" charset="2"/>
              <a:buChar char="§"/>
            </a:pPr>
            <a:r>
              <a:rPr lang="fr-FR"/>
              <a:t>la requalification de l’espace d’attente des parents</a:t>
            </a:r>
          </a:p>
          <a:p>
            <a:pPr>
              <a:buClr>
                <a:srgbClr val="FF9900"/>
              </a:buClr>
              <a:buFont typeface="Wingdings" pitchFamily="2" charset="2"/>
              <a:buChar char="§"/>
            </a:pPr>
            <a:r>
              <a:rPr lang="fr-FR"/>
              <a:t> suppression des grilles pour élargir l’espace</a:t>
            </a:r>
          </a:p>
        </p:txBody>
      </p:sp>
      <p:sp>
        <p:nvSpPr>
          <p:cNvPr id="171015" name="Text Box 1031"/>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Traitement des abords immédiats de l’établissement</a:t>
            </a:r>
          </a:p>
        </p:txBody>
      </p:sp>
      <p:pic>
        <p:nvPicPr>
          <p:cNvPr id="171016" name="Picture 1032" descr="IMG_00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538288"/>
            <a:ext cx="5562600" cy="417195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4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2995" name="Text Box 3"/>
          <p:cNvSpPr txBox="1">
            <a:spLocks noChangeArrowheads="1"/>
          </p:cNvSpPr>
          <p:nvPr/>
        </p:nvSpPr>
        <p:spPr bwMode="auto">
          <a:xfrm>
            <a:off x="4797425" y="4194175"/>
            <a:ext cx="4114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9900"/>
              </a:buClr>
              <a:buFont typeface="Wingdings" pitchFamily="2" charset="2"/>
              <a:buChar char="Ü"/>
            </a:pPr>
            <a:r>
              <a:rPr lang="fr-FR" b="1"/>
              <a:t>Entrée d’école primaire en centre-ville : </a:t>
            </a:r>
          </a:p>
          <a:p>
            <a:pPr algn="just">
              <a:buClr>
                <a:srgbClr val="FF9900"/>
              </a:buClr>
              <a:buFont typeface="Wingdings" pitchFamily="2" charset="2"/>
              <a:buChar char="§"/>
            </a:pPr>
            <a:r>
              <a:rPr lang="fr-FR"/>
              <a:t>espace dégagé pour l’attente des parents, </a:t>
            </a:r>
          </a:p>
          <a:p>
            <a:pPr algn="just">
              <a:buClr>
                <a:srgbClr val="FF9900"/>
              </a:buClr>
              <a:buFont typeface="Wingdings" pitchFamily="2" charset="2"/>
              <a:buChar char="§"/>
            </a:pPr>
            <a:r>
              <a:rPr lang="fr-FR"/>
              <a:t>potelets contre le stationnement illicite, </a:t>
            </a:r>
          </a:p>
          <a:p>
            <a:pPr algn="just">
              <a:buClr>
                <a:srgbClr val="FF9900"/>
              </a:buClr>
              <a:buFont typeface="Wingdings" pitchFamily="2" charset="2"/>
              <a:buChar char="§"/>
            </a:pPr>
            <a:r>
              <a:rPr lang="fr-FR"/>
              <a:t>passage pavé et surélevé, </a:t>
            </a:r>
          </a:p>
          <a:p>
            <a:pPr algn="just">
              <a:buClr>
                <a:srgbClr val="FF9900"/>
              </a:buClr>
              <a:buFont typeface="Wingdings" pitchFamily="2" charset="2"/>
              <a:buChar char="§"/>
            </a:pPr>
            <a:r>
              <a:rPr lang="fr-FR"/>
              <a:t>plantations.  </a:t>
            </a:r>
          </a:p>
          <a:p>
            <a:pPr algn="just">
              <a:buClr>
                <a:srgbClr val="FF9900"/>
              </a:buClr>
              <a:buFont typeface="Wingdings" pitchFamily="2" charset="2"/>
              <a:buChar char="Ü"/>
            </a:pPr>
            <a:endParaRPr lang="fr-FR"/>
          </a:p>
        </p:txBody>
      </p:sp>
      <p:sp>
        <p:nvSpPr>
          <p:cNvPr id="212997" name="Text Box 5"/>
          <p:cNvSpPr txBox="1">
            <a:spLocks noChangeArrowheads="1"/>
          </p:cNvSpPr>
          <p:nvPr/>
        </p:nvSpPr>
        <p:spPr bwMode="auto">
          <a:xfrm>
            <a:off x="206375" y="1223963"/>
            <a:ext cx="4321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Traitement des abords immédiats de l’établissement</a:t>
            </a:r>
          </a:p>
        </p:txBody>
      </p:sp>
      <p:pic>
        <p:nvPicPr>
          <p:cNvPr id="212999" name="Picture 7" descr="IMG_0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8" y="908050"/>
            <a:ext cx="4191000" cy="314325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13000" name="Picture 8" descr="IMG_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079625"/>
            <a:ext cx="4438650" cy="3328988"/>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6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1326" name="Text Box 14"/>
          <p:cNvSpPr txBox="1">
            <a:spLocks noChangeArrowheads="1"/>
          </p:cNvSpPr>
          <p:nvPr/>
        </p:nvSpPr>
        <p:spPr bwMode="auto">
          <a:xfrm>
            <a:off x="1981200" y="5715000"/>
            <a:ext cx="556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pitchFamily="2" charset="2"/>
              <a:buChar char="§"/>
            </a:pPr>
            <a:r>
              <a:rPr lang="fr-FR"/>
              <a:t>Exemple de panneaux d’entrée/sortie de zone 30, avec mention d’un contre-sens cyclable</a:t>
            </a:r>
          </a:p>
        </p:txBody>
      </p:sp>
      <p:pic>
        <p:nvPicPr>
          <p:cNvPr id="141327" name="Picture 15" descr="IMG_0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362200" cy="373380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1328" name="Picture 16" descr="IMG_0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2800350" cy="3733800"/>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1329" name="Picture 17" descr="IMG_00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676400"/>
            <a:ext cx="2811463" cy="3748088"/>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1330" name="Text Box 18"/>
          <p:cNvSpPr txBox="1">
            <a:spLocks noChangeArrowheads="1"/>
          </p:cNvSpPr>
          <p:nvPr/>
        </p:nvSpPr>
        <p:spPr bwMode="auto">
          <a:xfrm>
            <a:off x="228600" y="838200"/>
            <a:ext cx="619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Modérer la circulation et partager la voirie : la zone 30</a:t>
            </a:r>
          </a:p>
        </p:txBody>
      </p:sp>
    </p:spTree>
    <p:extLst>
      <p:ext uri="{BB962C8B-B14F-4D97-AF65-F5344CB8AC3E}">
        <p14:creationId xmlns:p14="http://schemas.microsoft.com/office/powerpoint/2010/main" val="359481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0"/>
            <a:ext cx="9144000" cy="3743325"/>
          </a:xfrm>
          <a:prstGeom prst="rect">
            <a:avLst/>
          </a:prstGeom>
          <a:gradFill rotWithShape="1">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47465" name="Picture 9" descr="cour urbaine"/>
          <p:cNvPicPr>
            <a:picLocks noChangeAspect="1" noChangeArrowheads="1"/>
          </p:cNvPicPr>
          <p:nvPr/>
        </p:nvPicPr>
        <p:blipFill>
          <a:blip r:embed="rId2">
            <a:lum bright="6000"/>
            <a:extLst>
              <a:ext uri="{28A0092B-C50C-407E-A947-70E740481C1C}">
                <a14:useLocalDpi xmlns:a14="http://schemas.microsoft.com/office/drawing/2010/main" val="0"/>
              </a:ext>
            </a:extLst>
          </a:blip>
          <a:srcRect t="10396" b="6282"/>
          <a:stretch>
            <a:fillRect/>
          </a:stretch>
        </p:blipFill>
        <p:spPr bwMode="auto">
          <a:xfrm>
            <a:off x="5697538" y="233363"/>
            <a:ext cx="3240087" cy="360045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7466" name="Picture 10" descr="Gronigen ex cour urbaine"/>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1925" y="1854200"/>
            <a:ext cx="3781425" cy="39147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7468" name="Text Box 12"/>
          <p:cNvSpPr txBox="1">
            <a:spLocks noChangeArrowheads="1"/>
          </p:cNvSpPr>
          <p:nvPr/>
        </p:nvSpPr>
        <p:spPr bwMode="auto">
          <a:xfrm>
            <a:off x="206375" y="638175"/>
            <a:ext cx="5400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buFont typeface="Wingdings 3" pitchFamily="18" charset="2"/>
              <a:buChar char="â"/>
            </a:pPr>
            <a:r>
              <a:rPr lang="fr-FR" b="1"/>
              <a:t>Modérer la circulation et partager la voirie : innover pour aménager des zones 15 ou des zones piétonnes</a:t>
            </a:r>
          </a:p>
        </p:txBody>
      </p:sp>
      <p:sp>
        <p:nvSpPr>
          <p:cNvPr id="147469" name="Text Box 13"/>
          <p:cNvSpPr txBox="1">
            <a:spLocks noChangeArrowheads="1"/>
          </p:cNvSpPr>
          <p:nvPr/>
        </p:nvSpPr>
        <p:spPr bwMode="auto">
          <a:xfrm>
            <a:off x="4076700" y="3833813"/>
            <a:ext cx="48609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9900"/>
              </a:buClr>
              <a:buFont typeface="Wingdings" pitchFamily="2" charset="2"/>
              <a:buChar char="Ü"/>
            </a:pPr>
            <a:r>
              <a:rPr lang="fr-FR" b="1" i="1"/>
              <a:t>S’inspirer de la cour urbaine appliquée dans de nombreux pays européens (ici en Suède et aux Pays-Bas) : </a:t>
            </a:r>
          </a:p>
          <a:p>
            <a:pPr algn="just">
              <a:buClr>
                <a:srgbClr val="FF9900"/>
              </a:buClr>
              <a:buFont typeface="Wingdings" pitchFamily="2" charset="2"/>
              <a:buChar char="§"/>
            </a:pPr>
            <a:r>
              <a:rPr lang="fr-FR"/>
              <a:t> Sans définition légale en France, la cour urbaine, peut servir de modèle pour la création d’un espace de priorité aux piétons et cyclistes. </a:t>
            </a:r>
          </a:p>
          <a:p>
            <a:pPr algn="just">
              <a:buClr>
                <a:srgbClr val="FF9900"/>
              </a:buClr>
              <a:buFont typeface="Wingdings" pitchFamily="2" charset="2"/>
              <a:buChar char="§"/>
            </a:pPr>
            <a:r>
              <a:rPr lang="fr-FR"/>
              <a:t>Elle se caractérise par une mise à niveau de la chaussée et des trottoirs et un stationnement restreint à des aires identifiées au sol par marquage ou revêtement spécifique.</a:t>
            </a:r>
          </a:p>
        </p:txBody>
      </p:sp>
    </p:spTree>
    <p:extLst>
      <p:ext uri="{BB962C8B-B14F-4D97-AF65-F5344CB8AC3E}">
        <p14:creationId xmlns:p14="http://schemas.microsoft.com/office/powerpoint/2010/main" val="101559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4127</Words>
  <Application>Microsoft Office PowerPoint</Application>
  <PresentationFormat>Affichage à l'écran (4:3)</PresentationFormat>
  <Paragraphs>330</Paragraphs>
  <Slides>58</Slides>
  <Notes>3</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 réticences les plus fréquemment évoquées par les parents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1</cp:revision>
  <dcterms:created xsi:type="dcterms:W3CDTF">2015-11-02T15:45:31Z</dcterms:created>
  <dcterms:modified xsi:type="dcterms:W3CDTF">2015-11-02T15:49:04Z</dcterms:modified>
</cp:coreProperties>
</file>