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58"/>
  </p:notesMasterIdLst>
  <p:handoutMasterIdLst>
    <p:handoutMasterId r:id="rId59"/>
  </p:handoutMasterIdLst>
  <p:sldIdLst>
    <p:sldId id="256" r:id="rId2"/>
    <p:sldId id="336" r:id="rId3"/>
    <p:sldId id="257" r:id="rId4"/>
    <p:sldId id="332" r:id="rId5"/>
    <p:sldId id="258" r:id="rId6"/>
    <p:sldId id="340" r:id="rId7"/>
    <p:sldId id="341" r:id="rId8"/>
    <p:sldId id="342" r:id="rId9"/>
    <p:sldId id="343" r:id="rId10"/>
    <p:sldId id="344" r:id="rId11"/>
    <p:sldId id="323" r:id="rId12"/>
    <p:sldId id="345" r:id="rId13"/>
    <p:sldId id="346" r:id="rId14"/>
    <p:sldId id="303" r:id="rId15"/>
    <p:sldId id="338" r:id="rId16"/>
    <p:sldId id="290" r:id="rId17"/>
    <p:sldId id="318" r:id="rId18"/>
    <p:sldId id="312" r:id="rId19"/>
    <p:sldId id="282" r:id="rId20"/>
    <p:sldId id="298" r:id="rId21"/>
    <p:sldId id="333" r:id="rId22"/>
    <p:sldId id="269" r:id="rId23"/>
    <p:sldId id="304" r:id="rId24"/>
    <p:sldId id="270" r:id="rId25"/>
    <p:sldId id="264" r:id="rId26"/>
    <p:sldId id="305" r:id="rId27"/>
    <p:sldId id="319" r:id="rId28"/>
    <p:sldId id="271" r:id="rId29"/>
    <p:sldId id="276" r:id="rId30"/>
    <p:sldId id="315" r:id="rId31"/>
    <p:sldId id="316" r:id="rId32"/>
    <p:sldId id="313" r:id="rId33"/>
    <p:sldId id="320" r:id="rId34"/>
    <p:sldId id="306" r:id="rId35"/>
    <p:sldId id="272" r:id="rId36"/>
    <p:sldId id="285" r:id="rId37"/>
    <p:sldId id="278" r:id="rId38"/>
    <p:sldId id="302" r:id="rId39"/>
    <p:sldId id="322" r:id="rId40"/>
    <p:sldId id="299" r:id="rId41"/>
    <p:sldId id="300" r:id="rId42"/>
    <p:sldId id="326" r:id="rId43"/>
    <p:sldId id="301" r:id="rId44"/>
    <p:sldId id="325" r:id="rId45"/>
    <p:sldId id="337" r:id="rId46"/>
    <p:sldId id="329" r:id="rId47"/>
    <p:sldId id="307" r:id="rId48"/>
    <p:sldId id="288" r:id="rId49"/>
    <p:sldId id="287" r:id="rId50"/>
    <p:sldId id="289" r:id="rId51"/>
    <p:sldId id="327" r:id="rId52"/>
    <p:sldId id="324" r:id="rId53"/>
    <p:sldId id="334" r:id="rId54"/>
    <p:sldId id="335" r:id="rId55"/>
    <p:sldId id="339" r:id="rId56"/>
    <p:sldId id="280"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BBA"/>
    <a:srgbClr val="66C1BF"/>
    <a:srgbClr val="E30613"/>
    <a:srgbClr val="009A9B"/>
    <a:srgbClr val="81B5A8"/>
    <a:srgbClr val="53A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727" autoAdjust="0"/>
  </p:normalViewPr>
  <p:slideViewPr>
    <p:cSldViewPr snapToGrid="0">
      <p:cViewPr varScale="1">
        <p:scale>
          <a:sx n="108" d="100"/>
          <a:sy n="108" d="100"/>
        </p:scale>
        <p:origin x="134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Nombre</a:t>
            </a:r>
            <a:r>
              <a:rPr lang="fr-FR" baseline="0" dirty="0"/>
              <a:t> </a:t>
            </a:r>
            <a:r>
              <a:rPr lang="fr-FR" dirty="0"/>
              <a:t>de victimes</a:t>
            </a:r>
            <a:r>
              <a:rPr lang="fr-FR" baseline="0" dirty="0"/>
              <a:t> </a:t>
            </a:r>
            <a:r>
              <a:rPr lang="fr-FR" baseline="0" dirty="0" smtClean="0"/>
              <a:t>impliquant </a:t>
            </a:r>
            <a:r>
              <a:rPr lang="fr-FR" baseline="0" dirty="0"/>
              <a:t>un piéton selon l'âge de la victime </a:t>
            </a:r>
            <a:r>
              <a:rPr lang="fr-FR" baseline="0" dirty="0" smtClean="0"/>
              <a:t>(2018 - ONISR) </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cat>
            <c:strRef>
              <c:f>Feuil1!$B$6:$B$26</c:f>
              <c:strCache>
                <c:ptCount val="21"/>
                <c:pt idx="0">
                  <c:v>0-4 ans</c:v>
                </c:pt>
                <c:pt idx="1">
                  <c:v>5-9 ans</c:v>
                </c:pt>
                <c:pt idx="2">
                  <c:v>10-14 ans</c:v>
                </c:pt>
                <c:pt idx="3">
                  <c:v>15-17 ans</c:v>
                </c:pt>
                <c:pt idx="4">
                  <c:v>18-19 ans</c:v>
                </c:pt>
                <c:pt idx="5">
                  <c:v>20-24 ans</c:v>
                </c:pt>
                <c:pt idx="6">
                  <c:v>25-29 ans</c:v>
                </c:pt>
                <c:pt idx="7">
                  <c:v>30-34 ans</c:v>
                </c:pt>
                <c:pt idx="8">
                  <c:v>35-39 ans</c:v>
                </c:pt>
                <c:pt idx="9">
                  <c:v>40-44 ans</c:v>
                </c:pt>
                <c:pt idx="10">
                  <c:v>45-49 ans</c:v>
                </c:pt>
                <c:pt idx="11">
                  <c:v>50-54 ans</c:v>
                </c:pt>
                <c:pt idx="12">
                  <c:v>55-59 ans</c:v>
                </c:pt>
                <c:pt idx="13">
                  <c:v>60-64 ans</c:v>
                </c:pt>
                <c:pt idx="14">
                  <c:v>65-69 ans</c:v>
                </c:pt>
                <c:pt idx="15">
                  <c:v>70-74 ans</c:v>
                </c:pt>
                <c:pt idx="16">
                  <c:v>75-79 ans</c:v>
                </c:pt>
                <c:pt idx="17">
                  <c:v>80-84 ans</c:v>
                </c:pt>
                <c:pt idx="18">
                  <c:v>85-89 ans</c:v>
                </c:pt>
                <c:pt idx="19">
                  <c:v>90-94 ans</c:v>
                </c:pt>
                <c:pt idx="20">
                  <c:v>95 ans et +</c:v>
                </c:pt>
              </c:strCache>
            </c:strRef>
          </c:cat>
          <c:val>
            <c:numRef>
              <c:f>Feuil1!$N$6:$N$26</c:f>
              <c:numCache>
                <c:formatCode>#,##0</c:formatCode>
                <c:ptCount val="21"/>
                <c:pt idx="0">
                  <c:v>395</c:v>
                </c:pt>
                <c:pt idx="1">
                  <c:v>630</c:v>
                </c:pt>
                <c:pt idx="2">
                  <c:v>885</c:v>
                </c:pt>
                <c:pt idx="3">
                  <c:v>600</c:v>
                </c:pt>
                <c:pt idx="4">
                  <c:v>327</c:v>
                </c:pt>
                <c:pt idx="5">
                  <c:v>636</c:v>
                </c:pt>
                <c:pt idx="6">
                  <c:v>533</c:v>
                </c:pt>
                <c:pt idx="7">
                  <c:v>496</c:v>
                </c:pt>
                <c:pt idx="8">
                  <c:v>470</c:v>
                </c:pt>
                <c:pt idx="9">
                  <c:v>459</c:v>
                </c:pt>
                <c:pt idx="10">
                  <c:v>484</c:v>
                </c:pt>
                <c:pt idx="11">
                  <c:v>515</c:v>
                </c:pt>
                <c:pt idx="12">
                  <c:v>516</c:v>
                </c:pt>
                <c:pt idx="13">
                  <c:v>528</c:v>
                </c:pt>
                <c:pt idx="14">
                  <c:v>535</c:v>
                </c:pt>
                <c:pt idx="15">
                  <c:v>468</c:v>
                </c:pt>
                <c:pt idx="16">
                  <c:v>420</c:v>
                </c:pt>
                <c:pt idx="17">
                  <c:v>422</c:v>
                </c:pt>
                <c:pt idx="18">
                  <c:v>327</c:v>
                </c:pt>
                <c:pt idx="19">
                  <c:v>131</c:v>
                </c:pt>
                <c:pt idx="20">
                  <c:v>28</c:v>
                </c:pt>
              </c:numCache>
            </c:numRef>
          </c:val>
          <c:extLst>
            <c:ext xmlns:c16="http://schemas.microsoft.com/office/drawing/2014/chart" uri="{C3380CC4-5D6E-409C-BE32-E72D297353CC}">
              <c16:uniqueId val="{00000000-C1B4-442A-B881-EE2285919334}"/>
            </c:ext>
          </c:extLst>
        </c:ser>
        <c:dLbls>
          <c:showLegendKey val="0"/>
          <c:showVal val="0"/>
          <c:showCatName val="0"/>
          <c:showSerName val="0"/>
          <c:showPercent val="0"/>
          <c:showBubbleSize val="0"/>
        </c:dLbls>
        <c:gapWidth val="219"/>
        <c:axId val="433784552"/>
        <c:axId val="433781600"/>
      </c:barChart>
      <c:catAx>
        <c:axId val="433784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33781600"/>
        <c:crosses val="autoZero"/>
        <c:auto val="1"/>
        <c:lblAlgn val="ctr"/>
        <c:lblOffset val="100"/>
        <c:noMultiLvlLbl val="0"/>
      </c:catAx>
      <c:valAx>
        <c:axId val="433781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33784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57D34-938F-47E9-9A89-53CB69ED8A98}" type="doc">
      <dgm:prSet loTypeId="urn:microsoft.com/office/officeart/2005/8/layout/hProcess9" loCatId="process" qsTypeId="urn:microsoft.com/office/officeart/2005/8/quickstyle/simple1" qsCatId="simple" csTypeId="urn:microsoft.com/office/officeart/2005/8/colors/accent1_2" csCatId="accent1" phldr="1"/>
      <dgm:spPr/>
    </dgm:pt>
    <dgm:pt modelId="{5D15CB75-D6DD-4F82-B00B-923470E2561E}">
      <dgm:prSet phldrT="[Texte]" custT="1"/>
      <dgm:spPr/>
      <dgm:t>
        <a:bodyPr/>
        <a:lstStyle/>
        <a:p>
          <a:r>
            <a:rPr lang="fr-FR" sz="2000" b="1" dirty="0" smtClean="0"/>
            <a:t>Les PDES : contexte, enjeux et méthodologie </a:t>
          </a:r>
        </a:p>
        <a:p>
          <a:r>
            <a:rPr lang="fr-FR" sz="2000" b="1" dirty="0" smtClean="0"/>
            <a:t>(par bassins)</a:t>
          </a:r>
          <a:endParaRPr lang="fr-FR" sz="2000" dirty="0"/>
        </a:p>
      </dgm:t>
    </dgm:pt>
    <dgm:pt modelId="{20186570-98ED-4C6D-B5C0-113DE2940055}" type="parTrans" cxnId="{50F3EE61-6395-4C0B-8FA2-3C40AA6942F1}">
      <dgm:prSet/>
      <dgm:spPr/>
      <dgm:t>
        <a:bodyPr/>
        <a:lstStyle/>
        <a:p>
          <a:endParaRPr lang="fr-FR" sz="3200"/>
        </a:p>
      </dgm:t>
    </dgm:pt>
    <dgm:pt modelId="{8D61B4C9-FB39-413C-8D13-71FFE2D9ED61}" type="sibTrans" cxnId="{50F3EE61-6395-4C0B-8FA2-3C40AA6942F1}">
      <dgm:prSet/>
      <dgm:spPr/>
      <dgm:t>
        <a:bodyPr/>
        <a:lstStyle/>
        <a:p>
          <a:endParaRPr lang="fr-FR" sz="3200"/>
        </a:p>
      </dgm:t>
    </dgm:pt>
    <dgm:pt modelId="{31777AA2-C64A-4506-A1AF-C5A43F01B2C6}">
      <dgm:prSet phldrT="[Texte]" custT="1"/>
      <dgm:spPr/>
      <dgm:t>
        <a:bodyPr/>
        <a:lstStyle/>
        <a:p>
          <a:r>
            <a:rPr lang="fr-FR" sz="2000" b="1" dirty="0" smtClean="0"/>
            <a:t>La mobilité sur le territoire de mon collège </a:t>
          </a:r>
          <a:endParaRPr lang="fr-FR" sz="2000" dirty="0" smtClean="0"/>
        </a:p>
        <a:p>
          <a:r>
            <a:rPr lang="fr-FR" sz="2000" b="1" i="1" dirty="0" smtClean="0"/>
            <a:t>Etat des lieux, acteurs, leviers d’actions pour mon PDES</a:t>
          </a:r>
        </a:p>
        <a:p>
          <a:r>
            <a:rPr lang="fr-FR" sz="2000" b="1" i="0" dirty="0" smtClean="0"/>
            <a:t>(par districts)</a:t>
          </a:r>
          <a:endParaRPr lang="fr-FR" sz="2000" i="0" dirty="0"/>
        </a:p>
      </dgm:t>
    </dgm:pt>
    <dgm:pt modelId="{C66D5F7A-A441-4517-BB43-936A51585926}" type="parTrans" cxnId="{F0C6EA62-930E-4F64-A119-C4F640AC22B3}">
      <dgm:prSet/>
      <dgm:spPr/>
      <dgm:t>
        <a:bodyPr/>
        <a:lstStyle/>
        <a:p>
          <a:endParaRPr lang="fr-FR" sz="3200"/>
        </a:p>
      </dgm:t>
    </dgm:pt>
    <dgm:pt modelId="{6FF1FA26-1BB7-452E-954A-B8BA122C8851}" type="sibTrans" cxnId="{F0C6EA62-930E-4F64-A119-C4F640AC22B3}">
      <dgm:prSet/>
      <dgm:spPr/>
      <dgm:t>
        <a:bodyPr/>
        <a:lstStyle/>
        <a:p>
          <a:endParaRPr lang="fr-FR" sz="3200"/>
        </a:p>
      </dgm:t>
    </dgm:pt>
    <dgm:pt modelId="{05334281-6252-4B88-87B6-350F5AC1648B}">
      <dgm:prSet phldrT="[Texte]" custT="1"/>
      <dgm:spPr/>
      <dgm:t>
        <a:bodyPr/>
        <a:lstStyle/>
        <a:p>
          <a:r>
            <a:rPr lang="fr-FR" sz="1400" u="sng" smtClean="0"/>
            <a:t>Objectif </a:t>
          </a:r>
          <a:r>
            <a:rPr lang="fr-FR" sz="1400" smtClean="0"/>
            <a:t>: </a:t>
          </a:r>
          <a:endParaRPr lang="fr-FR" sz="1400" i="0" dirty="0"/>
        </a:p>
      </dgm:t>
    </dgm:pt>
    <dgm:pt modelId="{450E496C-3BAE-482D-AF5C-CF340B6271A6}" type="parTrans" cxnId="{D51EE92C-159D-4CEC-8D86-31C5087CD2C5}">
      <dgm:prSet/>
      <dgm:spPr/>
      <dgm:t>
        <a:bodyPr/>
        <a:lstStyle/>
        <a:p>
          <a:endParaRPr lang="fr-FR" sz="3200"/>
        </a:p>
      </dgm:t>
    </dgm:pt>
    <dgm:pt modelId="{6D748DD9-5463-4EF4-BDD2-A7E33D8CBC74}" type="sibTrans" cxnId="{D51EE92C-159D-4CEC-8D86-31C5087CD2C5}">
      <dgm:prSet/>
      <dgm:spPr/>
      <dgm:t>
        <a:bodyPr/>
        <a:lstStyle/>
        <a:p>
          <a:endParaRPr lang="fr-FR" sz="3200"/>
        </a:p>
      </dgm:t>
    </dgm:pt>
    <dgm:pt modelId="{EC2C7E28-49C0-4739-85CF-5C0FBD3750C5}">
      <dgm:prSet custT="1"/>
      <dgm:spPr/>
      <dgm:t>
        <a:bodyPr/>
        <a:lstStyle/>
        <a:p>
          <a:r>
            <a:rPr lang="fr-FR" sz="1400" dirty="0" smtClean="0"/>
            <a:t>Permettre aux référents mobilité d’appréhender la mise en œuvre de leur PDES au regard des spécificités de leur territoire et d’identifier les acteurs des collectivités qui peuvent être associés et leurs compétences.</a:t>
          </a:r>
          <a:endParaRPr lang="fr-FR" sz="1400" dirty="0"/>
        </a:p>
      </dgm:t>
    </dgm:pt>
    <dgm:pt modelId="{627777DC-172B-4F1C-9E84-932B9D67D160}" type="parTrans" cxnId="{72E8B2EC-EF3A-4D4F-BD13-BA780059A79E}">
      <dgm:prSet/>
      <dgm:spPr/>
      <dgm:t>
        <a:bodyPr/>
        <a:lstStyle/>
        <a:p>
          <a:endParaRPr lang="fr-FR" sz="3200"/>
        </a:p>
      </dgm:t>
    </dgm:pt>
    <dgm:pt modelId="{A8EFD357-1C76-424F-B9B9-33A701B9FD90}" type="sibTrans" cxnId="{72E8B2EC-EF3A-4D4F-BD13-BA780059A79E}">
      <dgm:prSet/>
      <dgm:spPr/>
      <dgm:t>
        <a:bodyPr/>
        <a:lstStyle/>
        <a:p>
          <a:endParaRPr lang="fr-FR" sz="3200"/>
        </a:p>
      </dgm:t>
    </dgm:pt>
    <dgm:pt modelId="{108868BD-8148-4096-90AE-2FB155565A0E}">
      <dgm:prSet custT="1"/>
      <dgm:spPr/>
      <dgm:t>
        <a:bodyPr/>
        <a:lstStyle/>
        <a:p>
          <a:r>
            <a:rPr lang="fr-FR" sz="1400" dirty="0" smtClean="0"/>
            <a:t>Favoriser les échanges et coopérations ultérieures entre les collectivités locales et les collèges.</a:t>
          </a:r>
          <a:endParaRPr lang="fr-FR" sz="1400" dirty="0"/>
        </a:p>
      </dgm:t>
    </dgm:pt>
    <dgm:pt modelId="{CCE74D78-86DA-4625-9F88-58FEF7C6977A}" type="parTrans" cxnId="{EBE4F379-ED70-411F-BA03-6F298E24604F}">
      <dgm:prSet/>
      <dgm:spPr/>
      <dgm:t>
        <a:bodyPr/>
        <a:lstStyle/>
        <a:p>
          <a:endParaRPr lang="fr-FR" sz="3200"/>
        </a:p>
      </dgm:t>
    </dgm:pt>
    <dgm:pt modelId="{9EF51799-950A-4727-9EE0-A566288E36D0}" type="sibTrans" cxnId="{EBE4F379-ED70-411F-BA03-6F298E24604F}">
      <dgm:prSet/>
      <dgm:spPr/>
      <dgm:t>
        <a:bodyPr/>
        <a:lstStyle/>
        <a:p>
          <a:endParaRPr lang="fr-FR" sz="3200"/>
        </a:p>
      </dgm:t>
    </dgm:pt>
    <dgm:pt modelId="{3F8E1C89-C3FE-4E67-8895-FE0051D94E19}">
      <dgm:prSet phldrT="[Texte]" custT="1"/>
      <dgm:spPr/>
      <dgm:t>
        <a:bodyPr/>
        <a:lstStyle/>
        <a:p>
          <a:r>
            <a:rPr lang="fr-FR" sz="1400" dirty="0" smtClean="0"/>
            <a:t>Présenter dans les grandes lignes les arguments en faveur de l’</a:t>
          </a:r>
          <a:r>
            <a:rPr lang="fr-FR" sz="1400" dirty="0" err="1" smtClean="0"/>
            <a:t>écomobilité</a:t>
          </a:r>
          <a:r>
            <a:rPr lang="fr-FR" sz="1400" dirty="0" smtClean="0"/>
            <a:t>, le contexte règlementaire qui encadre les PDES et expliquer la démarche en cours de labélisation par le Rectorat. </a:t>
          </a:r>
          <a:endParaRPr lang="fr-FR" sz="1400" dirty="0"/>
        </a:p>
      </dgm:t>
    </dgm:pt>
    <dgm:pt modelId="{B0DEC177-4222-4EFA-B3F6-225D6455C28A}" type="parTrans" cxnId="{1A9E3C90-4BB3-44B1-9187-D2BB6D648ACB}">
      <dgm:prSet/>
      <dgm:spPr/>
      <dgm:t>
        <a:bodyPr/>
        <a:lstStyle/>
        <a:p>
          <a:endParaRPr lang="fr-FR" sz="3200"/>
        </a:p>
      </dgm:t>
    </dgm:pt>
    <dgm:pt modelId="{4D11160B-4746-4391-A7EE-626B8AB7013B}" type="sibTrans" cxnId="{1A9E3C90-4BB3-44B1-9187-D2BB6D648ACB}">
      <dgm:prSet/>
      <dgm:spPr/>
      <dgm:t>
        <a:bodyPr/>
        <a:lstStyle/>
        <a:p>
          <a:endParaRPr lang="fr-FR" sz="3200"/>
        </a:p>
      </dgm:t>
    </dgm:pt>
    <dgm:pt modelId="{C2880E60-E1D7-45EC-9F53-C6C240F14FAA}">
      <dgm:prSet custT="1"/>
      <dgm:spPr/>
      <dgm:t>
        <a:bodyPr/>
        <a:lstStyle/>
        <a:p>
          <a:r>
            <a:rPr lang="fr-FR" sz="1400" dirty="0" smtClean="0"/>
            <a:t>Cette partie introductive sera complétée par l’envoi d’un </a:t>
          </a:r>
          <a:r>
            <a:rPr lang="fr-FR" sz="1400" b="1" dirty="0" smtClean="0"/>
            <a:t>kit du référent PDES</a:t>
          </a:r>
          <a:r>
            <a:rPr lang="fr-FR" sz="1400" dirty="0" smtClean="0"/>
            <a:t> qui contiendra les éléments utiles à sa compréhension et sa mise en œuvre. </a:t>
          </a:r>
          <a:endParaRPr lang="fr-FR" sz="1400" dirty="0"/>
        </a:p>
      </dgm:t>
    </dgm:pt>
    <dgm:pt modelId="{1BE72742-C571-4C6B-8372-DA8CCA30139B}" type="parTrans" cxnId="{E9B3BC18-9FDF-4D01-95EE-D588E948D021}">
      <dgm:prSet/>
      <dgm:spPr/>
      <dgm:t>
        <a:bodyPr/>
        <a:lstStyle/>
        <a:p>
          <a:endParaRPr lang="fr-FR" sz="3200"/>
        </a:p>
      </dgm:t>
    </dgm:pt>
    <dgm:pt modelId="{F91F685D-808F-4A41-A018-5A22D8F5F9C0}" type="sibTrans" cxnId="{E9B3BC18-9FDF-4D01-95EE-D588E948D021}">
      <dgm:prSet/>
      <dgm:spPr/>
      <dgm:t>
        <a:bodyPr/>
        <a:lstStyle/>
        <a:p>
          <a:endParaRPr lang="fr-FR" sz="3200"/>
        </a:p>
      </dgm:t>
    </dgm:pt>
    <dgm:pt modelId="{AA24F191-6DED-438E-82E7-A23AE4A50022}">
      <dgm:prSet custT="1"/>
      <dgm:spPr/>
      <dgm:t>
        <a:bodyPr/>
        <a:lstStyle/>
        <a:p>
          <a:r>
            <a:rPr lang="fr-FR" sz="1400" dirty="0" smtClean="0"/>
            <a:t>Il est proposé que les participants puissent poser leurs questions en ligne pendant l’intervention et que celles-ci alimenteront le déroulé des rencontres suivantes.</a:t>
          </a:r>
          <a:endParaRPr lang="fr-FR" sz="1400" dirty="0"/>
        </a:p>
      </dgm:t>
    </dgm:pt>
    <dgm:pt modelId="{55D62DB7-2B09-41F4-B4D5-CBD2407BFF5F}" type="parTrans" cxnId="{0B07ED60-745E-4B12-B3DF-AD67048E5865}">
      <dgm:prSet/>
      <dgm:spPr/>
      <dgm:t>
        <a:bodyPr/>
        <a:lstStyle/>
        <a:p>
          <a:endParaRPr lang="fr-FR" sz="3200"/>
        </a:p>
      </dgm:t>
    </dgm:pt>
    <dgm:pt modelId="{195F496D-AEE9-483E-AE8A-7FA447D2DA0B}" type="sibTrans" cxnId="{0B07ED60-745E-4B12-B3DF-AD67048E5865}">
      <dgm:prSet/>
      <dgm:spPr/>
      <dgm:t>
        <a:bodyPr/>
        <a:lstStyle/>
        <a:p>
          <a:endParaRPr lang="fr-FR" sz="3200"/>
        </a:p>
      </dgm:t>
    </dgm:pt>
    <dgm:pt modelId="{CCE2FC43-1374-4547-B20E-A435210DE6BB}">
      <dgm:prSet custT="1"/>
      <dgm:spPr/>
      <dgm:t>
        <a:bodyPr/>
        <a:lstStyle/>
        <a:p>
          <a:r>
            <a:rPr lang="fr-FR" sz="1400" dirty="0" smtClean="0"/>
            <a:t>Tester les connaissances des référents et leur sensibilité aux questions relatives à l’</a:t>
          </a:r>
          <a:r>
            <a:rPr lang="fr-FR" sz="1400" dirty="0" err="1" smtClean="0"/>
            <a:t>écomobilité</a:t>
          </a:r>
          <a:r>
            <a:rPr lang="fr-FR" sz="1400" dirty="0" smtClean="0"/>
            <a:t>  </a:t>
          </a:r>
          <a:endParaRPr lang="fr-FR" sz="1400" dirty="0"/>
        </a:p>
      </dgm:t>
    </dgm:pt>
    <dgm:pt modelId="{FA608E72-A73A-457A-A91B-84F6E62BAB9A}" type="parTrans" cxnId="{44E9B8AA-18B6-485C-B96A-830FED35578F}">
      <dgm:prSet/>
      <dgm:spPr/>
      <dgm:t>
        <a:bodyPr/>
        <a:lstStyle/>
        <a:p>
          <a:endParaRPr lang="fr-FR" sz="3200"/>
        </a:p>
      </dgm:t>
    </dgm:pt>
    <dgm:pt modelId="{641DDAF0-9FDB-482E-8F07-75B26FC63F1B}" type="sibTrans" cxnId="{44E9B8AA-18B6-485C-B96A-830FED35578F}">
      <dgm:prSet/>
      <dgm:spPr/>
      <dgm:t>
        <a:bodyPr/>
        <a:lstStyle/>
        <a:p>
          <a:endParaRPr lang="fr-FR" sz="3200"/>
        </a:p>
      </dgm:t>
    </dgm:pt>
    <dgm:pt modelId="{D19396C1-2173-4ED7-BBE4-2289F17BD8FA}">
      <dgm:prSet phldrT="[Texte]" custT="1"/>
      <dgm:spPr/>
      <dgm:t>
        <a:bodyPr/>
        <a:lstStyle/>
        <a:p>
          <a:r>
            <a:rPr lang="fr-FR" sz="1400" u="sng" dirty="0" smtClean="0"/>
            <a:t>Objectifs : </a:t>
          </a:r>
          <a:endParaRPr lang="fr-FR" sz="1400" u="sng" dirty="0"/>
        </a:p>
      </dgm:t>
    </dgm:pt>
    <dgm:pt modelId="{FED092B0-CA4A-448B-BB54-70200E727B80}" type="parTrans" cxnId="{FC0BE6C9-25D7-48FD-95C1-9FCB51F19D4F}">
      <dgm:prSet/>
      <dgm:spPr/>
      <dgm:t>
        <a:bodyPr/>
        <a:lstStyle/>
        <a:p>
          <a:endParaRPr lang="fr-FR" sz="3200"/>
        </a:p>
      </dgm:t>
    </dgm:pt>
    <dgm:pt modelId="{5C0B259C-3E29-445D-91DF-F7318ED44759}" type="sibTrans" cxnId="{FC0BE6C9-25D7-48FD-95C1-9FCB51F19D4F}">
      <dgm:prSet/>
      <dgm:spPr/>
      <dgm:t>
        <a:bodyPr/>
        <a:lstStyle/>
        <a:p>
          <a:endParaRPr lang="fr-FR" sz="3200"/>
        </a:p>
      </dgm:t>
    </dgm:pt>
    <dgm:pt modelId="{83580594-C158-4431-B9D9-9146DFFB2C54}" type="pres">
      <dgm:prSet presAssocID="{B3E57D34-938F-47E9-9A89-53CB69ED8A98}" presName="CompostProcess" presStyleCnt="0">
        <dgm:presLayoutVars>
          <dgm:dir/>
          <dgm:resizeHandles val="exact"/>
        </dgm:presLayoutVars>
      </dgm:prSet>
      <dgm:spPr/>
    </dgm:pt>
    <dgm:pt modelId="{209060AF-CF2E-4642-BD95-666179387287}" type="pres">
      <dgm:prSet presAssocID="{B3E57D34-938F-47E9-9A89-53CB69ED8A98}" presName="arrow" presStyleLbl="bgShp" presStyleIdx="0" presStyleCnt="1" custLinFactNeighborX="4" custLinFactNeighborY="-2880"/>
      <dgm:spPr/>
    </dgm:pt>
    <dgm:pt modelId="{49AFF414-D80D-4742-8249-FD0A892D830D}" type="pres">
      <dgm:prSet presAssocID="{B3E57D34-938F-47E9-9A89-53CB69ED8A98}" presName="linearProcess" presStyleCnt="0"/>
      <dgm:spPr/>
    </dgm:pt>
    <dgm:pt modelId="{E8A316A8-1054-496A-92CF-1E60C63C8ED0}" type="pres">
      <dgm:prSet presAssocID="{5D15CB75-D6DD-4F82-B00B-923470E2561E}" presName="textNode" presStyleLbl="node1" presStyleIdx="0" presStyleCnt="2" custScaleY="178776">
        <dgm:presLayoutVars>
          <dgm:bulletEnabled val="1"/>
        </dgm:presLayoutVars>
      </dgm:prSet>
      <dgm:spPr/>
      <dgm:t>
        <a:bodyPr/>
        <a:lstStyle/>
        <a:p>
          <a:endParaRPr lang="fr-FR"/>
        </a:p>
      </dgm:t>
    </dgm:pt>
    <dgm:pt modelId="{A4F98AEB-76A9-483A-8195-3235844475E3}" type="pres">
      <dgm:prSet presAssocID="{8D61B4C9-FB39-413C-8D13-71FFE2D9ED61}" presName="sibTrans" presStyleCnt="0"/>
      <dgm:spPr/>
    </dgm:pt>
    <dgm:pt modelId="{6FC73C8D-0EB3-4CAC-AF55-CABE4DCAFFCE}" type="pres">
      <dgm:prSet presAssocID="{31777AA2-C64A-4506-A1AF-C5A43F01B2C6}" presName="textNode" presStyleLbl="node1" presStyleIdx="1" presStyleCnt="2" custScaleY="159221">
        <dgm:presLayoutVars>
          <dgm:bulletEnabled val="1"/>
        </dgm:presLayoutVars>
      </dgm:prSet>
      <dgm:spPr/>
      <dgm:t>
        <a:bodyPr/>
        <a:lstStyle/>
        <a:p>
          <a:endParaRPr lang="fr-FR"/>
        </a:p>
      </dgm:t>
    </dgm:pt>
  </dgm:ptLst>
  <dgm:cxnLst>
    <dgm:cxn modelId="{6D99BAD5-DE52-46C8-A5D5-6D7985F50CCF}" type="presOf" srcId="{EC2C7E28-49C0-4739-85CF-5C0FBD3750C5}" destId="{6FC73C8D-0EB3-4CAC-AF55-CABE4DCAFFCE}" srcOrd="0" destOrd="2" presId="urn:microsoft.com/office/officeart/2005/8/layout/hProcess9"/>
    <dgm:cxn modelId="{DD0911A0-681E-4181-B835-66575034090B}" type="presOf" srcId="{C2880E60-E1D7-45EC-9F53-C6C240F14FAA}" destId="{E8A316A8-1054-496A-92CF-1E60C63C8ED0}" srcOrd="0" destOrd="3" presId="urn:microsoft.com/office/officeart/2005/8/layout/hProcess9"/>
    <dgm:cxn modelId="{EBE4F379-ED70-411F-BA03-6F298E24604F}" srcId="{05334281-6252-4B88-87B6-350F5AC1648B}" destId="{108868BD-8148-4096-90AE-2FB155565A0E}" srcOrd="1" destOrd="0" parTransId="{CCE74D78-86DA-4625-9F88-58FEF7C6977A}" sibTransId="{9EF51799-950A-4727-9EE0-A566288E36D0}"/>
    <dgm:cxn modelId="{1881448F-AE4E-4FCA-A413-4BA0F75E0A01}" type="presOf" srcId="{108868BD-8148-4096-90AE-2FB155565A0E}" destId="{6FC73C8D-0EB3-4CAC-AF55-CABE4DCAFFCE}" srcOrd="0" destOrd="3" presId="urn:microsoft.com/office/officeart/2005/8/layout/hProcess9"/>
    <dgm:cxn modelId="{0CE6ADA6-B205-40B9-A70A-7C2429F61166}" type="presOf" srcId="{5D15CB75-D6DD-4F82-B00B-923470E2561E}" destId="{E8A316A8-1054-496A-92CF-1E60C63C8ED0}" srcOrd="0" destOrd="0" presId="urn:microsoft.com/office/officeart/2005/8/layout/hProcess9"/>
    <dgm:cxn modelId="{E9B3BC18-9FDF-4D01-95EE-D588E948D021}" srcId="{D19396C1-2173-4ED7-BBE4-2289F17BD8FA}" destId="{C2880E60-E1D7-45EC-9F53-C6C240F14FAA}" srcOrd="1" destOrd="0" parTransId="{1BE72742-C571-4C6B-8372-DA8CCA30139B}" sibTransId="{F91F685D-808F-4A41-A018-5A22D8F5F9C0}"/>
    <dgm:cxn modelId="{2CB21E52-3859-4942-BBC7-D7CE24E543F5}" type="presOf" srcId="{AA24F191-6DED-438E-82E7-A23AE4A50022}" destId="{E8A316A8-1054-496A-92CF-1E60C63C8ED0}" srcOrd="0" destOrd="4" presId="urn:microsoft.com/office/officeart/2005/8/layout/hProcess9"/>
    <dgm:cxn modelId="{D51EE92C-159D-4CEC-8D86-31C5087CD2C5}" srcId="{31777AA2-C64A-4506-A1AF-C5A43F01B2C6}" destId="{05334281-6252-4B88-87B6-350F5AC1648B}" srcOrd="0" destOrd="0" parTransId="{450E496C-3BAE-482D-AF5C-CF340B6271A6}" sibTransId="{6D748DD9-5463-4EF4-BDD2-A7E33D8CBC74}"/>
    <dgm:cxn modelId="{FC0BE6C9-25D7-48FD-95C1-9FCB51F19D4F}" srcId="{5D15CB75-D6DD-4F82-B00B-923470E2561E}" destId="{D19396C1-2173-4ED7-BBE4-2289F17BD8FA}" srcOrd="0" destOrd="0" parTransId="{FED092B0-CA4A-448B-BB54-70200E727B80}" sibTransId="{5C0B259C-3E29-445D-91DF-F7318ED44759}"/>
    <dgm:cxn modelId="{1A9E3C90-4BB3-44B1-9187-D2BB6D648ACB}" srcId="{D19396C1-2173-4ED7-BBE4-2289F17BD8FA}" destId="{3F8E1C89-C3FE-4E67-8895-FE0051D94E19}" srcOrd="0" destOrd="0" parTransId="{B0DEC177-4222-4EFA-B3F6-225D6455C28A}" sibTransId="{4D11160B-4746-4391-A7EE-626B8AB7013B}"/>
    <dgm:cxn modelId="{2896C9ED-2B72-4440-9C66-2B7879A62529}" type="presOf" srcId="{31777AA2-C64A-4506-A1AF-C5A43F01B2C6}" destId="{6FC73C8D-0EB3-4CAC-AF55-CABE4DCAFFCE}" srcOrd="0" destOrd="0" presId="urn:microsoft.com/office/officeart/2005/8/layout/hProcess9"/>
    <dgm:cxn modelId="{50F3EE61-6395-4C0B-8FA2-3C40AA6942F1}" srcId="{B3E57D34-938F-47E9-9A89-53CB69ED8A98}" destId="{5D15CB75-D6DD-4F82-B00B-923470E2561E}" srcOrd="0" destOrd="0" parTransId="{20186570-98ED-4C6D-B5C0-113DE2940055}" sibTransId="{8D61B4C9-FB39-413C-8D13-71FFE2D9ED61}"/>
    <dgm:cxn modelId="{D089A7B5-879B-40D4-8F44-7E1ADDC95BCD}" type="presOf" srcId="{05334281-6252-4B88-87B6-350F5AC1648B}" destId="{6FC73C8D-0EB3-4CAC-AF55-CABE4DCAFFCE}" srcOrd="0" destOrd="1" presId="urn:microsoft.com/office/officeart/2005/8/layout/hProcess9"/>
    <dgm:cxn modelId="{BB65B748-1890-41A5-8A2F-CF5F830E5ADA}" type="presOf" srcId="{D19396C1-2173-4ED7-BBE4-2289F17BD8FA}" destId="{E8A316A8-1054-496A-92CF-1E60C63C8ED0}" srcOrd="0" destOrd="1" presId="urn:microsoft.com/office/officeart/2005/8/layout/hProcess9"/>
    <dgm:cxn modelId="{F0C6EA62-930E-4F64-A119-C4F640AC22B3}" srcId="{B3E57D34-938F-47E9-9A89-53CB69ED8A98}" destId="{31777AA2-C64A-4506-A1AF-C5A43F01B2C6}" srcOrd="1" destOrd="0" parTransId="{C66D5F7A-A441-4517-BB43-936A51585926}" sibTransId="{6FF1FA26-1BB7-452E-954A-B8BA122C8851}"/>
    <dgm:cxn modelId="{35E813AE-1440-46D7-8723-89E0093EFDF1}" type="presOf" srcId="{CCE2FC43-1374-4547-B20E-A435210DE6BB}" destId="{E8A316A8-1054-496A-92CF-1E60C63C8ED0}" srcOrd="0" destOrd="5" presId="urn:microsoft.com/office/officeart/2005/8/layout/hProcess9"/>
    <dgm:cxn modelId="{44E9B8AA-18B6-485C-B96A-830FED35578F}" srcId="{D19396C1-2173-4ED7-BBE4-2289F17BD8FA}" destId="{CCE2FC43-1374-4547-B20E-A435210DE6BB}" srcOrd="3" destOrd="0" parTransId="{FA608E72-A73A-457A-A91B-84F6E62BAB9A}" sibTransId="{641DDAF0-9FDB-482E-8F07-75B26FC63F1B}"/>
    <dgm:cxn modelId="{72E8B2EC-EF3A-4D4F-BD13-BA780059A79E}" srcId="{05334281-6252-4B88-87B6-350F5AC1648B}" destId="{EC2C7E28-49C0-4739-85CF-5C0FBD3750C5}" srcOrd="0" destOrd="0" parTransId="{627777DC-172B-4F1C-9E84-932B9D67D160}" sibTransId="{A8EFD357-1C76-424F-B9B9-33A701B9FD90}"/>
    <dgm:cxn modelId="{4329DD41-EDD7-4D0F-A16B-B354A5C49BD4}" type="presOf" srcId="{B3E57D34-938F-47E9-9A89-53CB69ED8A98}" destId="{83580594-C158-4431-B9D9-9146DFFB2C54}" srcOrd="0" destOrd="0" presId="urn:microsoft.com/office/officeart/2005/8/layout/hProcess9"/>
    <dgm:cxn modelId="{F064F69E-53C8-43D2-92BC-F43E48FD69BA}" type="presOf" srcId="{3F8E1C89-C3FE-4E67-8895-FE0051D94E19}" destId="{E8A316A8-1054-496A-92CF-1E60C63C8ED0}" srcOrd="0" destOrd="2" presId="urn:microsoft.com/office/officeart/2005/8/layout/hProcess9"/>
    <dgm:cxn modelId="{0B07ED60-745E-4B12-B3DF-AD67048E5865}" srcId="{D19396C1-2173-4ED7-BBE4-2289F17BD8FA}" destId="{AA24F191-6DED-438E-82E7-A23AE4A50022}" srcOrd="2" destOrd="0" parTransId="{55D62DB7-2B09-41F4-B4D5-CBD2407BFF5F}" sibTransId="{195F496D-AEE9-483E-AE8A-7FA447D2DA0B}"/>
    <dgm:cxn modelId="{9FA159B3-D243-48B4-AEE4-4688FEB0DEAB}" type="presParOf" srcId="{83580594-C158-4431-B9D9-9146DFFB2C54}" destId="{209060AF-CF2E-4642-BD95-666179387287}" srcOrd="0" destOrd="0" presId="urn:microsoft.com/office/officeart/2005/8/layout/hProcess9"/>
    <dgm:cxn modelId="{8E39236A-5645-4DCA-B233-4392A2799853}" type="presParOf" srcId="{83580594-C158-4431-B9D9-9146DFFB2C54}" destId="{49AFF414-D80D-4742-8249-FD0A892D830D}" srcOrd="1" destOrd="0" presId="urn:microsoft.com/office/officeart/2005/8/layout/hProcess9"/>
    <dgm:cxn modelId="{E46C2421-0CB3-4828-A8AB-098B5A57C139}" type="presParOf" srcId="{49AFF414-D80D-4742-8249-FD0A892D830D}" destId="{E8A316A8-1054-496A-92CF-1E60C63C8ED0}" srcOrd="0" destOrd="0" presId="urn:microsoft.com/office/officeart/2005/8/layout/hProcess9"/>
    <dgm:cxn modelId="{1D47DE43-ED4D-47B1-AAB6-0B0E979D833F}" type="presParOf" srcId="{49AFF414-D80D-4742-8249-FD0A892D830D}" destId="{A4F98AEB-76A9-483A-8195-3235844475E3}" srcOrd="1" destOrd="0" presId="urn:microsoft.com/office/officeart/2005/8/layout/hProcess9"/>
    <dgm:cxn modelId="{8078A086-BE19-435B-9EFB-8A8600190711}" type="presParOf" srcId="{49AFF414-D80D-4742-8249-FD0A892D830D}" destId="{6FC73C8D-0EB3-4CAC-AF55-CABE4DCAFFCE}"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E1B276-D8EE-42F5-A42A-5F5870CD4276}" type="doc">
      <dgm:prSet loTypeId="urn:microsoft.com/office/officeart/2005/8/layout/venn1" loCatId="relationship" qsTypeId="urn:microsoft.com/office/officeart/2005/8/quickstyle/simple1" qsCatId="simple" csTypeId="urn:microsoft.com/office/officeart/2005/8/colors/accent1_2" csCatId="accent1" phldr="1"/>
      <dgm:spPr/>
    </dgm:pt>
    <dgm:pt modelId="{9903E3A5-F479-442D-B11B-624FC622540C}">
      <dgm:prSet phldrT="[Texte]" custT="1"/>
      <dgm:spPr/>
      <dgm:t>
        <a:bodyPr/>
        <a:lstStyle/>
        <a:p>
          <a:r>
            <a:rPr lang="fr-FR" sz="2000" dirty="0" smtClean="0"/>
            <a:t>Sociale</a:t>
          </a:r>
          <a:endParaRPr lang="fr-FR" sz="2000" dirty="0"/>
        </a:p>
      </dgm:t>
    </dgm:pt>
    <dgm:pt modelId="{0356C0E0-4255-4D32-8EF5-03F55BA3E109}" type="parTrans" cxnId="{20B2ED57-E42F-4CF1-87A2-6488595D6298}">
      <dgm:prSet/>
      <dgm:spPr/>
      <dgm:t>
        <a:bodyPr/>
        <a:lstStyle/>
        <a:p>
          <a:endParaRPr lang="fr-FR" sz="3200"/>
        </a:p>
      </dgm:t>
    </dgm:pt>
    <dgm:pt modelId="{84D54936-A850-4E1D-BE12-48235BB45D41}" type="sibTrans" cxnId="{20B2ED57-E42F-4CF1-87A2-6488595D6298}">
      <dgm:prSet/>
      <dgm:spPr/>
      <dgm:t>
        <a:bodyPr/>
        <a:lstStyle/>
        <a:p>
          <a:endParaRPr lang="fr-FR" sz="3200"/>
        </a:p>
      </dgm:t>
    </dgm:pt>
    <dgm:pt modelId="{B2E38835-913A-4FD2-B216-B26D5A5F75FD}">
      <dgm:prSet phldrT="[Texte]" custT="1"/>
      <dgm:spPr/>
      <dgm:t>
        <a:bodyPr/>
        <a:lstStyle/>
        <a:p>
          <a:r>
            <a:rPr lang="fr-FR" sz="2000" dirty="0" smtClean="0"/>
            <a:t>Sociétale et écologique </a:t>
          </a:r>
          <a:endParaRPr lang="fr-FR" sz="2000" dirty="0"/>
        </a:p>
      </dgm:t>
    </dgm:pt>
    <dgm:pt modelId="{9B728D80-7A47-4F1B-AEAE-4800EC44FED1}" type="parTrans" cxnId="{64D431B4-56AB-4165-A460-BBCFF6EBE341}">
      <dgm:prSet/>
      <dgm:spPr/>
      <dgm:t>
        <a:bodyPr/>
        <a:lstStyle/>
        <a:p>
          <a:endParaRPr lang="fr-FR" sz="3200"/>
        </a:p>
      </dgm:t>
    </dgm:pt>
    <dgm:pt modelId="{7AA74A17-84AE-4D4D-9D34-146F53C8B598}" type="sibTrans" cxnId="{64D431B4-56AB-4165-A460-BBCFF6EBE341}">
      <dgm:prSet/>
      <dgm:spPr/>
      <dgm:t>
        <a:bodyPr/>
        <a:lstStyle/>
        <a:p>
          <a:endParaRPr lang="fr-FR" sz="3200"/>
        </a:p>
      </dgm:t>
    </dgm:pt>
    <dgm:pt modelId="{6054054C-D53A-4F21-A5DC-8FA75BAC9A95}">
      <dgm:prSet phldrT="[Texte]" custT="1"/>
      <dgm:spPr/>
      <dgm:t>
        <a:bodyPr/>
        <a:lstStyle/>
        <a:p>
          <a:r>
            <a:rPr lang="fr-FR" sz="2000" dirty="0" smtClean="0"/>
            <a:t>Économique </a:t>
          </a:r>
          <a:endParaRPr lang="fr-FR" sz="2000" dirty="0"/>
        </a:p>
      </dgm:t>
    </dgm:pt>
    <dgm:pt modelId="{C978DA7E-46C6-4BCF-8F57-A277E936EA3D}" type="parTrans" cxnId="{D3350338-1BD0-4171-9DAC-3BF0A5836A81}">
      <dgm:prSet/>
      <dgm:spPr/>
      <dgm:t>
        <a:bodyPr/>
        <a:lstStyle/>
        <a:p>
          <a:endParaRPr lang="fr-FR" sz="3200"/>
        </a:p>
      </dgm:t>
    </dgm:pt>
    <dgm:pt modelId="{018EB8DD-0916-4CE4-AD4A-59BC53286602}" type="sibTrans" cxnId="{D3350338-1BD0-4171-9DAC-3BF0A5836A81}">
      <dgm:prSet/>
      <dgm:spPr/>
      <dgm:t>
        <a:bodyPr/>
        <a:lstStyle/>
        <a:p>
          <a:endParaRPr lang="fr-FR" sz="3200"/>
        </a:p>
      </dgm:t>
    </dgm:pt>
    <dgm:pt modelId="{AB4426DA-C617-4169-A489-394EB4D48FFB}">
      <dgm:prSet custT="1"/>
      <dgm:spPr/>
      <dgm:t>
        <a:bodyPr/>
        <a:lstStyle/>
        <a:p>
          <a:r>
            <a:rPr lang="fr-FR" sz="1200" dirty="0" smtClean="0"/>
            <a:t>Disparités fortes du niveau d’éducation selon la localisation des élèves </a:t>
          </a:r>
          <a:endParaRPr lang="fr-FR" sz="1200" dirty="0"/>
        </a:p>
      </dgm:t>
    </dgm:pt>
    <dgm:pt modelId="{F80F407E-FFDA-4DB9-BC15-75D4248FDD24}" type="parTrans" cxnId="{83E0528C-2CA6-4627-BE3F-31F768A8D751}">
      <dgm:prSet/>
      <dgm:spPr/>
      <dgm:t>
        <a:bodyPr/>
        <a:lstStyle/>
        <a:p>
          <a:endParaRPr lang="fr-FR" sz="3200"/>
        </a:p>
      </dgm:t>
    </dgm:pt>
    <dgm:pt modelId="{CED70E84-1B41-4147-8671-FFDBAE854168}" type="sibTrans" cxnId="{83E0528C-2CA6-4627-BE3F-31F768A8D751}">
      <dgm:prSet/>
      <dgm:spPr/>
      <dgm:t>
        <a:bodyPr/>
        <a:lstStyle/>
        <a:p>
          <a:endParaRPr lang="fr-FR" sz="3200"/>
        </a:p>
      </dgm:t>
    </dgm:pt>
    <dgm:pt modelId="{2A02576D-117C-4BC2-9D28-8C873F210E20}">
      <dgm:prSet custT="1"/>
      <dgm:spPr/>
      <dgm:t>
        <a:bodyPr/>
        <a:lstStyle/>
        <a:p>
          <a:r>
            <a:rPr lang="fr-FR" sz="1200" dirty="0" smtClean="0"/>
            <a:t>Développer l’autonomie et l’entraide  </a:t>
          </a:r>
          <a:endParaRPr lang="fr-FR" sz="1200" dirty="0"/>
        </a:p>
      </dgm:t>
    </dgm:pt>
    <dgm:pt modelId="{53638845-CD04-48FF-9111-75DE965BB872}" type="parTrans" cxnId="{C11562B6-2086-4BCB-BB98-E65F8D5CFE88}">
      <dgm:prSet/>
      <dgm:spPr/>
      <dgm:t>
        <a:bodyPr/>
        <a:lstStyle/>
        <a:p>
          <a:endParaRPr lang="fr-FR" sz="3200"/>
        </a:p>
      </dgm:t>
    </dgm:pt>
    <dgm:pt modelId="{4E595E75-9555-438E-8021-677673D8B15A}" type="sibTrans" cxnId="{C11562B6-2086-4BCB-BB98-E65F8D5CFE88}">
      <dgm:prSet/>
      <dgm:spPr/>
      <dgm:t>
        <a:bodyPr/>
        <a:lstStyle/>
        <a:p>
          <a:endParaRPr lang="fr-FR" sz="3200"/>
        </a:p>
      </dgm:t>
    </dgm:pt>
    <dgm:pt modelId="{0184827D-5FF5-48EF-BBBE-1EFA205E60DC}">
      <dgm:prSet custT="1"/>
      <dgm:spPr/>
      <dgm:t>
        <a:bodyPr/>
        <a:lstStyle/>
        <a:p>
          <a:r>
            <a:rPr lang="fr-FR" sz="1200" dirty="0" smtClean="0"/>
            <a:t>Forte émissions de polluants et de GES aux abords des </a:t>
          </a:r>
          <a:r>
            <a:rPr lang="fr-FR" sz="1200" dirty="0" err="1" smtClean="0"/>
            <a:t>etbls</a:t>
          </a:r>
          <a:r>
            <a:rPr lang="fr-FR" sz="1200" dirty="0" smtClean="0"/>
            <a:t> scolaires</a:t>
          </a:r>
          <a:endParaRPr lang="fr-FR" sz="1200" dirty="0"/>
        </a:p>
      </dgm:t>
    </dgm:pt>
    <dgm:pt modelId="{4027F348-A600-48FD-A6B9-9FED4F230A65}" type="parTrans" cxnId="{372A816C-5F59-4A04-8F11-5C0A4D99E231}">
      <dgm:prSet/>
      <dgm:spPr/>
      <dgm:t>
        <a:bodyPr/>
        <a:lstStyle/>
        <a:p>
          <a:endParaRPr lang="fr-FR" sz="3200"/>
        </a:p>
      </dgm:t>
    </dgm:pt>
    <dgm:pt modelId="{2CBE358F-6F86-4446-BD30-42B1A630B0B0}" type="sibTrans" cxnId="{372A816C-5F59-4A04-8F11-5C0A4D99E231}">
      <dgm:prSet/>
      <dgm:spPr/>
      <dgm:t>
        <a:bodyPr/>
        <a:lstStyle/>
        <a:p>
          <a:endParaRPr lang="fr-FR" sz="3200"/>
        </a:p>
      </dgm:t>
    </dgm:pt>
    <dgm:pt modelId="{DA13013B-BBB1-441F-A3BD-333C846E6226}">
      <dgm:prSet custT="1"/>
      <dgm:spPr/>
      <dgm:t>
        <a:bodyPr/>
        <a:lstStyle/>
        <a:p>
          <a:r>
            <a:rPr lang="fr-FR" sz="1200" dirty="0" smtClean="0"/>
            <a:t>Obésité en hausse (manque d’activités physiques)</a:t>
          </a:r>
          <a:endParaRPr lang="fr-FR" sz="1200" dirty="0"/>
        </a:p>
      </dgm:t>
    </dgm:pt>
    <dgm:pt modelId="{AE709D24-4B82-4321-B907-6B6177FEFAD2}" type="parTrans" cxnId="{D6B9E4BF-2BF6-4FC3-B23F-3E1AB53F82CC}">
      <dgm:prSet/>
      <dgm:spPr/>
      <dgm:t>
        <a:bodyPr/>
        <a:lstStyle/>
        <a:p>
          <a:endParaRPr lang="fr-FR" sz="3200"/>
        </a:p>
      </dgm:t>
    </dgm:pt>
    <dgm:pt modelId="{73BAC27E-0D1E-454C-8153-771312EE30F3}" type="sibTrans" cxnId="{D6B9E4BF-2BF6-4FC3-B23F-3E1AB53F82CC}">
      <dgm:prSet/>
      <dgm:spPr/>
      <dgm:t>
        <a:bodyPr/>
        <a:lstStyle/>
        <a:p>
          <a:endParaRPr lang="fr-FR" sz="3200"/>
        </a:p>
      </dgm:t>
    </dgm:pt>
    <dgm:pt modelId="{01140C7C-E306-44A1-B637-D81942215573}">
      <dgm:prSet custT="1"/>
      <dgm:spPr/>
      <dgm:t>
        <a:bodyPr/>
        <a:lstStyle/>
        <a:p>
          <a:r>
            <a:rPr lang="fr-FR" sz="1200" dirty="0" smtClean="0"/>
            <a:t>Congestion des axes routiers (perte de temps) </a:t>
          </a:r>
          <a:endParaRPr lang="fr-FR" sz="1200" dirty="0"/>
        </a:p>
      </dgm:t>
    </dgm:pt>
    <dgm:pt modelId="{AE7EB17D-50FF-49F1-B4A0-7DA9D6E6CFA8}" type="parTrans" cxnId="{4B0913F9-0260-49D9-A760-EBAE6ADCD5D2}">
      <dgm:prSet/>
      <dgm:spPr/>
      <dgm:t>
        <a:bodyPr/>
        <a:lstStyle/>
        <a:p>
          <a:endParaRPr lang="fr-FR" sz="3200"/>
        </a:p>
      </dgm:t>
    </dgm:pt>
    <dgm:pt modelId="{EC504D6A-A7B3-4B97-9E4E-00C0072CF562}" type="sibTrans" cxnId="{4B0913F9-0260-49D9-A760-EBAE6ADCD5D2}">
      <dgm:prSet/>
      <dgm:spPr/>
      <dgm:t>
        <a:bodyPr/>
        <a:lstStyle/>
        <a:p>
          <a:endParaRPr lang="fr-FR" sz="3200"/>
        </a:p>
      </dgm:t>
    </dgm:pt>
    <dgm:pt modelId="{D244350E-6706-4B51-9AE8-2DE242D16AA9}">
      <dgm:prSet custT="1"/>
      <dgm:spPr/>
      <dgm:t>
        <a:bodyPr/>
        <a:lstStyle/>
        <a:p>
          <a:r>
            <a:rPr lang="fr-FR" sz="1200" dirty="0" smtClean="0"/>
            <a:t>Coût de l’automobile et de ses infrastructures rarement pris en compte </a:t>
          </a:r>
          <a:endParaRPr lang="fr-FR" sz="1200" dirty="0"/>
        </a:p>
      </dgm:t>
    </dgm:pt>
    <dgm:pt modelId="{8C9913F8-7E21-4527-8045-DEE21AEF2B45}" type="parTrans" cxnId="{087DA2AA-2172-4489-A048-2F9D0FC3CE5B}">
      <dgm:prSet/>
      <dgm:spPr/>
      <dgm:t>
        <a:bodyPr/>
        <a:lstStyle/>
        <a:p>
          <a:endParaRPr lang="fr-FR" sz="3200"/>
        </a:p>
      </dgm:t>
    </dgm:pt>
    <dgm:pt modelId="{75B24CDB-E324-4E28-AAA4-1237D7B7DEA2}" type="sibTrans" cxnId="{087DA2AA-2172-4489-A048-2F9D0FC3CE5B}">
      <dgm:prSet/>
      <dgm:spPr/>
      <dgm:t>
        <a:bodyPr/>
        <a:lstStyle/>
        <a:p>
          <a:endParaRPr lang="fr-FR" sz="3200"/>
        </a:p>
      </dgm:t>
    </dgm:pt>
    <dgm:pt modelId="{112FAEB7-2697-4F21-ABA3-6428C4FCB674}">
      <dgm:prSet custT="1"/>
      <dgm:spPr/>
      <dgm:t>
        <a:bodyPr/>
        <a:lstStyle/>
        <a:p>
          <a:r>
            <a:rPr lang="fr-FR" sz="1200" dirty="0" smtClean="0"/>
            <a:t>Dette écologique</a:t>
          </a:r>
          <a:endParaRPr lang="fr-FR" sz="1200" dirty="0"/>
        </a:p>
      </dgm:t>
    </dgm:pt>
    <dgm:pt modelId="{64D34DF9-A417-460A-8FB7-891622175D64}" type="parTrans" cxnId="{301D5123-3CEA-42D6-AF07-EBB36D96561A}">
      <dgm:prSet/>
      <dgm:spPr/>
      <dgm:t>
        <a:bodyPr/>
        <a:lstStyle/>
        <a:p>
          <a:endParaRPr lang="fr-FR" sz="3200"/>
        </a:p>
      </dgm:t>
    </dgm:pt>
    <dgm:pt modelId="{6D6B4A3E-1C33-40C0-9359-DA89AF9B2A2B}" type="sibTrans" cxnId="{301D5123-3CEA-42D6-AF07-EBB36D96561A}">
      <dgm:prSet/>
      <dgm:spPr/>
      <dgm:t>
        <a:bodyPr/>
        <a:lstStyle/>
        <a:p>
          <a:endParaRPr lang="fr-FR" sz="3200"/>
        </a:p>
      </dgm:t>
    </dgm:pt>
    <dgm:pt modelId="{E8BBA03D-0ED6-4939-BF3F-21B8374790F4}">
      <dgm:prSet custT="1"/>
      <dgm:spPr/>
      <dgm:t>
        <a:bodyPr/>
        <a:lstStyle/>
        <a:p>
          <a:r>
            <a:rPr lang="fr-FR" sz="1200" dirty="0" smtClean="0"/>
            <a:t>Sensibiliser les enfants aux enjeux du développement durable </a:t>
          </a:r>
          <a:endParaRPr lang="fr-FR" sz="1200" dirty="0"/>
        </a:p>
      </dgm:t>
    </dgm:pt>
    <dgm:pt modelId="{D89214BE-AEA5-4D63-884C-1E06248F0A86}" type="parTrans" cxnId="{32837767-4182-4676-B440-F6C04BF9E695}">
      <dgm:prSet/>
      <dgm:spPr/>
      <dgm:t>
        <a:bodyPr/>
        <a:lstStyle/>
        <a:p>
          <a:endParaRPr lang="fr-FR" sz="3200"/>
        </a:p>
      </dgm:t>
    </dgm:pt>
    <dgm:pt modelId="{DA012190-553B-45D3-8E54-FE5351AB0E29}" type="sibTrans" cxnId="{32837767-4182-4676-B440-F6C04BF9E695}">
      <dgm:prSet/>
      <dgm:spPr/>
      <dgm:t>
        <a:bodyPr/>
        <a:lstStyle/>
        <a:p>
          <a:endParaRPr lang="fr-FR" sz="3200"/>
        </a:p>
      </dgm:t>
    </dgm:pt>
    <dgm:pt modelId="{F6E28DC8-9988-4E0A-ABE6-B2E8C1DC4E39}">
      <dgm:prSet custT="1"/>
      <dgm:spPr/>
      <dgm:t>
        <a:bodyPr/>
        <a:lstStyle/>
        <a:p>
          <a:r>
            <a:rPr lang="fr-FR" sz="1200" dirty="0" smtClean="0"/>
            <a:t>Améliorer le cadre de vie en réduisant les nuisances et les conflits d’usage </a:t>
          </a:r>
          <a:endParaRPr lang="fr-FR" sz="1200" dirty="0"/>
        </a:p>
      </dgm:t>
    </dgm:pt>
    <dgm:pt modelId="{AAD725B9-C508-4999-A3DB-01D31257C5A0}" type="parTrans" cxnId="{A3A21FE7-7F10-4BB9-8EDD-A66524C09782}">
      <dgm:prSet/>
      <dgm:spPr/>
      <dgm:t>
        <a:bodyPr/>
        <a:lstStyle/>
        <a:p>
          <a:endParaRPr lang="fr-FR" sz="3200"/>
        </a:p>
      </dgm:t>
    </dgm:pt>
    <dgm:pt modelId="{279C71E8-B737-4E9B-B5E1-25A855376FBD}" type="sibTrans" cxnId="{A3A21FE7-7F10-4BB9-8EDD-A66524C09782}">
      <dgm:prSet/>
      <dgm:spPr/>
      <dgm:t>
        <a:bodyPr/>
        <a:lstStyle/>
        <a:p>
          <a:endParaRPr lang="fr-FR" sz="3200"/>
        </a:p>
      </dgm:t>
    </dgm:pt>
    <dgm:pt modelId="{2EDAD75C-6931-4BF3-B32F-9343B5D8A414}" type="pres">
      <dgm:prSet presAssocID="{86E1B276-D8EE-42F5-A42A-5F5870CD4276}" presName="compositeShape" presStyleCnt="0">
        <dgm:presLayoutVars>
          <dgm:chMax val="7"/>
          <dgm:dir/>
          <dgm:resizeHandles val="exact"/>
        </dgm:presLayoutVars>
      </dgm:prSet>
      <dgm:spPr/>
    </dgm:pt>
    <dgm:pt modelId="{EB7DC431-20ED-4579-B5D9-DFDE7B3AAD74}" type="pres">
      <dgm:prSet presAssocID="{9903E3A5-F479-442D-B11B-624FC622540C}" presName="circ1" presStyleLbl="vennNode1" presStyleIdx="0" presStyleCnt="3"/>
      <dgm:spPr/>
      <dgm:t>
        <a:bodyPr/>
        <a:lstStyle/>
        <a:p>
          <a:endParaRPr lang="fr-FR"/>
        </a:p>
      </dgm:t>
    </dgm:pt>
    <dgm:pt modelId="{D3E62A04-3E01-488B-8C11-02D762CCD2D2}" type="pres">
      <dgm:prSet presAssocID="{9903E3A5-F479-442D-B11B-624FC622540C}" presName="circ1Tx" presStyleLbl="revTx" presStyleIdx="0" presStyleCnt="0">
        <dgm:presLayoutVars>
          <dgm:chMax val="0"/>
          <dgm:chPref val="0"/>
          <dgm:bulletEnabled val="1"/>
        </dgm:presLayoutVars>
      </dgm:prSet>
      <dgm:spPr/>
      <dgm:t>
        <a:bodyPr/>
        <a:lstStyle/>
        <a:p>
          <a:endParaRPr lang="fr-FR"/>
        </a:p>
      </dgm:t>
    </dgm:pt>
    <dgm:pt modelId="{B2DE7F33-B8F3-4A2F-9639-144A2A255344}" type="pres">
      <dgm:prSet presAssocID="{B2E38835-913A-4FD2-B216-B26D5A5F75FD}" presName="circ2" presStyleLbl="vennNode1" presStyleIdx="1" presStyleCnt="3"/>
      <dgm:spPr/>
      <dgm:t>
        <a:bodyPr/>
        <a:lstStyle/>
        <a:p>
          <a:endParaRPr lang="fr-FR"/>
        </a:p>
      </dgm:t>
    </dgm:pt>
    <dgm:pt modelId="{6D0A2423-4311-4BE7-B732-E9894E68A5C7}" type="pres">
      <dgm:prSet presAssocID="{B2E38835-913A-4FD2-B216-B26D5A5F75FD}" presName="circ2Tx" presStyleLbl="revTx" presStyleIdx="0" presStyleCnt="0">
        <dgm:presLayoutVars>
          <dgm:chMax val="0"/>
          <dgm:chPref val="0"/>
          <dgm:bulletEnabled val="1"/>
        </dgm:presLayoutVars>
      </dgm:prSet>
      <dgm:spPr/>
      <dgm:t>
        <a:bodyPr/>
        <a:lstStyle/>
        <a:p>
          <a:endParaRPr lang="fr-FR"/>
        </a:p>
      </dgm:t>
    </dgm:pt>
    <dgm:pt modelId="{A3E06161-910B-4FAF-BA93-4031D9A978B1}" type="pres">
      <dgm:prSet presAssocID="{6054054C-D53A-4F21-A5DC-8FA75BAC9A95}" presName="circ3" presStyleLbl="vennNode1" presStyleIdx="2" presStyleCnt="3"/>
      <dgm:spPr/>
      <dgm:t>
        <a:bodyPr/>
        <a:lstStyle/>
        <a:p>
          <a:endParaRPr lang="fr-FR"/>
        </a:p>
      </dgm:t>
    </dgm:pt>
    <dgm:pt modelId="{F0DB0565-F2EB-4911-B810-6C83952E3EC1}" type="pres">
      <dgm:prSet presAssocID="{6054054C-D53A-4F21-A5DC-8FA75BAC9A95}" presName="circ3Tx" presStyleLbl="revTx" presStyleIdx="0" presStyleCnt="0">
        <dgm:presLayoutVars>
          <dgm:chMax val="0"/>
          <dgm:chPref val="0"/>
          <dgm:bulletEnabled val="1"/>
        </dgm:presLayoutVars>
      </dgm:prSet>
      <dgm:spPr/>
      <dgm:t>
        <a:bodyPr/>
        <a:lstStyle/>
        <a:p>
          <a:endParaRPr lang="fr-FR"/>
        </a:p>
      </dgm:t>
    </dgm:pt>
  </dgm:ptLst>
  <dgm:cxnLst>
    <dgm:cxn modelId="{247E6288-2EDF-46D3-BA36-B5D7DDFAF58A}" type="presOf" srcId="{D244350E-6706-4B51-9AE8-2DE242D16AA9}" destId="{A3E06161-910B-4FAF-BA93-4031D9A978B1}" srcOrd="0" destOrd="2" presId="urn:microsoft.com/office/officeart/2005/8/layout/venn1"/>
    <dgm:cxn modelId="{17C334F8-7F54-4A85-93E6-219C4B8DFF85}" type="presOf" srcId="{F6E28DC8-9988-4E0A-ABE6-B2E8C1DC4E39}" destId="{B2DE7F33-B8F3-4A2F-9639-144A2A255344}" srcOrd="0" destOrd="4" presId="urn:microsoft.com/office/officeart/2005/8/layout/venn1"/>
    <dgm:cxn modelId="{37717DB9-675F-466B-9519-3B37D4C9153C}" type="presOf" srcId="{112FAEB7-2697-4F21-ABA3-6428C4FCB674}" destId="{F0DB0565-F2EB-4911-B810-6C83952E3EC1}" srcOrd="1" destOrd="3" presId="urn:microsoft.com/office/officeart/2005/8/layout/venn1"/>
    <dgm:cxn modelId="{A3A21FE7-7F10-4BB9-8EDD-A66524C09782}" srcId="{B2E38835-913A-4FD2-B216-B26D5A5F75FD}" destId="{F6E28DC8-9988-4E0A-ABE6-B2E8C1DC4E39}" srcOrd="3" destOrd="0" parTransId="{AAD725B9-C508-4999-A3DB-01D31257C5A0}" sibTransId="{279C71E8-B737-4E9B-B5E1-25A855376FBD}"/>
    <dgm:cxn modelId="{36C7C81F-0F6B-47CF-8700-B50ACAA1F471}" type="presOf" srcId="{DA13013B-BBB1-441F-A3BD-333C846E6226}" destId="{B2DE7F33-B8F3-4A2F-9639-144A2A255344}" srcOrd="0" destOrd="3" presId="urn:microsoft.com/office/officeart/2005/8/layout/venn1"/>
    <dgm:cxn modelId="{85010D27-770C-475D-A658-8AF317FE61E9}" type="presOf" srcId="{E8BBA03D-0ED6-4939-BF3F-21B8374790F4}" destId="{B2DE7F33-B8F3-4A2F-9639-144A2A255344}" srcOrd="0" destOrd="2" presId="urn:microsoft.com/office/officeart/2005/8/layout/venn1"/>
    <dgm:cxn modelId="{83E0528C-2CA6-4627-BE3F-31F768A8D751}" srcId="{9903E3A5-F479-442D-B11B-624FC622540C}" destId="{AB4426DA-C617-4169-A489-394EB4D48FFB}" srcOrd="0" destOrd="0" parTransId="{F80F407E-FFDA-4DB9-BC15-75D4248FDD24}" sibTransId="{CED70E84-1B41-4147-8671-FFDBAE854168}"/>
    <dgm:cxn modelId="{73284E17-1B29-4BF2-A910-BBC5964AA675}" type="presOf" srcId="{E8BBA03D-0ED6-4939-BF3F-21B8374790F4}" destId="{6D0A2423-4311-4BE7-B732-E9894E68A5C7}" srcOrd="1" destOrd="2" presId="urn:microsoft.com/office/officeart/2005/8/layout/venn1"/>
    <dgm:cxn modelId="{D3350338-1BD0-4171-9DAC-3BF0A5836A81}" srcId="{86E1B276-D8EE-42F5-A42A-5F5870CD4276}" destId="{6054054C-D53A-4F21-A5DC-8FA75BAC9A95}" srcOrd="2" destOrd="0" parTransId="{C978DA7E-46C6-4BCF-8F57-A277E936EA3D}" sibTransId="{018EB8DD-0916-4CE4-AD4A-59BC53286602}"/>
    <dgm:cxn modelId="{94AE1B2C-E36E-4C9B-9B0B-767A31E33D62}" type="presOf" srcId="{2A02576D-117C-4BC2-9D28-8C873F210E20}" destId="{D3E62A04-3E01-488B-8C11-02D762CCD2D2}" srcOrd="1" destOrd="2" presId="urn:microsoft.com/office/officeart/2005/8/layout/venn1"/>
    <dgm:cxn modelId="{8383531E-892F-4027-A7C7-F865B832BB4C}" type="presOf" srcId="{D244350E-6706-4B51-9AE8-2DE242D16AA9}" destId="{F0DB0565-F2EB-4911-B810-6C83952E3EC1}" srcOrd="1" destOrd="2" presId="urn:microsoft.com/office/officeart/2005/8/layout/venn1"/>
    <dgm:cxn modelId="{09CF2D3F-106E-47A4-93CD-936BC5B7A4CB}" type="presOf" srcId="{86E1B276-D8EE-42F5-A42A-5F5870CD4276}" destId="{2EDAD75C-6931-4BF3-B32F-9343B5D8A414}" srcOrd="0" destOrd="0" presId="urn:microsoft.com/office/officeart/2005/8/layout/venn1"/>
    <dgm:cxn modelId="{25AE3B44-047F-4F35-BE93-BE09FE6320F9}" type="presOf" srcId="{AB4426DA-C617-4169-A489-394EB4D48FFB}" destId="{EB7DC431-20ED-4579-B5D9-DFDE7B3AAD74}" srcOrd="0" destOrd="1" presId="urn:microsoft.com/office/officeart/2005/8/layout/venn1"/>
    <dgm:cxn modelId="{35762E09-082C-497D-A51D-58A49572F65D}" type="presOf" srcId="{2A02576D-117C-4BC2-9D28-8C873F210E20}" destId="{EB7DC431-20ED-4579-B5D9-DFDE7B3AAD74}" srcOrd="0" destOrd="2" presId="urn:microsoft.com/office/officeart/2005/8/layout/venn1"/>
    <dgm:cxn modelId="{087DA2AA-2172-4489-A048-2F9D0FC3CE5B}" srcId="{6054054C-D53A-4F21-A5DC-8FA75BAC9A95}" destId="{D244350E-6706-4B51-9AE8-2DE242D16AA9}" srcOrd="1" destOrd="0" parTransId="{8C9913F8-7E21-4527-8045-DEE21AEF2B45}" sibTransId="{75B24CDB-E324-4E28-AAA4-1237D7B7DEA2}"/>
    <dgm:cxn modelId="{368E7B33-3FA4-4523-A86F-FA059EE9A588}" type="presOf" srcId="{01140C7C-E306-44A1-B637-D81942215573}" destId="{F0DB0565-F2EB-4911-B810-6C83952E3EC1}" srcOrd="1" destOrd="1" presId="urn:microsoft.com/office/officeart/2005/8/layout/venn1"/>
    <dgm:cxn modelId="{6ACA36F9-F1A7-4D6D-9831-62A0D384243F}" type="presOf" srcId="{9903E3A5-F479-442D-B11B-624FC622540C}" destId="{EB7DC431-20ED-4579-B5D9-DFDE7B3AAD74}" srcOrd="0" destOrd="0" presId="urn:microsoft.com/office/officeart/2005/8/layout/venn1"/>
    <dgm:cxn modelId="{372A816C-5F59-4A04-8F11-5C0A4D99E231}" srcId="{B2E38835-913A-4FD2-B216-B26D5A5F75FD}" destId="{0184827D-5FF5-48EF-BBBE-1EFA205E60DC}" srcOrd="0" destOrd="0" parTransId="{4027F348-A600-48FD-A6B9-9FED4F230A65}" sibTransId="{2CBE358F-6F86-4446-BD30-42B1A630B0B0}"/>
    <dgm:cxn modelId="{445D26CC-B181-4590-82F7-4D753A4C6050}" type="presOf" srcId="{B2E38835-913A-4FD2-B216-B26D5A5F75FD}" destId="{B2DE7F33-B8F3-4A2F-9639-144A2A255344}" srcOrd="0" destOrd="0" presId="urn:microsoft.com/office/officeart/2005/8/layout/venn1"/>
    <dgm:cxn modelId="{D6B9E4BF-2BF6-4FC3-B23F-3E1AB53F82CC}" srcId="{B2E38835-913A-4FD2-B216-B26D5A5F75FD}" destId="{DA13013B-BBB1-441F-A3BD-333C846E6226}" srcOrd="2" destOrd="0" parTransId="{AE709D24-4B82-4321-B907-6B6177FEFAD2}" sibTransId="{73BAC27E-0D1E-454C-8153-771312EE30F3}"/>
    <dgm:cxn modelId="{7A245D87-6AE3-4C39-941D-8718FDB9119D}" type="presOf" srcId="{F6E28DC8-9988-4E0A-ABE6-B2E8C1DC4E39}" destId="{6D0A2423-4311-4BE7-B732-E9894E68A5C7}" srcOrd="1" destOrd="4" presId="urn:microsoft.com/office/officeart/2005/8/layout/venn1"/>
    <dgm:cxn modelId="{20B2ED57-E42F-4CF1-87A2-6488595D6298}" srcId="{86E1B276-D8EE-42F5-A42A-5F5870CD4276}" destId="{9903E3A5-F479-442D-B11B-624FC622540C}" srcOrd="0" destOrd="0" parTransId="{0356C0E0-4255-4D32-8EF5-03F55BA3E109}" sibTransId="{84D54936-A850-4E1D-BE12-48235BB45D41}"/>
    <dgm:cxn modelId="{5B487A9A-136C-43FC-86A7-06E5BE0BAB77}" type="presOf" srcId="{B2E38835-913A-4FD2-B216-B26D5A5F75FD}" destId="{6D0A2423-4311-4BE7-B732-E9894E68A5C7}" srcOrd="1" destOrd="0" presId="urn:microsoft.com/office/officeart/2005/8/layout/venn1"/>
    <dgm:cxn modelId="{C11562B6-2086-4BCB-BB98-E65F8D5CFE88}" srcId="{9903E3A5-F479-442D-B11B-624FC622540C}" destId="{2A02576D-117C-4BC2-9D28-8C873F210E20}" srcOrd="1" destOrd="0" parTransId="{53638845-CD04-48FF-9111-75DE965BB872}" sibTransId="{4E595E75-9555-438E-8021-677673D8B15A}"/>
    <dgm:cxn modelId="{F581A6EE-874C-4BE1-A905-5E815B0529A7}" type="presOf" srcId="{AB4426DA-C617-4169-A489-394EB4D48FFB}" destId="{D3E62A04-3E01-488B-8C11-02D762CCD2D2}" srcOrd="1" destOrd="1" presId="urn:microsoft.com/office/officeart/2005/8/layout/venn1"/>
    <dgm:cxn modelId="{0386EEA1-77BE-43CC-B61D-2AEB542AA1F7}" type="presOf" srcId="{9903E3A5-F479-442D-B11B-624FC622540C}" destId="{D3E62A04-3E01-488B-8C11-02D762CCD2D2}" srcOrd="1" destOrd="0" presId="urn:microsoft.com/office/officeart/2005/8/layout/venn1"/>
    <dgm:cxn modelId="{B0309A68-F2B8-4CF5-B12D-C4A55E507ACF}" type="presOf" srcId="{0184827D-5FF5-48EF-BBBE-1EFA205E60DC}" destId="{6D0A2423-4311-4BE7-B732-E9894E68A5C7}" srcOrd="1" destOrd="1" presId="urn:microsoft.com/office/officeart/2005/8/layout/venn1"/>
    <dgm:cxn modelId="{F3DE90AF-6C19-4769-ABA0-40B325F9A093}" type="presOf" srcId="{0184827D-5FF5-48EF-BBBE-1EFA205E60DC}" destId="{B2DE7F33-B8F3-4A2F-9639-144A2A255344}" srcOrd="0" destOrd="1" presId="urn:microsoft.com/office/officeart/2005/8/layout/venn1"/>
    <dgm:cxn modelId="{39F31857-0F65-4BB5-9DFB-E8F86E909181}" type="presOf" srcId="{01140C7C-E306-44A1-B637-D81942215573}" destId="{A3E06161-910B-4FAF-BA93-4031D9A978B1}" srcOrd="0" destOrd="1" presId="urn:microsoft.com/office/officeart/2005/8/layout/venn1"/>
    <dgm:cxn modelId="{4B0913F9-0260-49D9-A760-EBAE6ADCD5D2}" srcId="{6054054C-D53A-4F21-A5DC-8FA75BAC9A95}" destId="{01140C7C-E306-44A1-B637-D81942215573}" srcOrd="0" destOrd="0" parTransId="{AE7EB17D-50FF-49F1-B4A0-7DA9D6E6CFA8}" sibTransId="{EC504D6A-A7B3-4B97-9E4E-00C0072CF562}"/>
    <dgm:cxn modelId="{CDCAC330-0854-40B3-8050-7CC484B8BE97}" type="presOf" srcId="{6054054C-D53A-4F21-A5DC-8FA75BAC9A95}" destId="{F0DB0565-F2EB-4911-B810-6C83952E3EC1}" srcOrd="1" destOrd="0" presId="urn:microsoft.com/office/officeart/2005/8/layout/venn1"/>
    <dgm:cxn modelId="{64D431B4-56AB-4165-A460-BBCFF6EBE341}" srcId="{86E1B276-D8EE-42F5-A42A-5F5870CD4276}" destId="{B2E38835-913A-4FD2-B216-B26D5A5F75FD}" srcOrd="1" destOrd="0" parTransId="{9B728D80-7A47-4F1B-AEAE-4800EC44FED1}" sibTransId="{7AA74A17-84AE-4D4D-9D34-146F53C8B598}"/>
    <dgm:cxn modelId="{32837767-4182-4676-B440-F6C04BF9E695}" srcId="{B2E38835-913A-4FD2-B216-B26D5A5F75FD}" destId="{E8BBA03D-0ED6-4939-BF3F-21B8374790F4}" srcOrd="1" destOrd="0" parTransId="{D89214BE-AEA5-4D63-884C-1E06248F0A86}" sibTransId="{DA012190-553B-45D3-8E54-FE5351AB0E29}"/>
    <dgm:cxn modelId="{99BF676A-EAF1-4795-982F-0DDB24B44BBF}" type="presOf" srcId="{112FAEB7-2697-4F21-ABA3-6428C4FCB674}" destId="{A3E06161-910B-4FAF-BA93-4031D9A978B1}" srcOrd="0" destOrd="3" presId="urn:microsoft.com/office/officeart/2005/8/layout/venn1"/>
    <dgm:cxn modelId="{FAB88638-B4EB-46C0-863F-888BA9CBB2AA}" type="presOf" srcId="{DA13013B-BBB1-441F-A3BD-333C846E6226}" destId="{6D0A2423-4311-4BE7-B732-E9894E68A5C7}" srcOrd="1" destOrd="3" presId="urn:microsoft.com/office/officeart/2005/8/layout/venn1"/>
    <dgm:cxn modelId="{5F44BC2B-21C2-46B7-B737-367C188005CB}" type="presOf" srcId="{6054054C-D53A-4F21-A5DC-8FA75BAC9A95}" destId="{A3E06161-910B-4FAF-BA93-4031D9A978B1}" srcOrd="0" destOrd="0" presId="urn:microsoft.com/office/officeart/2005/8/layout/venn1"/>
    <dgm:cxn modelId="{301D5123-3CEA-42D6-AF07-EBB36D96561A}" srcId="{6054054C-D53A-4F21-A5DC-8FA75BAC9A95}" destId="{112FAEB7-2697-4F21-ABA3-6428C4FCB674}" srcOrd="2" destOrd="0" parTransId="{64D34DF9-A417-460A-8FB7-891622175D64}" sibTransId="{6D6B4A3E-1C33-40C0-9359-DA89AF9B2A2B}"/>
    <dgm:cxn modelId="{8FCE850D-0398-451C-B00C-548368065E63}" type="presParOf" srcId="{2EDAD75C-6931-4BF3-B32F-9343B5D8A414}" destId="{EB7DC431-20ED-4579-B5D9-DFDE7B3AAD74}" srcOrd="0" destOrd="0" presId="urn:microsoft.com/office/officeart/2005/8/layout/venn1"/>
    <dgm:cxn modelId="{72A29FCF-8F82-41A0-8389-4918D9E0E7C2}" type="presParOf" srcId="{2EDAD75C-6931-4BF3-B32F-9343B5D8A414}" destId="{D3E62A04-3E01-488B-8C11-02D762CCD2D2}" srcOrd="1" destOrd="0" presId="urn:microsoft.com/office/officeart/2005/8/layout/venn1"/>
    <dgm:cxn modelId="{15B915C4-8AB7-4679-97D5-127D5367A9B1}" type="presParOf" srcId="{2EDAD75C-6931-4BF3-B32F-9343B5D8A414}" destId="{B2DE7F33-B8F3-4A2F-9639-144A2A255344}" srcOrd="2" destOrd="0" presId="urn:microsoft.com/office/officeart/2005/8/layout/venn1"/>
    <dgm:cxn modelId="{07B47FD2-3856-4770-AB69-F4A2ED19F0DD}" type="presParOf" srcId="{2EDAD75C-6931-4BF3-B32F-9343B5D8A414}" destId="{6D0A2423-4311-4BE7-B732-E9894E68A5C7}" srcOrd="3" destOrd="0" presId="urn:microsoft.com/office/officeart/2005/8/layout/venn1"/>
    <dgm:cxn modelId="{34DCF598-69E8-472F-B1E1-20CC128C8813}" type="presParOf" srcId="{2EDAD75C-6931-4BF3-B32F-9343B5D8A414}" destId="{A3E06161-910B-4FAF-BA93-4031D9A978B1}" srcOrd="4" destOrd="0" presId="urn:microsoft.com/office/officeart/2005/8/layout/venn1"/>
    <dgm:cxn modelId="{7B687D15-CEEC-4B6B-8E82-99073DA07552}" type="presParOf" srcId="{2EDAD75C-6931-4BF3-B32F-9343B5D8A414}" destId="{F0DB0565-F2EB-4911-B810-6C83952E3EC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E9EB46-8E3D-48DF-9808-303FFF8D1136}" type="doc">
      <dgm:prSet loTypeId="urn:microsoft.com/office/officeart/2005/8/layout/arrow2" loCatId="process" qsTypeId="urn:microsoft.com/office/officeart/2005/8/quickstyle/simple1" qsCatId="simple" csTypeId="urn:microsoft.com/office/officeart/2005/8/colors/accent1_2" csCatId="accent1" phldr="1"/>
      <dgm:spPr/>
    </dgm:pt>
    <dgm:pt modelId="{3D35BFDA-9FC1-4EF2-A82E-972F70E9F792}">
      <dgm:prSet phldrT="[Texte]"/>
      <dgm:spPr/>
      <dgm:t>
        <a:bodyPr/>
        <a:lstStyle/>
        <a:p>
          <a:pPr algn="l"/>
          <a:r>
            <a:rPr lang="fr-FR" dirty="0" smtClean="0">
              <a:solidFill>
                <a:schemeClr val="accent6"/>
              </a:solidFill>
            </a:rPr>
            <a:t>Lancement &amp; constitution du comité de pilotage </a:t>
          </a:r>
          <a:endParaRPr lang="fr-FR" dirty="0">
            <a:solidFill>
              <a:schemeClr val="accent6"/>
            </a:solidFill>
          </a:endParaRPr>
        </a:p>
      </dgm:t>
    </dgm:pt>
    <dgm:pt modelId="{4A65C37B-4665-4C75-8A8B-CA379521F1D2}" type="parTrans" cxnId="{642F7BBA-57FB-405B-B512-D83DACABBD7C}">
      <dgm:prSet/>
      <dgm:spPr/>
      <dgm:t>
        <a:bodyPr/>
        <a:lstStyle/>
        <a:p>
          <a:endParaRPr lang="fr-FR"/>
        </a:p>
      </dgm:t>
    </dgm:pt>
    <dgm:pt modelId="{CA5D1A06-0AF2-4BB0-861C-5B55E25F5322}" type="sibTrans" cxnId="{642F7BBA-57FB-405B-B512-D83DACABBD7C}">
      <dgm:prSet/>
      <dgm:spPr/>
      <dgm:t>
        <a:bodyPr/>
        <a:lstStyle/>
        <a:p>
          <a:endParaRPr lang="fr-FR"/>
        </a:p>
      </dgm:t>
    </dgm:pt>
    <dgm:pt modelId="{4331CFD8-8F7D-4855-97A2-35E46B3D0AFE}">
      <dgm:prSet phldrT="[Texte]"/>
      <dgm:spPr/>
      <dgm:t>
        <a:bodyPr/>
        <a:lstStyle/>
        <a:p>
          <a:r>
            <a:rPr lang="fr-FR" dirty="0" smtClean="0">
              <a:solidFill>
                <a:schemeClr val="accent6"/>
              </a:solidFill>
            </a:rPr>
            <a:t>Elaborer un plan d’actions </a:t>
          </a:r>
          <a:endParaRPr lang="fr-FR" dirty="0">
            <a:solidFill>
              <a:schemeClr val="accent6"/>
            </a:solidFill>
          </a:endParaRPr>
        </a:p>
      </dgm:t>
    </dgm:pt>
    <dgm:pt modelId="{975597A3-345B-46CC-9024-00FFF4762DCB}" type="parTrans" cxnId="{866146B1-F6D1-4EBC-9584-5133B4E3337D}">
      <dgm:prSet/>
      <dgm:spPr/>
      <dgm:t>
        <a:bodyPr/>
        <a:lstStyle/>
        <a:p>
          <a:endParaRPr lang="fr-FR"/>
        </a:p>
      </dgm:t>
    </dgm:pt>
    <dgm:pt modelId="{190822DE-4108-42D7-A5EC-5788E38BECDB}" type="sibTrans" cxnId="{866146B1-F6D1-4EBC-9584-5133B4E3337D}">
      <dgm:prSet/>
      <dgm:spPr/>
      <dgm:t>
        <a:bodyPr/>
        <a:lstStyle/>
        <a:p>
          <a:endParaRPr lang="fr-FR"/>
        </a:p>
      </dgm:t>
    </dgm:pt>
    <dgm:pt modelId="{1303189E-E64A-499E-9A59-86CDF2987E5D}">
      <dgm:prSet phldrT="[Texte]"/>
      <dgm:spPr/>
      <dgm:t>
        <a:bodyPr/>
        <a:lstStyle/>
        <a:p>
          <a:r>
            <a:rPr lang="fr-FR" dirty="0" smtClean="0">
              <a:solidFill>
                <a:schemeClr val="accent6"/>
              </a:solidFill>
            </a:rPr>
            <a:t>Réaliser les mesures du plan </a:t>
          </a:r>
          <a:endParaRPr lang="fr-FR" dirty="0">
            <a:solidFill>
              <a:schemeClr val="accent6"/>
            </a:solidFill>
          </a:endParaRPr>
        </a:p>
      </dgm:t>
    </dgm:pt>
    <dgm:pt modelId="{6A7C5E17-FE1D-4E01-89F4-12B2461CD7C9}" type="parTrans" cxnId="{9CAE80C0-734C-44DA-A463-A399A42C313E}">
      <dgm:prSet/>
      <dgm:spPr/>
      <dgm:t>
        <a:bodyPr/>
        <a:lstStyle/>
        <a:p>
          <a:endParaRPr lang="fr-FR"/>
        </a:p>
      </dgm:t>
    </dgm:pt>
    <dgm:pt modelId="{066DE897-073C-45D7-98AC-B8C35E61ABD9}" type="sibTrans" cxnId="{9CAE80C0-734C-44DA-A463-A399A42C313E}">
      <dgm:prSet/>
      <dgm:spPr/>
      <dgm:t>
        <a:bodyPr/>
        <a:lstStyle/>
        <a:p>
          <a:endParaRPr lang="fr-FR"/>
        </a:p>
      </dgm:t>
    </dgm:pt>
    <dgm:pt modelId="{65C281B0-786B-4F20-AAA3-99F03B1E1B89}">
      <dgm:prSet/>
      <dgm:spPr/>
      <dgm:t>
        <a:bodyPr/>
        <a:lstStyle/>
        <a:p>
          <a:r>
            <a:rPr lang="fr-FR" dirty="0" smtClean="0">
              <a:solidFill>
                <a:schemeClr val="accent6"/>
              </a:solidFill>
            </a:rPr>
            <a:t>Conduire un diagnostic </a:t>
          </a:r>
          <a:endParaRPr lang="fr-FR" dirty="0">
            <a:solidFill>
              <a:schemeClr val="accent6"/>
            </a:solidFill>
          </a:endParaRPr>
        </a:p>
      </dgm:t>
    </dgm:pt>
    <dgm:pt modelId="{FFA28459-4AFD-467E-91A1-8E679FC98E9D}" type="parTrans" cxnId="{21F54D4D-BC97-41F4-9B8C-CE464E432310}">
      <dgm:prSet/>
      <dgm:spPr/>
      <dgm:t>
        <a:bodyPr/>
        <a:lstStyle/>
        <a:p>
          <a:endParaRPr lang="fr-FR"/>
        </a:p>
      </dgm:t>
    </dgm:pt>
    <dgm:pt modelId="{8A9549FB-B531-423F-B937-61185DC19569}" type="sibTrans" cxnId="{21F54D4D-BC97-41F4-9B8C-CE464E432310}">
      <dgm:prSet/>
      <dgm:spPr/>
      <dgm:t>
        <a:bodyPr/>
        <a:lstStyle/>
        <a:p>
          <a:endParaRPr lang="fr-FR"/>
        </a:p>
      </dgm:t>
    </dgm:pt>
    <dgm:pt modelId="{3B49CE96-21C3-45DA-84C0-D8AF0F3F8EF8}">
      <dgm:prSet/>
      <dgm:spPr/>
      <dgm:t>
        <a:bodyPr/>
        <a:lstStyle/>
        <a:p>
          <a:r>
            <a:rPr lang="fr-FR" dirty="0" smtClean="0">
              <a:solidFill>
                <a:schemeClr val="accent6"/>
              </a:solidFill>
            </a:rPr>
            <a:t>Evaluer la démarche </a:t>
          </a:r>
          <a:endParaRPr lang="fr-FR" dirty="0">
            <a:solidFill>
              <a:schemeClr val="accent6"/>
            </a:solidFill>
          </a:endParaRPr>
        </a:p>
      </dgm:t>
    </dgm:pt>
    <dgm:pt modelId="{96AC36C1-5528-44DD-B275-F926C4C45E01}" type="parTrans" cxnId="{20371B89-0411-48E0-9ABF-8259A242C105}">
      <dgm:prSet/>
      <dgm:spPr/>
      <dgm:t>
        <a:bodyPr/>
        <a:lstStyle/>
        <a:p>
          <a:endParaRPr lang="fr-FR"/>
        </a:p>
      </dgm:t>
    </dgm:pt>
    <dgm:pt modelId="{88EEC62F-2122-4772-8697-59E0C295FB11}" type="sibTrans" cxnId="{20371B89-0411-48E0-9ABF-8259A242C105}">
      <dgm:prSet/>
      <dgm:spPr/>
      <dgm:t>
        <a:bodyPr/>
        <a:lstStyle/>
        <a:p>
          <a:endParaRPr lang="fr-FR"/>
        </a:p>
      </dgm:t>
    </dgm:pt>
    <dgm:pt modelId="{40151BF3-CD6D-4640-B49A-CC6D2AC2EFCC}" type="pres">
      <dgm:prSet presAssocID="{79E9EB46-8E3D-48DF-9808-303FFF8D1136}" presName="arrowDiagram" presStyleCnt="0">
        <dgm:presLayoutVars>
          <dgm:chMax val="5"/>
          <dgm:dir/>
          <dgm:resizeHandles val="exact"/>
        </dgm:presLayoutVars>
      </dgm:prSet>
      <dgm:spPr/>
    </dgm:pt>
    <dgm:pt modelId="{A1FE3387-0DCB-41A5-B7EA-B962992B6215}" type="pres">
      <dgm:prSet presAssocID="{79E9EB46-8E3D-48DF-9808-303FFF8D1136}" presName="arrow" presStyleLbl="bgShp" presStyleIdx="0" presStyleCnt="1"/>
      <dgm:spPr/>
    </dgm:pt>
    <dgm:pt modelId="{86154A42-16A4-462C-A3CE-639E642CC348}" type="pres">
      <dgm:prSet presAssocID="{79E9EB46-8E3D-48DF-9808-303FFF8D1136}" presName="arrowDiagram5" presStyleCnt="0"/>
      <dgm:spPr/>
    </dgm:pt>
    <dgm:pt modelId="{4495AB21-0C7A-4C03-A655-6A018957B3B1}" type="pres">
      <dgm:prSet presAssocID="{3D35BFDA-9FC1-4EF2-A82E-972F70E9F792}" presName="bullet5a" presStyleLbl="node1" presStyleIdx="0" presStyleCnt="5"/>
      <dgm:spPr/>
    </dgm:pt>
    <dgm:pt modelId="{55E8A595-2F1D-476A-A669-1D76D599660C}" type="pres">
      <dgm:prSet presAssocID="{3D35BFDA-9FC1-4EF2-A82E-972F70E9F792}" presName="textBox5a" presStyleLbl="revTx" presStyleIdx="0" presStyleCnt="5" custScaleX="222167" custLinFactNeighborY="5976">
        <dgm:presLayoutVars>
          <dgm:bulletEnabled val="1"/>
        </dgm:presLayoutVars>
      </dgm:prSet>
      <dgm:spPr/>
      <dgm:t>
        <a:bodyPr/>
        <a:lstStyle/>
        <a:p>
          <a:endParaRPr lang="fr-FR"/>
        </a:p>
      </dgm:t>
    </dgm:pt>
    <dgm:pt modelId="{98DF0A41-ED0F-4085-9813-0732F5E56143}" type="pres">
      <dgm:prSet presAssocID="{65C281B0-786B-4F20-AAA3-99F03B1E1B89}" presName="bullet5b" presStyleLbl="node1" presStyleIdx="1" presStyleCnt="5"/>
      <dgm:spPr/>
    </dgm:pt>
    <dgm:pt modelId="{90FF5736-5F36-46D9-80FB-75C56BF57994}" type="pres">
      <dgm:prSet presAssocID="{65C281B0-786B-4F20-AAA3-99F03B1E1B89}" presName="textBox5b" presStyleLbl="revTx" presStyleIdx="1" presStyleCnt="5" custScaleX="149311" custLinFactNeighborX="2677" custLinFactNeighborY="8060">
        <dgm:presLayoutVars>
          <dgm:bulletEnabled val="1"/>
        </dgm:presLayoutVars>
      </dgm:prSet>
      <dgm:spPr/>
      <dgm:t>
        <a:bodyPr/>
        <a:lstStyle/>
        <a:p>
          <a:endParaRPr lang="fr-FR"/>
        </a:p>
      </dgm:t>
    </dgm:pt>
    <dgm:pt modelId="{135D4ADA-E3CE-4411-8C13-0ABC643BB4B9}" type="pres">
      <dgm:prSet presAssocID="{4331CFD8-8F7D-4855-97A2-35E46B3D0AFE}" presName="bullet5c" presStyleLbl="node1" presStyleIdx="2" presStyleCnt="5"/>
      <dgm:spPr/>
    </dgm:pt>
    <dgm:pt modelId="{6177008D-850A-468C-8A10-65140F5CB5E8}" type="pres">
      <dgm:prSet presAssocID="{4331CFD8-8F7D-4855-97A2-35E46B3D0AFE}" presName="textBox5c" presStyleLbl="revTx" presStyleIdx="2" presStyleCnt="5" custScaleX="123171" custLinFactNeighborX="5671" custLinFactNeighborY="8067">
        <dgm:presLayoutVars>
          <dgm:bulletEnabled val="1"/>
        </dgm:presLayoutVars>
      </dgm:prSet>
      <dgm:spPr/>
      <dgm:t>
        <a:bodyPr/>
        <a:lstStyle/>
        <a:p>
          <a:endParaRPr lang="fr-FR"/>
        </a:p>
      </dgm:t>
    </dgm:pt>
    <dgm:pt modelId="{1574A9A2-6F54-48E5-BBB1-7BF24F1F7594}" type="pres">
      <dgm:prSet presAssocID="{1303189E-E64A-499E-9A59-86CDF2987E5D}" presName="bullet5d" presStyleLbl="node1" presStyleIdx="3" presStyleCnt="5"/>
      <dgm:spPr/>
    </dgm:pt>
    <dgm:pt modelId="{23C23682-51C5-4313-B32F-1F0D4A13EEF4}" type="pres">
      <dgm:prSet presAssocID="{1303189E-E64A-499E-9A59-86CDF2987E5D}" presName="textBox5d" presStyleLbl="revTx" presStyleIdx="3" presStyleCnt="5" custScaleX="139012" custLinFactNeighborX="11666" custLinFactNeighborY="6767">
        <dgm:presLayoutVars>
          <dgm:bulletEnabled val="1"/>
        </dgm:presLayoutVars>
      </dgm:prSet>
      <dgm:spPr/>
      <dgm:t>
        <a:bodyPr/>
        <a:lstStyle/>
        <a:p>
          <a:endParaRPr lang="fr-FR"/>
        </a:p>
      </dgm:t>
    </dgm:pt>
    <dgm:pt modelId="{3BBA5496-1AC5-400C-ACF3-15CDC9BCBAA1}" type="pres">
      <dgm:prSet presAssocID="{3B49CE96-21C3-45DA-84C0-D8AF0F3F8EF8}" presName="bullet5e" presStyleLbl="node1" presStyleIdx="4" presStyleCnt="5"/>
      <dgm:spPr/>
    </dgm:pt>
    <dgm:pt modelId="{A8A27E2F-5542-40B9-8F61-3FF65DDFF9BD}" type="pres">
      <dgm:prSet presAssocID="{3B49CE96-21C3-45DA-84C0-D8AF0F3F8EF8}" presName="textBox5e" presStyleLbl="revTx" presStyleIdx="4" presStyleCnt="5">
        <dgm:presLayoutVars>
          <dgm:bulletEnabled val="1"/>
        </dgm:presLayoutVars>
      </dgm:prSet>
      <dgm:spPr/>
      <dgm:t>
        <a:bodyPr/>
        <a:lstStyle/>
        <a:p>
          <a:endParaRPr lang="fr-FR"/>
        </a:p>
      </dgm:t>
    </dgm:pt>
  </dgm:ptLst>
  <dgm:cxnLst>
    <dgm:cxn modelId="{20371B89-0411-48E0-9ABF-8259A242C105}" srcId="{79E9EB46-8E3D-48DF-9808-303FFF8D1136}" destId="{3B49CE96-21C3-45DA-84C0-D8AF0F3F8EF8}" srcOrd="4" destOrd="0" parTransId="{96AC36C1-5528-44DD-B275-F926C4C45E01}" sibTransId="{88EEC62F-2122-4772-8697-59E0C295FB11}"/>
    <dgm:cxn modelId="{920E3EFE-4291-40A6-8D42-87E3A7AD83CC}" type="presOf" srcId="{1303189E-E64A-499E-9A59-86CDF2987E5D}" destId="{23C23682-51C5-4313-B32F-1F0D4A13EEF4}" srcOrd="0" destOrd="0" presId="urn:microsoft.com/office/officeart/2005/8/layout/arrow2"/>
    <dgm:cxn modelId="{E901A761-3822-46F0-B160-AA9BC6C79F8B}" type="presOf" srcId="{3D35BFDA-9FC1-4EF2-A82E-972F70E9F792}" destId="{55E8A595-2F1D-476A-A669-1D76D599660C}" srcOrd="0" destOrd="0" presId="urn:microsoft.com/office/officeart/2005/8/layout/arrow2"/>
    <dgm:cxn modelId="{73D30B43-9DE8-4486-B4C9-D7D4185A5A81}" type="presOf" srcId="{3B49CE96-21C3-45DA-84C0-D8AF0F3F8EF8}" destId="{A8A27E2F-5542-40B9-8F61-3FF65DDFF9BD}" srcOrd="0" destOrd="0" presId="urn:microsoft.com/office/officeart/2005/8/layout/arrow2"/>
    <dgm:cxn modelId="{642F7BBA-57FB-405B-B512-D83DACABBD7C}" srcId="{79E9EB46-8E3D-48DF-9808-303FFF8D1136}" destId="{3D35BFDA-9FC1-4EF2-A82E-972F70E9F792}" srcOrd="0" destOrd="0" parTransId="{4A65C37B-4665-4C75-8A8B-CA379521F1D2}" sibTransId="{CA5D1A06-0AF2-4BB0-861C-5B55E25F5322}"/>
    <dgm:cxn modelId="{9CAE80C0-734C-44DA-A463-A399A42C313E}" srcId="{79E9EB46-8E3D-48DF-9808-303FFF8D1136}" destId="{1303189E-E64A-499E-9A59-86CDF2987E5D}" srcOrd="3" destOrd="0" parTransId="{6A7C5E17-FE1D-4E01-89F4-12B2461CD7C9}" sibTransId="{066DE897-073C-45D7-98AC-B8C35E61ABD9}"/>
    <dgm:cxn modelId="{839BBDF0-900F-4212-B836-C7810EA31568}" type="presOf" srcId="{65C281B0-786B-4F20-AAA3-99F03B1E1B89}" destId="{90FF5736-5F36-46D9-80FB-75C56BF57994}" srcOrd="0" destOrd="0" presId="urn:microsoft.com/office/officeart/2005/8/layout/arrow2"/>
    <dgm:cxn modelId="{21F54D4D-BC97-41F4-9B8C-CE464E432310}" srcId="{79E9EB46-8E3D-48DF-9808-303FFF8D1136}" destId="{65C281B0-786B-4F20-AAA3-99F03B1E1B89}" srcOrd="1" destOrd="0" parTransId="{FFA28459-4AFD-467E-91A1-8E679FC98E9D}" sibTransId="{8A9549FB-B531-423F-B937-61185DC19569}"/>
    <dgm:cxn modelId="{18F7D9EB-E334-4A21-BCD5-323987ED3C54}" type="presOf" srcId="{79E9EB46-8E3D-48DF-9808-303FFF8D1136}" destId="{40151BF3-CD6D-4640-B49A-CC6D2AC2EFCC}" srcOrd="0" destOrd="0" presId="urn:microsoft.com/office/officeart/2005/8/layout/arrow2"/>
    <dgm:cxn modelId="{89ACD461-3310-472F-9600-CBA477BE6E55}" type="presOf" srcId="{4331CFD8-8F7D-4855-97A2-35E46B3D0AFE}" destId="{6177008D-850A-468C-8A10-65140F5CB5E8}" srcOrd="0" destOrd="0" presId="urn:microsoft.com/office/officeart/2005/8/layout/arrow2"/>
    <dgm:cxn modelId="{866146B1-F6D1-4EBC-9584-5133B4E3337D}" srcId="{79E9EB46-8E3D-48DF-9808-303FFF8D1136}" destId="{4331CFD8-8F7D-4855-97A2-35E46B3D0AFE}" srcOrd="2" destOrd="0" parTransId="{975597A3-345B-46CC-9024-00FFF4762DCB}" sibTransId="{190822DE-4108-42D7-A5EC-5788E38BECDB}"/>
    <dgm:cxn modelId="{78C9393D-715D-4328-9882-42E71BE0906F}" type="presParOf" srcId="{40151BF3-CD6D-4640-B49A-CC6D2AC2EFCC}" destId="{A1FE3387-0DCB-41A5-B7EA-B962992B6215}" srcOrd="0" destOrd="0" presId="urn:microsoft.com/office/officeart/2005/8/layout/arrow2"/>
    <dgm:cxn modelId="{9609AE0A-974B-43E5-BE98-EAC086BD6BF7}" type="presParOf" srcId="{40151BF3-CD6D-4640-B49A-CC6D2AC2EFCC}" destId="{86154A42-16A4-462C-A3CE-639E642CC348}" srcOrd="1" destOrd="0" presId="urn:microsoft.com/office/officeart/2005/8/layout/arrow2"/>
    <dgm:cxn modelId="{F890D676-2698-4B36-97F1-6CD511CA73D7}" type="presParOf" srcId="{86154A42-16A4-462C-A3CE-639E642CC348}" destId="{4495AB21-0C7A-4C03-A655-6A018957B3B1}" srcOrd="0" destOrd="0" presId="urn:microsoft.com/office/officeart/2005/8/layout/arrow2"/>
    <dgm:cxn modelId="{BDFC681B-0B0E-4BDB-B8EA-7DE2D6A52DD2}" type="presParOf" srcId="{86154A42-16A4-462C-A3CE-639E642CC348}" destId="{55E8A595-2F1D-476A-A669-1D76D599660C}" srcOrd="1" destOrd="0" presId="urn:microsoft.com/office/officeart/2005/8/layout/arrow2"/>
    <dgm:cxn modelId="{98C34C3A-BC88-4A5B-A9E6-5634BA70E781}" type="presParOf" srcId="{86154A42-16A4-462C-A3CE-639E642CC348}" destId="{98DF0A41-ED0F-4085-9813-0732F5E56143}" srcOrd="2" destOrd="0" presId="urn:microsoft.com/office/officeart/2005/8/layout/arrow2"/>
    <dgm:cxn modelId="{A3A05DCB-379A-426A-BF61-4CCF525A2033}" type="presParOf" srcId="{86154A42-16A4-462C-A3CE-639E642CC348}" destId="{90FF5736-5F36-46D9-80FB-75C56BF57994}" srcOrd="3" destOrd="0" presId="urn:microsoft.com/office/officeart/2005/8/layout/arrow2"/>
    <dgm:cxn modelId="{AB3A7227-95CE-46DD-8CD4-D16D29E6F15C}" type="presParOf" srcId="{86154A42-16A4-462C-A3CE-639E642CC348}" destId="{135D4ADA-E3CE-4411-8C13-0ABC643BB4B9}" srcOrd="4" destOrd="0" presId="urn:microsoft.com/office/officeart/2005/8/layout/arrow2"/>
    <dgm:cxn modelId="{69D7CC53-4940-4E5F-B7FD-3252B3FE2830}" type="presParOf" srcId="{86154A42-16A4-462C-A3CE-639E642CC348}" destId="{6177008D-850A-468C-8A10-65140F5CB5E8}" srcOrd="5" destOrd="0" presId="urn:microsoft.com/office/officeart/2005/8/layout/arrow2"/>
    <dgm:cxn modelId="{643AF0C3-3E1F-4964-A8B1-EA9AE57CA76A}" type="presParOf" srcId="{86154A42-16A4-462C-A3CE-639E642CC348}" destId="{1574A9A2-6F54-48E5-BBB1-7BF24F1F7594}" srcOrd="6" destOrd="0" presId="urn:microsoft.com/office/officeart/2005/8/layout/arrow2"/>
    <dgm:cxn modelId="{E5F1FEA2-E336-430D-8127-8B02D14832BB}" type="presParOf" srcId="{86154A42-16A4-462C-A3CE-639E642CC348}" destId="{23C23682-51C5-4313-B32F-1F0D4A13EEF4}" srcOrd="7" destOrd="0" presId="urn:microsoft.com/office/officeart/2005/8/layout/arrow2"/>
    <dgm:cxn modelId="{5FCE664B-F9C6-422E-B40A-1EDF39F867D1}" type="presParOf" srcId="{86154A42-16A4-462C-A3CE-639E642CC348}" destId="{3BBA5496-1AC5-400C-ACF3-15CDC9BCBAA1}" srcOrd="8" destOrd="0" presId="urn:microsoft.com/office/officeart/2005/8/layout/arrow2"/>
    <dgm:cxn modelId="{684D1474-EC04-45D6-84B9-611BD28B35F8}" type="presParOf" srcId="{86154A42-16A4-462C-A3CE-639E642CC348}" destId="{A8A27E2F-5542-40B9-8F61-3FF65DDFF9BD}"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49B3C8-D0B0-48DA-95A0-ECB84A37FAF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fr-FR"/>
        </a:p>
      </dgm:t>
    </dgm:pt>
    <dgm:pt modelId="{661A8407-9054-462C-A40C-649A5C0920F9}">
      <dgm:prSet phldrT="[Texte]" custT="1"/>
      <dgm:spPr/>
      <dgm:t>
        <a:bodyPr/>
        <a:lstStyle/>
        <a:p>
          <a:r>
            <a:rPr lang="fr-FR" sz="1600" b="1" dirty="0" smtClean="0">
              <a:solidFill>
                <a:schemeClr val="bg1"/>
              </a:solidFill>
            </a:rPr>
            <a:t>PDES</a:t>
          </a:r>
          <a:endParaRPr lang="fr-FR" sz="1600" b="1" dirty="0">
            <a:solidFill>
              <a:schemeClr val="bg1"/>
            </a:solidFill>
          </a:endParaRPr>
        </a:p>
      </dgm:t>
    </dgm:pt>
    <dgm:pt modelId="{DC73C96D-C266-4D9E-8106-DE25DEE27D1D}" type="parTrans" cxnId="{AE2EADCF-83A4-4CA4-BA62-6A67B9A460DF}">
      <dgm:prSet/>
      <dgm:spPr/>
      <dgm:t>
        <a:bodyPr/>
        <a:lstStyle/>
        <a:p>
          <a:endParaRPr lang="fr-FR" b="1">
            <a:solidFill>
              <a:schemeClr val="bg1"/>
            </a:solidFill>
          </a:endParaRPr>
        </a:p>
      </dgm:t>
    </dgm:pt>
    <dgm:pt modelId="{3E32E8BB-32AB-43F4-9D06-6029DAD8F092}" type="sibTrans" cxnId="{AE2EADCF-83A4-4CA4-BA62-6A67B9A460DF}">
      <dgm:prSet/>
      <dgm:spPr/>
      <dgm:t>
        <a:bodyPr/>
        <a:lstStyle/>
        <a:p>
          <a:endParaRPr lang="fr-FR" b="1">
            <a:solidFill>
              <a:schemeClr val="bg1"/>
            </a:solidFill>
          </a:endParaRPr>
        </a:p>
      </dgm:t>
    </dgm:pt>
    <dgm:pt modelId="{9B22072B-A8F3-4272-9A37-EF73ABDAA931}">
      <dgm:prSet phldrT="[Texte]" custT="1"/>
      <dgm:spPr/>
      <dgm:t>
        <a:bodyPr/>
        <a:lstStyle/>
        <a:p>
          <a:r>
            <a:rPr lang="fr-FR" sz="1050" b="1" dirty="0" smtClean="0">
              <a:solidFill>
                <a:schemeClr val="bg1"/>
              </a:solidFill>
            </a:rPr>
            <a:t>Les collectivités locales (mairie, intercommunalité, département ou région)</a:t>
          </a:r>
          <a:endParaRPr lang="fr-FR" sz="1050" b="1" dirty="0">
            <a:solidFill>
              <a:schemeClr val="bg1"/>
            </a:solidFill>
          </a:endParaRPr>
        </a:p>
      </dgm:t>
    </dgm:pt>
    <dgm:pt modelId="{18007EEE-ED07-431B-86A6-095A3693122C}" type="parTrans" cxnId="{A8C9AECC-DE6E-4797-8FB7-FE3F6D7CC082}">
      <dgm:prSet/>
      <dgm:spPr/>
      <dgm:t>
        <a:bodyPr/>
        <a:lstStyle/>
        <a:p>
          <a:endParaRPr lang="fr-FR" b="1">
            <a:solidFill>
              <a:schemeClr val="bg1"/>
            </a:solidFill>
          </a:endParaRPr>
        </a:p>
      </dgm:t>
    </dgm:pt>
    <dgm:pt modelId="{063AE4DC-F7B7-4562-B1DC-CA4F1398AF8F}" type="sibTrans" cxnId="{A8C9AECC-DE6E-4797-8FB7-FE3F6D7CC082}">
      <dgm:prSet/>
      <dgm:spPr/>
      <dgm:t>
        <a:bodyPr/>
        <a:lstStyle/>
        <a:p>
          <a:endParaRPr lang="fr-FR" b="1">
            <a:solidFill>
              <a:schemeClr val="bg1"/>
            </a:solidFill>
          </a:endParaRPr>
        </a:p>
      </dgm:t>
    </dgm:pt>
    <dgm:pt modelId="{FB910B50-0F73-46FA-8268-91C451A9FC6A}">
      <dgm:prSet custT="1"/>
      <dgm:spPr/>
      <dgm:t>
        <a:bodyPr/>
        <a:lstStyle/>
        <a:p>
          <a:r>
            <a:rPr lang="fr-FR" sz="1050" b="1" dirty="0" smtClean="0">
              <a:solidFill>
                <a:schemeClr val="bg1"/>
              </a:solidFill>
            </a:rPr>
            <a:t>Le délégataire des transports en commun</a:t>
          </a:r>
        </a:p>
      </dgm:t>
    </dgm:pt>
    <dgm:pt modelId="{070C87F0-5733-41EF-82F1-2CE130005215}" type="parTrans" cxnId="{1BD1B875-9CF7-4BAF-B093-7F4067A1CA95}">
      <dgm:prSet/>
      <dgm:spPr/>
      <dgm:t>
        <a:bodyPr/>
        <a:lstStyle/>
        <a:p>
          <a:endParaRPr lang="fr-FR" b="1">
            <a:solidFill>
              <a:schemeClr val="bg1"/>
            </a:solidFill>
          </a:endParaRPr>
        </a:p>
      </dgm:t>
    </dgm:pt>
    <dgm:pt modelId="{D89EFC87-FBC5-41C5-943F-CBD9697F5CB6}" type="sibTrans" cxnId="{1BD1B875-9CF7-4BAF-B093-7F4067A1CA95}">
      <dgm:prSet/>
      <dgm:spPr/>
      <dgm:t>
        <a:bodyPr/>
        <a:lstStyle/>
        <a:p>
          <a:endParaRPr lang="fr-FR" b="1">
            <a:solidFill>
              <a:schemeClr val="bg1"/>
            </a:solidFill>
          </a:endParaRPr>
        </a:p>
      </dgm:t>
    </dgm:pt>
    <dgm:pt modelId="{3C3C306B-65E2-42F2-A6B3-791B9395CDC3}">
      <dgm:prSet custT="1"/>
      <dgm:spPr/>
      <dgm:t>
        <a:bodyPr/>
        <a:lstStyle/>
        <a:p>
          <a:r>
            <a:rPr lang="fr-FR" sz="1050" b="1" dirty="0" smtClean="0">
              <a:solidFill>
                <a:schemeClr val="bg1"/>
              </a:solidFill>
            </a:rPr>
            <a:t>Les parents d’élèves</a:t>
          </a:r>
        </a:p>
      </dgm:t>
    </dgm:pt>
    <dgm:pt modelId="{8FE26FDE-5118-47F1-A377-54E6EBD35541}" type="parTrans" cxnId="{B8357134-0E78-4CBB-94E6-631AB01722D5}">
      <dgm:prSet/>
      <dgm:spPr/>
      <dgm:t>
        <a:bodyPr/>
        <a:lstStyle/>
        <a:p>
          <a:endParaRPr lang="fr-FR" b="1">
            <a:solidFill>
              <a:schemeClr val="bg1"/>
            </a:solidFill>
          </a:endParaRPr>
        </a:p>
      </dgm:t>
    </dgm:pt>
    <dgm:pt modelId="{6C1517AA-31A3-4819-BC7C-192ACAB7397A}" type="sibTrans" cxnId="{B8357134-0E78-4CBB-94E6-631AB01722D5}">
      <dgm:prSet/>
      <dgm:spPr/>
      <dgm:t>
        <a:bodyPr/>
        <a:lstStyle/>
        <a:p>
          <a:endParaRPr lang="fr-FR" b="1">
            <a:solidFill>
              <a:schemeClr val="bg1"/>
            </a:solidFill>
          </a:endParaRPr>
        </a:p>
      </dgm:t>
    </dgm:pt>
    <dgm:pt modelId="{A327101A-F7BC-4A7B-8ED1-6CB4B7C1EC5E}">
      <dgm:prSet custT="1"/>
      <dgm:spPr/>
      <dgm:t>
        <a:bodyPr/>
        <a:lstStyle/>
        <a:p>
          <a:r>
            <a:rPr lang="fr-FR" sz="1050" b="1" dirty="0" smtClean="0">
              <a:solidFill>
                <a:schemeClr val="bg1"/>
              </a:solidFill>
            </a:rPr>
            <a:t>Des représentants d’élèves</a:t>
          </a:r>
        </a:p>
      </dgm:t>
    </dgm:pt>
    <dgm:pt modelId="{39693050-9254-4C1E-99C1-3AB2DF79BE89}" type="parTrans" cxnId="{F49A4307-E630-4C79-8893-E491D89C2960}">
      <dgm:prSet/>
      <dgm:spPr/>
      <dgm:t>
        <a:bodyPr/>
        <a:lstStyle/>
        <a:p>
          <a:endParaRPr lang="fr-FR" b="1">
            <a:solidFill>
              <a:schemeClr val="bg1"/>
            </a:solidFill>
          </a:endParaRPr>
        </a:p>
      </dgm:t>
    </dgm:pt>
    <dgm:pt modelId="{C2A0841F-9066-4BFC-92FF-B96862C9B813}" type="sibTrans" cxnId="{F49A4307-E630-4C79-8893-E491D89C2960}">
      <dgm:prSet/>
      <dgm:spPr/>
      <dgm:t>
        <a:bodyPr/>
        <a:lstStyle/>
        <a:p>
          <a:endParaRPr lang="fr-FR" b="1">
            <a:solidFill>
              <a:schemeClr val="bg1"/>
            </a:solidFill>
          </a:endParaRPr>
        </a:p>
      </dgm:t>
    </dgm:pt>
    <dgm:pt modelId="{54D7A00A-4797-49AC-AFF2-6DA045B2D46F}">
      <dgm:prSet custT="1"/>
      <dgm:spPr/>
      <dgm:t>
        <a:bodyPr/>
        <a:lstStyle/>
        <a:p>
          <a:r>
            <a:rPr lang="fr-FR" sz="1050" b="1" dirty="0" smtClean="0">
              <a:solidFill>
                <a:schemeClr val="bg1"/>
              </a:solidFill>
            </a:rPr>
            <a:t>Des représentants de l’équipe éducative et autres membres du personnel</a:t>
          </a:r>
        </a:p>
      </dgm:t>
    </dgm:pt>
    <dgm:pt modelId="{0E5148EA-4A76-4709-9DE8-8A3D09ABFE8F}" type="parTrans" cxnId="{3256A757-7D0E-43D2-A683-2ADC81CE35F5}">
      <dgm:prSet/>
      <dgm:spPr/>
      <dgm:t>
        <a:bodyPr/>
        <a:lstStyle/>
        <a:p>
          <a:endParaRPr lang="fr-FR" b="1">
            <a:solidFill>
              <a:schemeClr val="bg1"/>
            </a:solidFill>
          </a:endParaRPr>
        </a:p>
      </dgm:t>
    </dgm:pt>
    <dgm:pt modelId="{ADA63F00-5FC7-4E15-AB5D-0E60608E9B71}" type="sibTrans" cxnId="{3256A757-7D0E-43D2-A683-2ADC81CE35F5}">
      <dgm:prSet/>
      <dgm:spPr/>
      <dgm:t>
        <a:bodyPr/>
        <a:lstStyle/>
        <a:p>
          <a:endParaRPr lang="fr-FR" b="1">
            <a:solidFill>
              <a:schemeClr val="bg1"/>
            </a:solidFill>
          </a:endParaRPr>
        </a:p>
      </dgm:t>
    </dgm:pt>
    <dgm:pt modelId="{883567B9-A798-496B-9DA0-8966E4C4EC83}">
      <dgm:prSet custT="1"/>
      <dgm:spPr/>
      <dgm:t>
        <a:bodyPr/>
        <a:lstStyle/>
        <a:p>
          <a:r>
            <a:rPr lang="fr-FR" sz="1050" b="1" dirty="0" smtClean="0">
              <a:solidFill>
                <a:schemeClr val="bg1"/>
              </a:solidFill>
            </a:rPr>
            <a:t>La police municipale</a:t>
          </a:r>
        </a:p>
      </dgm:t>
    </dgm:pt>
    <dgm:pt modelId="{BFECC89B-9456-48E8-BD77-25069928E6C2}" type="parTrans" cxnId="{5A06DC74-0256-4ADB-93D9-732086E9EE7A}">
      <dgm:prSet/>
      <dgm:spPr/>
      <dgm:t>
        <a:bodyPr/>
        <a:lstStyle/>
        <a:p>
          <a:endParaRPr lang="fr-FR" b="1">
            <a:solidFill>
              <a:schemeClr val="bg1"/>
            </a:solidFill>
          </a:endParaRPr>
        </a:p>
      </dgm:t>
    </dgm:pt>
    <dgm:pt modelId="{FBA109E5-CD27-460A-B4A8-9DFF6E4ED8DC}" type="sibTrans" cxnId="{5A06DC74-0256-4ADB-93D9-732086E9EE7A}">
      <dgm:prSet/>
      <dgm:spPr/>
      <dgm:t>
        <a:bodyPr/>
        <a:lstStyle/>
        <a:p>
          <a:endParaRPr lang="fr-FR" b="1">
            <a:solidFill>
              <a:schemeClr val="bg1"/>
            </a:solidFill>
          </a:endParaRPr>
        </a:p>
      </dgm:t>
    </dgm:pt>
    <dgm:pt modelId="{A0DEC10C-91BD-45A2-8602-996C24D8259C}">
      <dgm:prSet custT="1"/>
      <dgm:spPr/>
      <dgm:t>
        <a:bodyPr/>
        <a:lstStyle/>
        <a:p>
          <a:r>
            <a:rPr lang="fr-FR" sz="1050" b="1" dirty="0" smtClean="0">
              <a:solidFill>
                <a:schemeClr val="bg1"/>
              </a:solidFill>
            </a:rPr>
            <a:t>Les associations locales (agences d’urbanisme, </a:t>
          </a:r>
          <a:r>
            <a:rPr lang="fr-FR" sz="1050" b="1" dirty="0" err="1" smtClean="0">
              <a:solidFill>
                <a:schemeClr val="bg1"/>
              </a:solidFill>
            </a:rPr>
            <a:t>asso</a:t>
          </a:r>
          <a:r>
            <a:rPr lang="fr-FR" sz="1050" b="1" dirty="0" smtClean="0">
              <a:solidFill>
                <a:schemeClr val="bg1"/>
              </a:solidFill>
            </a:rPr>
            <a:t> vélo, …)</a:t>
          </a:r>
        </a:p>
      </dgm:t>
    </dgm:pt>
    <dgm:pt modelId="{F8BD8982-BB62-4DC9-9463-2B600DAF3109}" type="parTrans" cxnId="{3CC9262B-5386-489E-BEDE-C5DF3F7C8DDD}">
      <dgm:prSet/>
      <dgm:spPr/>
      <dgm:t>
        <a:bodyPr/>
        <a:lstStyle/>
        <a:p>
          <a:endParaRPr lang="fr-FR" b="1">
            <a:solidFill>
              <a:schemeClr val="bg1"/>
            </a:solidFill>
          </a:endParaRPr>
        </a:p>
      </dgm:t>
    </dgm:pt>
    <dgm:pt modelId="{E44F5A0F-C4AB-4F27-98E4-365AEA63D123}" type="sibTrans" cxnId="{3CC9262B-5386-489E-BEDE-C5DF3F7C8DDD}">
      <dgm:prSet/>
      <dgm:spPr/>
      <dgm:t>
        <a:bodyPr/>
        <a:lstStyle/>
        <a:p>
          <a:endParaRPr lang="fr-FR" b="1">
            <a:solidFill>
              <a:schemeClr val="bg1"/>
            </a:solidFill>
          </a:endParaRPr>
        </a:p>
      </dgm:t>
    </dgm:pt>
    <dgm:pt modelId="{12A71DF1-3127-4AF6-8278-EB3C18338948}">
      <dgm:prSet custT="1"/>
      <dgm:spPr/>
      <dgm:t>
        <a:bodyPr/>
        <a:lstStyle/>
        <a:p>
          <a:r>
            <a:rPr lang="fr-FR" sz="1050" b="1" dirty="0" smtClean="0">
              <a:solidFill>
                <a:schemeClr val="bg1"/>
              </a:solidFill>
            </a:rPr>
            <a:t>L’établissement scolaire voisin … </a:t>
          </a:r>
        </a:p>
      </dgm:t>
    </dgm:pt>
    <dgm:pt modelId="{3A801A84-5F1C-406B-9C20-47913E92CBE8}" type="parTrans" cxnId="{F2079729-2121-4AFD-9F00-14D05858D64F}">
      <dgm:prSet/>
      <dgm:spPr/>
      <dgm:t>
        <a:bodyPr/>
        <a:lstStyle/>
        <a:p>
          <a:endParaRPr lang="fr-FR" b="1">
            <a:solidFill>
              <a:schemeClr val="bg1"/>
            </a:solidFill>
          </a:endParaRPr>
        </a:p>
      </dgm:t>
    </dgm:pt>
    <dgm:pt modelId="{1F2F8627-2ADB-406C-9D78-31BAD3515DA7}" type="sibTrans" cxnId="{F2079729-2121-4AFD-9F00-14D05858D64F}">
      <dgm:prSet/>
      <dgm:spPr/>
      <dgm:t>
        <a:bodyPr/>
        <a:lstStyle/>
        <a:p>
          <a:endParaRPr lang="fr-FR" b="1">
            <a:solidFill>
              <a:schemeClr val="bg1"/>
            </a:solidFill>
          </a:endParaRPr>
        </a:p>
      </dgm:t>
    </dgm:pt>
    <dgm:pt modelId="{9BC36473-37C7-418B-BDAC-6EFDA9F1FAEB}" type="pres">
      <dgm:prSet presAssocID="{5449B3C8-D0B0-48DA-95A0-ECB84A37FAF0}" presName="cycle" presStyleCnt="0">
        <dgm:presLayoutVars>
          <dgm:chMax val="1"/>
          <dgm:dir/>
          <dgm:animLvl val="ctr"/>
          <dgm:resizeHandles val="exact"/>
        </dgm:presLayoutVars>
      </dgm:prSet>
      <dgm:spPr/>
      <dgm:t>
        <a:bodyPr/>
        <a:lstStyle/>
        <a:p>
          <a:endParaRPr lang="fr-FR"/>
        </a:p>
      </dgm:t>
    </dgm:pt>
    <dgm:pt modelId="{46C2B303-EF94-4DD6-8807-A06F35A5424C}" type="pres">
      <dgm:prSet presAssocID="{661A8407-9054-462C-A40C-649A5C0920F9}" presName="centerShape" presStyleLbl="node0" presStyleIdx="0" presStyleCnt="1"/>
      <dgm:spPr/>
      <dgm:t>
        <a:bodyPr/>
        <a:lstStyle/>
        <a:p>
          <a:endParaRPr lang="fr-FR"/>
        </a:p>
      </dgm:t>
    </dgm:pt>
    <dgm:pt modelId="{67C33794-1856-4023-BC5B-487E5C18E469}" type="pres">
      <dgm:prSet presAssocID="{18007EEE-ED07-431B-86A6-095A3693122C}" presName="parTrans" presStyleLbl="bgSibTrans2D1" presStyleIdx="0" presStyleCnt="8"/>
      <dgm:spPr/>
      <dgm:t>
        <a:bodyPr/>
        <a:lstStyle/>
        <a:p>
          <a:endParaRPr lang="fr-FR"/>
        </a:p>
      </dgm:t>
    </dgm:pt>
    <dgm:pt modelId="{F90B9382-099C-4845-B287-A109C631B572}" type="pres">
      <dgm:prSet presAssocID="{9B22072B-A8F3-4272-9A37-EF73ABDAA931}" presName="node" presStyleLbl="node1" presStyleIdx="0" presStyleCnt="8" custScaleX="282685">
        <dgm:presLayoutVars>
          <dgm:bulletEnabled val="1"/>
        </dgm:presLayoutVars>
      </dgm:prSet>
      <dgm:spPr/>
      <dgm:t>
        <a:bodyPr/>
        <a:lstStyle/>
        <a:p>
          <a:endParaRPr lang="fr-FR"/>
        </a:p>
      </dgm:t>
    </dgm:pt>
    <dgm:pt modelId="{AC73DDA1-4F7D-43A3-8601-790215103AC1}" type="pres">
      <dgm:prSet presAssocID="{070C87F0-5733-41EF-82F1-2CE130005215}" presName="parTrans" presStyleLbl="bgSibTrans2D1" presStyleIdx="1" presStyleCnt="8"/>
      <dgm:spPr/>
      <dgm:t>
        <a:bodyPr/>
        <a:lstStyle/>
        <a:p>
          <a:endParaRPr lang="fr-FR"/>
        </a:p>
      </dgm:t>
    </dgm:pt>
    <dgm:pt modelId="{E49CEAA3-3949-4192-A4F2-1B311453A13C}" type="pres">
      <dgm:prSet presAssocID="{FB910B50-0F73-46FA-8268-91C451A9FC6A}" presName="node" presStyleLbl="node1" presStyleIdx="1" presStyleCnt="8" custScaleX="189159">
        <dgm:presLayoutVars>
          <dgm:bulletEnabled val="1"/>
        </dgm:presLayoutVars>
      </dgm:prSet>
      <dgm:spPr/>
      <dgm:t>
        <a:bodyPr/>
        <a:lstStyle/>
        <a:p>
          <a:endParaRPr lang="fr-FR"/>
        </a:p>
      </dgm:t>
    </dgm:pt>
    <dgm:pt modelId="{54F2A376-E8A0-464E-AADE-3C18AC7B5BE6}" type="pres">
      <dgm:prSet presAssocID="{8FE26FDE-5118-47F1-A377-54E6EBD35541}" presName="parTrans" presStyleLbl="bgSibTrans2D1" presStyleIdx="2" presStyleCnt="8"/>
      <dgm:spPr/>
      <dgm:t>
        <a:bodyPr/>
        <a:lstStyle/>
        <a:p>
          <a:endParaRPr lang="fr-FR"/>
        </a:p>
      </dgm:t>
    </dgm:pt>
    <dgm:pt modelId="{58B3DBC6-EB37-452D-9684-4023B7317B5C}" type="pres">
      <dgm:prSet presAssocID="{3C3C306B-65E2-42F2-A6B3-791B9395CDC3}" presName="node" presStyleLbl="node1" presStyleIdx="2" presStyleCnt="8" custRadScaleRad="116016" custRadScaleInc="-32260">
        <dgm:presLayoutVars>
          <dgm:bulletEnabled val="1"/>
        </dgm:presLayoutVars>
      </dgm:prSet>
      <dgm:spPr/>
      <dgm:t>
        <a:bodyPr/>
        <a:lstStyle/>
        <a:p>
          <a:endParaRPr lang="fr-FR"/>
        </a:p>
      </dgm:t>
    </dgm:pt>
    <dgm:pt modelId="{F82BDC21-C64A-43C6-8959-8DBB4FE60706}" type="pres">
      <dgm:prSet presAssocID="{39693050-9254-4C1E-99C1-3AB2DF79BE89}" presName="parTrans" presStyleLbl="bgSibTrans2D1" presStyleIdx="3" presStyleCnt="8" custAng="21342480" custScaleX="97629"/>
      <dgm:spPr/>
      <dgm:t>
        <a:bodyPr/>
        <a:lstStyle/>
        <a:p>
          <a:endParaRPr lang="fr-FR"/>
        </a:p>
      </dgm:t>
    </dgm:pt>
    <dgm:pt modelId="{47AD0EE9-1289-4F39-BBB0-1D0A603FA9CE}" type="pres">
      <dgm:prSet presAssocID="{A327101A-F7BC-4A7B-8ED1-6CB4B7C1EC5E}" presName="node" presStyleLbl="node1" presStyleIdx="3" presStyleCnt="8" custScaleX="147973" custRadScaleRad="118471" custRadScaleInc="-45389">
        <dgm:presLayoutVars>
          <dgm:bulletEnabled val="1"/>
        </dgm:presLayoutVars>
      </dgm:prSet>
      <dgm:spPr/>
      <dgm:t>
        <a:bodyPr/>
        <a:lstStyle/>
        <a:p>
          <a:endParaRPr lang="fr-FR"/>
        </a:p>
      </dgm:t>
    </dgm:pt>
    <dgm:pt modelId="{80D7441D-F140-4F48-87E2-BAB6796528D1}" type="pres">
      <dgm:prSet presAssocID="{0E5148EA-4A76-4709-9DE8-8A3D09ABFE8F}" presName="parTrans" presStyleLbl="bgSibTrans2D1" presStyleIdx="4" presStyleCnt="8"/>
      <dgm:spPr/>
      <dgm:t>
        <a:bodyPr/>
        <a:lstStyle/>
        <a:p>
          <a:endParaRPr lang="fr-FR"/>
        </a:p>
      </dgm:t>
    </dgm:pt>
    <dgm:pt modelId="{16B63BBF-6DCC-4B23-BDC4-959A93E23B5B}" type="pres">
      <dgm:prSet presAssocID="{54D7A00A-4797-49AC-AFF2-6DA045B2D46F}" presName="node" presStyleLbl="node1" presStyleIdx="4" presStyleCnt="8" custScaleX="114644" custScaleY="203652" custRadScaleRad="102197" custRadScaleInc="-29414">
        <dgm:presLayoutVars>
          <dgm:bulletEnabled val="1"/>
        </dgm:presLayoutVars>
      </dgm:prSet>
      <dgm:spPr/>
      <dgm:t>
        <a:bodyPr/>
        <a:lstStyle/>
        <a:p>
          <a:endParaRPr lang="fr-FR"/>
        </a:p>
      </dgm:t>
    </dgm:pt>
    <dgm:pt modelId="{BF544A76-C965-4CD8-963D-7D536392E5B1}" type="pres">
      <dgm:prSet presAssocID="{BFECC89B-9456-48E8-BD77-25069928E6C2}" presName="parTrans" presStyleLbl="bgSibTrans2D1" presStyleIdx="5" presStyleCnt="8"/>
      <dgm:spPr/>
      <dgm:t>
        <a:bodyPr/>
        <a:lstStyle/>
        <a:p>
          <a:endParaRPr lang="fr-FR"/>
        </a:p>
      </dgm:t>
    </dgm:pt>
    <dgm:pt modelId="{AB76422A-70F3-4F15-A349-1C8B0C17FEAE}" type="pres">
      <dgm:prSet presAssocID="{883567B9-A798-496B-9DA0-8966E4C4EC83}" presName="node" presStyleLbl="node1" presStyleIdx="5" presStyleCnt="8" custScaleX="133901" custRadScaleRad="102943" custRadScaleInc="13865">
        <dgm:presLayoutVars>
          <dgm:bulletEnabled val="1"/>
        </dgm:presLayoutVars>
      </dgm:prSet>
      <dgm:spPr/>
      <dgm:t>
        <a:bodyPr/>
        <a:lstStyle/>
        <a:p>
          <a:endParaRPr lang="fr-FR"/>
        </a:p>
      </dgm:t>
    </dgm:pt>
    <dgm:pt modelId="{BB2BDA9F-E161-4A45-B3C6-086FCAFFD99D}" type="pres">
      <dgm:prSet presAssocID="{F8BD8982-BB62-4DC9-9463-2B600DAF3109}" presName="parTrans" presStyleLbl="bgSibTrans2D1" presStyleIdx="6" presStyleCnt="8"/>
      <dgm:spPr/>
      <dgm:t>
        <a:bodyPr/>
        <a:lstStyle/>
        <a:p>
          <a:endParaRPr lang="fr-FR"/>
        </a:p>
      </dgm:t>
    </dgm:pt>
    <dgm:pt modelId="{ED823725-0A25-4B9E-B47F-E30899A511E8}" type="pres">
      <dgm:prSet presAssocID="{A0DEC10C-91BD-45A2-8602-996C24D8259C}" presName="node" presStyleLbl="node1" presStyleIdx="6" presStyleCnt="8" custScaleX="133249">
        <dgm:presLayoutVars>
          <dgm:bulletEnabled val="1"/>
        </dgm:presLayoutVars>
      </dgm:prSet>
      <dgm:spPr/>
      <dgm:t>
        <a:bodyPr/>
        <a:lstStyle/>
        <a:p>
          <a:endParaRPr lang="fr-FR"/>
        </a:p>
      </dgm:t>
    </dgm:pt>
    <dgm:pt modelId="{2B9AE4DB-656F-4179-8D1B-97ED66E016BE}" type="pres">
      <dgm:prSet presAssocID="{3A801A84-5F1C-406B-9C20-47913E92CBE8}" presName="parTrans" presStyleLbl="bgSibTrans2D1" presStyleIdx="7" presStyleCnt="8"/>
      <dgm:spPr/>
      <dgm:t>
        <a:bodyPr/>
        <a:lstStyle/>
        <a:p>
          <a:endParaRPr lang="fr-FR"/>
        </a:p>
      </dgm:t>
    </dgm:pt>
    <dgm:pt modelId="{BAC48F55-003C-4913-AE3A-E1B39DC1C026}" type="pres">
      <dgm:prSet presAssocID="{12A71DF1-3127-4AF6-8278-EB3C18338948}" presName="node" presStyleLbl="node1" presStyleIdx="7" presStyleCnt="8" custScaleX="185945">
        <dgm:presLayoutVars>
          <dgm:bulletEnabled val="1"/>
        </dgm:presLayoutVars>
      </dgm:prSet>
      <dgm:spPr/>
      <dgm:t>
        <a:bodyPr/>
        <a:lstStyle/>
        <a:p>
          <a:endParaRPr lang="fr-FR"/>
        </a:p>
      </dgm:t>
    </dgm:pt>
  </dgm:ptLst>
  <dgm:cxnLst>
    <dgm:cxn modelId="{A8C9AECC-DE6E-4797-8FB7-FE3F6D7CC082}" srcId="{661A8407-9054-462C-A40C-649A5C0920F9}" destId="{9B22072B-A8F3-4272-9A37-EF73ABDAA931}" srcOrd="0" destOrd="0" parTransId="{18007EEE-ED07-431B-86A6-095A3693122C}" sibTransId="{063AE4DC-F7B7-4562-B1DC-CA4F1398AF8F}"/>
    <dgm:cxn modelId="{5B38FDC8-6816-4B80-917F-C9046F15D66E}" type="presOf" srcId="{883567B9-A798-496B-9DA0-8966E4C4EC83}" destId="{AB76422A-70F3-4F15-A349-1C8B0C17FEAE}" srcOrd="0" destOrd="0" presId="urn:microsoft.com/office/officeart/2005/8/layout/radial4"/>
    <dgm:cxn modelId="{07458B44-967A-49F5-BD88-92EDC5919B1A}" type="presOf" srcId="{BFECC89B-9456-48E8-BD77-25069928E6C2}" destId="{BF544A76-C965-4CD8-963D-7D536392E5B1}" srcOrd="0" destOrd="0" presId="urn:microsoft.com/office/officeart/2005/8/layout/radial4"/>
    <dgm:cxn modelId="{93CAEE7B-F654-44DD-9C96-C4859B1EDAA3}" type="presOf" srcId="{A0DEC10C-91BD-45A2-8602-996C24D8259C}" destId="{ED823725-0A25-4B9E-B47F-E30899A511E8}" srcOrd="0" destOrd="0" presId="urn:microsoft.com/office/officeart/2005/8/layout/radial4"/>
    <dgm:cxn modelId="{C244C181-909E-43B4-91EB-C1A503F63FF4}" type="presOf" srcId="{070C87F0-5733-41EF-82F1-2CE130005215}" destId="{AC73DDA1-4F7D-43A3-8601-790215103AC1}" srcOrd="0" destOrd="0" presId="urn:microsoft.com/office/officeart/2005/8/layout/radial4"/>
    <dgm:cxn modelId="{5A06DC74-0256-4ADB-93D9-732086E9EE7A}" srcId="{661A8407-9054-462C-A40C-649A5C0920F9}" destId="{883567B9-A798-496B-9DA0-8966E4C4EC83}" srcOrd="5" destOrd="0" parTransId="{BFECC89B-9456-48E8-BD77-25069928E6C2}" sibTransId="{FBA109E5-CD27-460A-B4A8-9DFF6E4ED8DC}"/>
    <dgm:cxn modelId="{21E8BB42-D907-4848-B13F-E863C07FE477}" type="presOf" srcId="{12A71DF1-3127-4AF6-8278-EB3C18338948}" destId="{BAC48F55-003C-4913-AE3A-E1B39DC1C026}" srcOrd="0" destOrd="0" presId="urn:microsoft.com/office/officeart/2005/8/layout/radial4"/>
    <dgm:cxn modelId="{68BB4646-A86D-4D64-B3F1-D3A3BB24021A}" type="presOf" srcId="{54D7A00A-4797-49AC-AFF2-6DA045B2D46F}" destId="{16B63BBF-6DCC-4B23-BDC4-959A93E23B5B}" srcOrd="0" destOrd="0" presId="urn:microsoft.com/office/officeart/2005/8/layout/radial4"/>
    <dgm:cxn modelId="{D75772F2-5E46-4CF6-A700-49DA8FF0ACA6}" type="presOf" srcId="{8FE26FDE-5118-47F1-A377-54E6EBD35541}" destId="{54F2A376-E8A0-464E-AADE-3C18AC7B5BE6}" srcOrd="0" destOrd="0" presId="urn:microsoft.com/office/officeart/2005/8/layout/radial4"/>
    <dgm:cxn modelId="{CEC2FFC8-8819-447B-9BE1-AF32DD3DBD64}" type="presOf" srcId="{9B22072B-A8F3-4272-9A37-EF73ABDAA931}" destId="{F90B9382-099C-4845-B287-A109C631B572}" srcOrd="0" destOrd="0" presId="urn:microsoft.com/office/officeart/2005/8/layout/radial4"/>
    <dgm:cxn modelId="{0C787E95-625F-47E3-A837-351ECA71B3BC}" type="presOf" srcId="{0E5148EA-4A76-4709-9DE8-8A3D09ABFE8F}" destId="{80D7441D-F140-4F48-87E2-BAB6796528D1}" srcOrd="0" destOrd="0" presId="urn:microsoft.com/office/officeart/2005/8/layout/radial4"/>
    <dgm:cxn modelId="{00ABA767-6118-4FF2-8D94-32F138D8F871}" type="presOf" srcId="{A327101A-F7BC-4A7B-8ED1-6CB4B7C1EC5E}" destId="{47AD0EE9-1289-4F39-BBB0-1D0A603FA9CE}" srcOrd="0" destOrd="0" presId="urn:microsoft.com/office/officeart/2005/8/layout/radial4"/>
    <dgm:cxn modelId="{F2079729-2121-4AFD-9F00-14D05858D64F}" srcId="{661A8407-9054-462C-A40C-649A5C0920F9}" destId="{12A71DF1-3127-4AF6-8278-EB3C18338948}" srcOrd="7" destOrd="0" parTransId="{3A801A84-5F1C-406B-9C20-47913E92CBE8}" sibTransId="{1F2F8627-2ADB-406C-9D78-31BAD3515DA7}"/>
    <dgm:cxn modelId="{C4F8333A-B440-4C38-B484-7F6657CFE3CB}" type="presOf" srcId="{661A8407-9054-462C-A40C-649A5C0920F9}" destId="{46C2B303-EF94-4DD6-8807-A06F35A5424C}" srcOrd="0" destOrd="0" presId="urn:microsoft.com/office/officeart/2005/8/layout/radial4"/>
    <dgm:cxn modelId="{1BD1B875-9CF7-4BAF-B093-7F4067A1CA95}" srcId="{661A8407-9054-462C-A40C-649A5C0920F9}" destId="{FB910B50-0F73-46FA-8268-91C451A9FC6A}" srcOrd="1" destOrd="0" parTransId="{070C87F0-5733-41EF-82F1-2CE130005215}" sibTransId="{D89EFC87-FBC5-41C5-943F-CBD9697F5CB6}"/>
    <dgm:cxn modelId="{EBB36CF6-A126-434A-9A8A-0F66305F77BC}" type="presOf" srcId="{39693050-9254-4C1E-99C1-3AB2DF79BE89}" destId="{F82BDC21-C64A-43C6-8959-8DBB4FE60706}" srcOrd="0" destOrd="0" presId="urn:microsoft.com/office/officeart/2005/8/layout/radial4"/>
    <dgm:cxn modelId="{F3B01E50-3D30-4212-AB7C-0EF9CC043CD4}" type="presOf" srcId="{FB910B50-0F73-46FA-8268-91C451A9FC6A}" destId="{E49CEAA3-3949-4192-A4F2-1B311453A13C}" srcOrd="0" destOrd="0" presId="urn:microsoft.com/office/officeart/2005/8/layout/radial4"/>
    <dgm:cxn modelId="{B8357134-0E78-4CBB-94E6-631AB01722D5}" srcId="{661A8407-9054-462C-A40C-649A5C0920F9}" destId="{3C3C306B-65E2-42F2-A6B3-791B9395CDC3}" srcOrd="2" destOrd="0" parTransId="{8FE26FDE-5118-47F1-A377-54E6EBD35541}" sibTransId="{6C1517AA-31A3-4819-BC7C-192ACAB7397A}"/>
    <dgm:cxn modelId="{AE2EADCF-83A4-4CA4-BA62-6A67B9A460DF}" srcId="{5449B3C8-D0B0-48DA-95A0-ECB84A37FAF0}" destId="{661A8407-9054-462C-A40C-649A5C0920F9}" srcOrd="0" destOrd="0" parTransId="{DC73C96D-C266-4D9E-8106-DE25DEE27D1D}" sibTransId="{3E32E8BB-32AB-43F4-9D06-6029DAD8F092}"/>
    <dgm:cxn modelId="{3CC9262B-5386-489E-BEDE-C5DF3F7C8DDD}" srcId="{661A8407-9054-462C-A40C-649A5C0920F9}" destId="{A0DEC10C-91BD-45A2-8602-996C24D8259C}" srcOrd="6" destOrd="0" parTransId="{F8BD8982-BB62-4DC9-9463-2B600DAF3109}" sibTransId="{E44F5A0F-C4AB-4F27-98E4-365AEA63D123}"/>
    <dgm:cxn modelId="{C0F2D09F-2767-4264-8315-8793868D1DBB}" type="presOf" srcId="{3A801A84-5F1C-406B-9C20-47913E92CBE8}" destId="{2B9AE4DB-656F-4179-8D1B-97ED66E016BE}" srcOrd="0" destOrd="0" presId="urn:microsoft.com/office/officeart/2005/8/layout/radial4"/>
    <dgm:cxn modelId="{34A2E93A-88CD-47FB-ADEB-48C5FB5D1329}" type="presOf" srcId="{3C3C306B-65E2-42F2-A6B3-791B9395CDC3}" destId="{58B3DBC6-EB37-452D-9684-4023B7317B5C}" srcOrd="0" destOrd="0" presId="urn:microsoft.com/office/officeart/2005/8/layout/radial4"/>
    <dgm:cxn modelId="{585D4855-62B2-4122-8921-C042BD6CAAB6}" type="presOf" srcId="{5449B3C8-D0B0-48DA-95A0-ECB84A37FAF0}" destId="{9BC36473-37C7-418B-BDAC-6EFDA9F1FAEB}" srcOrd="0" destOrd="0" presId="urn:microsoft.com/office/officeart/2005/8/layout/radial4"/>
    <dgm:cxn modelId="{4A0E484C-C22C-4CA9-AC60-3D27FCA0C91A}" type="presOf" srcId="{18007EEE-ED07-431B-86A6-095A3693122C}" destId="{67C33794-1856-4023-BC5B-487E5C18E469}" srcOrd="0" destOrd="0" presId="urn:microsoft.com/office/officeart/2005/8/layout/radial4"/>
    <dgm:cxn modelId="{3256A757-7D0E-43D2-A683-2ADC81CE35F5}" srcId="{661A8407-9054-462C-A40C-649A5C0920F9}" destId="{54D7A00A-4797-49AC-AFF2-6DA045B2D46F}" srcOrd="4" destOrd="0" parTransId="{0E5148EA-4A76-4709-9DE8-8A3D09ABFE8F}" sibTransId="{ADA63F00-5FC7-4E15-AB5D-0E60608E9B71}"/>
    <dgm:cxn modelId="{F9277B66-0820-4A08-AA5E-5723B29EF840}" type="presOf" srcId="{F8BD8982-BB62-4DC9-9463-2B600DAF3109}" destId="{BB2BDA9F-E161-4A45-B3C6-086FCAFFD99D}" srcOrd="0" destOrd="0" presId="urn:microsoft.com/office/officeart/2005/8/layout/radial4"/>
    <dgm:cxn modelId="{F49A4307-E630-4C79-8893-E491D89C2960}" srcId="{661A8407-9054-462C-A40C-649A5C0920F9}" destId="{A327101A-F7BC-4A7B-8ED1-6CB4B7C1EC5E}" srcOrd="3" destOrd="0" parTransId="{39693050-9254-4C1E-99C1-3AB2DF79BE89}" sibTransId="{C2A0841F-9066-4BFC-92FF-B96862C9B813}"/>
    <dgm:cxn modelId="{9C086F4E-BCA4-4CC1-866A-3047A9633DC0}" type="presParOf" srcId="{9BC36473-37C7-418B-BDAC-6EFDA9F1FAEB}" destId="{46C2B303-EF94-4DD6-8807-A06F35A5424C}" srcOrd="0" destOrd="0" presId="urn:microsoft.com/office/officeart/2005/8/layout/radial4"/>
    <dgm:cxn modelId="{70A09F3B-C1C9-4915-9D99-3FFCD27F52F5}" type="presParOf" srcId="{9BC36473-37C7-418B-BDAC-6EFDA9F1FAEB}" destId="{67C33794-1856-4023-BC5B-487E5C18E469}" srcOrd="1" destOrd="0" presId="urn:microsoft.com/office/officeart/2005/8/layout/radial4"/>
    <dgm:cxn modelId="{F6B0CF57-375F-4197-BB84-60403BE2B1E7}" type="presParOf" srcId="{9BC36473-37C7-418B-BDAC-6EFDA9F1FAEB}" destId="{F90B9382-099C-4845-B287-A109C631B572}" srcOrd="2" destOrd="0" presId="urn:microsoft.com/office/officeart/2005/8/layout/radial4"/>
    <dgm:cxn modelId="{8F078B96-C8DB-49B9-A4A0-3EA0DF7F1A44}" type="presParOf" srcId="{9BC36473-37C7-418B-BDAC-6EFDA9F1FAEB}" destId="{AC73DDA1-4F7D-43A3-8601-790215103AC1}" srcOrd="3" destOrd="0" presId="urn:microsoft.com/office/officeart/2005/8/layout/radial4"/>
    <dgm:cxn modelId="{1036C3EE-81C4-48F9-A850-D6B0E635232C}" type="presParOf" srcId="{9BC36473-37C7-418B-BDAC-6EFDA9F1FAEB}" destId="{E49CEAA3-3949-4192-A4F2-1B311453A13C}" srcOrd="4" destOrd="0" presId="urn:microsoft.com/office/officeart/2005/8/layout/radial4"/>
    <dgm:cxn modelId="{37A4B381-B03D-4CB0-BCCA-EB5F1A789C5D}" type="presParOf" srcId="{9BC36473-37C7-418B-BDAC-6EFDA9F1FAEB}" destId="{54F2A376-E8A0-464E-AADE-3C18AC7B5BE6}" srcOrd="5" destOrd="0" presId="urn:microsoft.com/office/officeart/2005/8/layout/radial4"/>
    <dgm:cxn modelId="{D8ED5ABC-43C3-4BFD-BE44-4869E8E9F1AA}" type="presParOf" srcId="{9BC36473-37C7-418B-BDAC-6EFDA9F1FAEB}" destId="{58B3DBC6-EB37-452D-9684-4023B7317B5C}" srcOrd="6" destOrd="0" presId="urn:microsoft.com/office/officeart/2005/8/layout/radial4"/>
    <dgm:cxn modelId="{65FF276B-E032-46D4-8553-55925E720A8F}" type="presParOf" srcId="{9BC36473-37C7-418B-BDAC-6EFDA9F1FAEB}" destId="{F82BDC21-C64A-43C6-8959-8DBB4FE60706}" srcOrd="7" destOrd="0" presId="urn:microsoft.com/office/officeart/2005/8/layout/radial4"/>
    <dgm:cxn modelId="{25F3AE0B-AA0A-4200-871C-2B89D3573378}" type="presParOf" srcId="{9BC36473-37C7-418B-BDAC-6EFDA9F1FAEB}" destId="{47AD0EE9-1289-4F39-BBB0-1D0A603FA9CE}" srcOrd="8" destOrd="0" presId="urn:microsoft.com/office/officeart/2005/8/layout/radial4"/>
    <dgm:cxn modelId="{A625A077-D386-4314-8395-2BE3BE17FF20}" type="presParOf" srcId="{9BC36473-37C7-418B-BDAC-6EFDA9F1FAEB}" destId="{80D7441D-F140-4F48-87E2-BAB6796528D1}" srcOrd="9" destOrd="0" presId="urn:microsoft.com/office/officeart/2005/8/layout/radial4"/>
    <dgm:cxn modelId="{44949938-EEA9-4983-9208-2671F3004C30}" type="presParOf" srcId="{9BC36473-37C7-418B-BDAC-6EFDA9F1FAEB}" destId="{16B63BBF-6DCC-4B23-BDC4-959A93E23B5B}" srcOrd="10" destOrd="0" presId="urn:microsoft.com/office/officeart/2005/8/layout/radial4"/>
    <dgm:cxn modelId="{485E8B22-46A1-4A3E-9DC4-22B968843303}" type="presParOf" srcId="{9BC36473-37C7-418B-BDAC-6EFDA9F1FAEB}" destId="{BF544A76-C965-4CD8-963D-7D536392E5B1}" srcOrd="11" destOrd="0" presId="urn:microsoft.com/office/officeart/2005/8/layout/radial4"/>
    <dgm:cxn modelId="{2AA6E0BC-A585-4D06-A306-B9A1F786780B}" type="presParOf" srcId="{9BC36473-37C7-418B-BDAC-6EFDA9F1FAEB}" destId="{AB76422A-70F3-4F15-A349-1C8B0C17FEAE}" srcOrd="12" destOrd="0" presId="urn:microsoft.com/office/officeart/2005/8/layout/radial4"/>
    <dgm:cxn modelId="{47F59F67-18C7-46A0-884B-17BCDA7D7BBC}" type="presParOf" srcId="{9BC36473-37C7-418B-BDAC-6EFDA9F1FAEB}" destId="{BB2BDA9F-E161-4A45-B3C6-086FCAFFD99D}" srcOrd="13" destOrd="0" presId="urn:microsoft.com/office/officeart/2005/8/layout/radial4"/>
    <dgm:cxn modelId="{B5366095-3582-4E5E-A121-5F7C9E844055}" type="presParOf" srcId="{9BC36473-37C7-418B-BDAC-6EFDA9F1FAEB}" destId="{ED823725-0A25-4B9E-B47F-E30899A511E8}" srcOrd="14" destOrd="0" presId="urn:microsoft.com/office/officeart/2005/8/layout/radial4"/>
    <dgm:cxn modelId="{3E11A725-4E8B-47F6-8D33-794836180A00}" type="presParOf" srcId="{9BC36473-37C7-418B-BDAC-6EFDA9F1FAEB}" destId="{2B9AE4DB-656F-4179-8D1B-97ED66E016BE}" srcOrd="15" destOrd="0" presId="urn:microsoft.com/office/officeart/2005/8/layout/radial4"/>
    <dgm:cxn modelId="{1598D21C-0653-462E-B32D-6B2AE731CB88}" type="presParOf" srcId="{9BC36473-37C7-418B-BDAC-6EFDA9F1FAEB}" destId="{BAC48F55-003C-4913-AE3A-E1B39DC1C026}" srcOrd="1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9D9515-9424-4D9F-AC64-DD9C6910387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BDA5BF1E-5F1B-456C-83CD-F71F9FFFA162}">
      <dgm:prSet phldrT="[Texte]" custT="1"/>
      <dgm:spPr/>
      <dgm:t>
        <a:bodyPr/>
        <a:lstStyle/>
        <a:p>
          <a:r>
            <a:rPr lang="fr-FR" sz="1100" dirty="0" smtClean="0"/>
            <a:t>Région</a:t>
          </a:r>
          <a:endParaRPr lang="fr-FR" sz="1100" dirty="0"/>
        </a:p>
      </dgm:t>
    </dgm:pt>
    <dgm:pt modelId="{3955E5E9-76BE-48A4-B52F-B5594577E2A7}" type="parTrans" cxnId="{AC61E2CE-A80C-48F4-9B01-918E3768A65E}">
      <dgm:prSet/>
      <dgm:spPr/>
      <dgm:t>
        <a:bodyPr/>
        <a:lstStyle/>
        <a:p>
          <a:endParaRPr lang="fr-FR" sz="2400"/>
        </a:p>
      </dgm:t>
    </dgm:pt>
    <dgm:pt modelId="{72884C56-F7B4-4CC3-BF60-09E442632F83}" type="sibTrans" cxnId="{AC61E2CE-A80C-48F4-9B01-918E3768A65E}">
      <dgm:prSet/>
      <dgm:spPr/>
      <dgm:t>
        <a:bodyPr/>
        <a:lstStyle/>
        <a:p>
          <a:endParaRPr lang="fr-FR" sz="2400"/>
        </a:p>
      </dgm:t>
    </dgm:pt>
    <dgm:pt modelId="{803E64D8-03BA-451D-9E8A-5AC34502864C}">
      <dgm:prSet phldrT="[Texte]" custT="1"/>
      <dgm:spPr/>
      <dgm:t>
        <a:bodyPr/>
        <a:lstStyle/>
        <a:p>
          <a:r>
            <a:rPr lang="fr-FR" sz="1050" dirty="0" smtClean="0">
              <a:solidFill>
                <a:schemeClr val="accent6"/>
              </a:solidFill>
            </a:rPr>
            <a:t>Réseau de transports interurbains et scolaires</a:t>
          </a:r>
          <a:endParaRPr lang="fr-FR" sz="1050" dirty="0">
            <a:solidFill>
              <a:schemeClr val="accent6"/>
            </a:solidFill>
          </a:endParaRPr>
        </a:p>
      </dgm:t>
    </dgm:pt>
    <dgm:pt modelId="{49D801EC-6AEA-4DA7-9442-3D69D79F2A48}" type="parTrans" cxnId="{7C57EA1D-969D-4C9C-B5C4-53FA2A36DBF6}">
      <dgm:prSet/>
      <dgm:spPr/>
      <dgm:t>
        <a:bodyPr/>
        <a:lstStyle/>
        <a:p>
          <a:endParaRPr lang="fr-FR" sz="2400"/>
        </a:p>
      </dgm:t>
    </dgm:pt>
    <dgm:pt modelId="{9A6E499F-6BC3-4A75-9ABD-9D7EFD9AA0AB}" type="sibTrans" cxnId="{7C57EA1D-969D-4C9C-B5C4-53FA2A36DBF6}">
      <dgm:prSet/>
      <dgm:spPr/>
      <dgm:t>
        <a:bodyPr/>
        <a:lstStyle/>
        <a:p>
          <a:endParaRPr lang="fr-FR" sz="2400"/>
        </a:p>
      </dgm:t>
    </dgm:pt>
    <dgm:pt modelId="{C24DDD90-4795-4892-A9F4-7F8E6676560F}">
      <dgm:prSet phldrT="[Texte]" custT="1"/>
      <dgm:spPr/>
      <dgm:t>
        <a:bodyPr/>
        <a:lstStyle/>
        <a:p>
          <a:r>
            <a:rPr lang="fr-FR" sz="1050" dirty="0" smtClean="0"/>
            <a:t>AOM </a:t>
          </a:r>
        </a:p>
      </dgm:t>
    </dgm:pt>
    <dgm:pt modelId="{AB53B28C-D10A-442F-8A5D-EAE1C366D3A9}" type="parTrans" cxnId="{6FAF073A-818D-4373-B3D8-CA382827F3B8}">
      <dgm:prSet/>
      <dgm:spPr/>
      <dgm:t>
        <a:bodyPr/>
        <a:lstStyle/>
        <a:p>
          <a:endParaRPr lang="fr-FR" sz="2400"/>
        </a:p>
      </dgm:t>
    </dgm:pt>
    <dgm:pt modelId="{4EB2CE8E-D0C0-457B-BD0B-95545FC083DB}" type="sibTrans" cxnId="{6FAF073A-818D-4373-B3D8-CA382827F3B8}">
      <dgm:prSet/>
      <dgm:spPr/>
      <dgm:t>
        <a:bodyPr/>
        <a:lstStyle/>
        <a:p>
          <a:endParaRPr lang="fr-FR" sz="2400"/>
        </a:p>
      </dgm:t>
    </dgm:pt>
    <dgm:pt modelId="{A9699B92-83CB-441A-9DA1-12DE08513E43}">
      <dgm:prSet phldrT="[Texte]" custT="1"/>
      <dgm:spPr/>
      <dgm:t>
        <a:bodyPr/>
        <a:lstStyle/>
        <a:p>
          <a:r>
            <a:rPr lang="fr-FR" sz="1050" dirty="0" smtClean="0">
              <a:solidFill>
                <a:schemeClr val="accent6"/>
              </a:solidFill>
            </a:rPr>
            <a:t>Organisation de services réguliers de transport public </a:t>
          </a:r>
          <a:endParaRPr lang="fr-FR" sz="1050" dirty="0">
            <a:solidFill>
              <a:schemeClr val="accent6"/>
            </a:solidFill>
          </a:endParaRPr>
        </a:p>
      </dgm:t>
    </dgm:pt>
    <dgm:pt modelId="{E9331471-BE82-4C06-BBBC-730C88090300}" type="parTrans" cxnId="{F354157D-C1F9-4B13-8791-E4F270FF87C2}">
      <dgm:prSet/>
      <dgm:spPr/>
      <dgm:t>
        <a:bodyPr/>
        <a:lstStyle/>
        <a:p>
          <a:endParaRPr lang="fr-FR" sz="2400"/>
        </a:p>
      </dgm:t>
    </dgm:pt>
    <dgm:pt modelId="{9535FF09-6B92-4FAF-A935-E36C20E0FA9E}" type="sibTrans" cxnId="{F354157D-C1F9-4B13-8791-E4F270FF87C2}">
      <dgm:prSet/>
      <dgm:spPr/>
      <dgm:t>
        <a:bodyPr/>
        <a:lstStyle/>
        <a:p>
          <a:endParaRPr lang="fr-FR" sz="2400"/>
        </a:p>
      </dgm:t>
    </dgm:pt>
    <dgm:pt modelId="{E7565828-6671-4C23-ABDC-7E893E2C26F8}">
      <dgm:prSet phldrT="[Texte]" custT="1"/>
      <dgm:spPr/>
      <dgm:t>
        <a:bodyPr/>
        <a:lstStyle/>
        <a:p>
          <a:r>
            <a:rPr lang="fr-FR" sz="1050" dirty="0" smtClean="0"/>
            <a:t>Commune</a:t>
          </a:r>
          <a:endParaRPr lang="fr-FR" sz="1050" dirty="0"/>
        </a:p>
      </dgm:t>
    </dgm:pt>
    <dgm:pt modelId="{A76F052F-AFE3-494E-9E4A-9378CA046692}" type="parTrans" cxnId="{A68DA813-AD2E-4850-A125-717FB343C691}">
      <dgm:prSet/>
      <dgm:spPr/>
      <dgm:t>
        <a:bodyPr/>
        <a:lstStyle/>
        <a:p>
          <a:endParaRPr lang="fr-FR" sz="2400"/>
        </a:p>
      </dgm:t>
    </dgm:pt>
    <dgm:pt modelId="{7B1D152C-CF55-4FFD-9B66-63F13DC5E4F6}" type="sibTrans" cxnId="{A68DA813-AD2E-4850-A125-717FB343C691}">
      <dgm:prSet/>
      <dgm:spPr/>
      <dgm:t>
        <a:bodyPr/>
        <a:lstStyle/>
        <a:p>
          <a:endParaRPr lang="fr-FR" sz="2400"/>
        </a:p>
      </dgm:t>
    </dgm:pt>
    <dgm:pt modelId="{8D5167D1-D9F5-4A1A-8A89-6C01D793EEB4}">
      <dgm:prSet phldrT="[Texte]" custT="1"/>
      <dgm:spPr/>
      <dgm:t>
        <a:bodyPr/>
        <a:lstStyle/>
        <a:p>
          <a:r>
            <a:rPr lang="fr-FR" sz="1050" dirty="0" smtClean="0">
              <a:solidFill>
                <a:schemeClr val="accent6"/>
              </a:solidFill>
            </a:rPr>
            <a:t>Voirie communale, zones de circulation apaisées, pistes et bandes cyclables. </a:t>
          </a:r>
          <a:endParaRPr lang="fr-FR" sz="1050" dirty="0">
            <a:solidFill>
              <a:schemeClr val="accent6"/>
            </a:solidFill>
          </a:endParaRPr>
        </a:p>
      </dgm:t>
    </dgm:pt>
    <dgm:pt modelId="{3012DC2A-414B-4B05-B7C1-8FFD5C278DC7}" type="parTrans" cxnId="{76EFE39E-0442-4520-B01A-0E0E6A067FBE}">
      <dgm:prSet/>
      <dgm:spPr/>
      <dgm:t>
        <a:bodyPr/>
        <a:lstStyle/>
        <a:p>
          <a:endParaRPr lang="fr-FR" sz="2400"/>
        </a:p>
      </dgm:t>
    </dgm:pt>
    <dgm:pt modelId="{9FBF4334-6C37-444E-B271-69E59A8214C5}" type="sibTrans" cxnId="{76EFE39E-0442-4520-B01A-0E0E6A067FBE}">
      <dgm:prSet/>
      <dgm:spPr/>
      <dgm:t>
        <a:bodyPr/>
        <a:lstStyle/>
        <a:p>
          <a:endParaRPr lang="fr-FR" sz="2400"/>
        </a:p>
      </dgm:t>
    </dgm:pt>
    <dgm:pt modelId="{CEF8BB12-AEB3-4774-9DD2-508699AE928F}">
      <dgm:prSet custT="1"/>
      <dgm:spPr/>
      <dgm:t>
        <a:bodyPr/>
        <a:lstStyle/>
        <a:p>
          <a:r>
            <a:rPr lang="fr-FR" sz="1050" dirty="0" smtClean="0"/>
            <a:t>Département</a:t>
          </a:r>
          <a:endParaRPr lang="fr-FR" sz="1050" dirty="0"/>
        </a:p>
      </dgm:t>
    </dgm:pt>
    <dgm:pt modelId="{3B1570B5-0B95-4AE2-8563-A47FC4FB70ED}" type="parTrans" cxnId="{056E6833-B903-4475-B97F-32407AEDEB58}">
      <dgm:prSet/>
      <dgm:spPr/>
      <dgm:t>
        <a:bodyPr/>
        <a:lstStyle/>
        <a:p>
          <a:endParaRPr lang="fr-FR" sz="2400"/>
        </a:p>
      </dgm:t>
    </dgm:pt>
    <dgm:pt modelId="{D2E7054C-B0D4-4097-B7E2-15CC463D5919}" type="sibTrans" cxnId="{056E6833-B903-4475-B97F-32407AEDEB58}">
      <dgm:prSet/>
      <dgm:spPr/>
      <dgm:t>
        <a:bodyPr/>
        <a:lstStyle/>
        <a:p>
          <a:endParaRPr lang="fr-FR" sz="2400"/>
        </a:p>
      </dgm:t>
    </dgm:pt>
    <dgm:pt modelId="{B57E2F80-F890-4462-9EAC-9B74B9D1D8BE}">
      <dgm:prSet custT="1"/>
      <dgm:spPr/>
      <dgm:t>
        <a:bodyPr/>
        <a:lstStyle/>
        <a:p>
          <a:endParaRPr lang="fr-FR" sz="1050" dirty="0">
            <a:solidFill>
              <a:schemeClr val="accent6"/>
            </a:solidFill>
          </a:endParaRPr>
        </a:p>
      </dgm:t>
    </dgm:pt>
    <dgm:pt modelId="{C62160FD-F673-41B0-9719-45E06540B08E}" type="parTrans" cxnId="{AF89A0B5-D89D-4A11-9860-95C14848FC70}">
      <dgm:prSet/>
      <dgm:spPr/>
      <dgm:t>
        <a:bodyPr/>
        <a:lstStyle/>
        <a:p>
          <a:endParaRPr lang="fr-FR" sz="2400"/>
        </a:p>
      </dgm:t>
    </dgm:pt>
    <dgm:pt modelId="{E47BF3AE-450F-493F-BDD3-18C6BC0B0962}" type="sibTrans" cxnId="{AF89A0B5-D89D-4A11-9860-95C14848FC70}">
      <dgm:prSet/>
      <dgm:spPr/>
      <dgm:t>
        <a:bodyPr/>
        <a:lstStyle/>
        <a:p>
          <a:endParaRPr lang="fr-FR" sz="2400"/>
        </a:p>
      </dgm:t>
    </dgm:pt>
    <dgm:pt modelId="{4E36FE7F-9EE3-433F-A95D-746BD0EE4B40}">
      <dgm:prSet custT="1"/>
      <dgm:spPr/>
      <dgm:t>
        <a:bodyPr/>
        <a:lstStyle/>
        <a:p>
          <a:endParaRPr lang="fr-FR" sz="1050" dirty="0"/>
        </a:p>
      </dgm:t>
    </dgm:pt>
    <dgm:pt modelId="{2EFA0FE2-100E-4977-BB06-34863FE909A5}" type="parTrans" cxnId="{DFCAEB17-DB05-44BD-B5B9-1E13011E0DA6}">
      <dgm:prSet/>
      <dgm:spPr/>
      <dgm:t>
        <a:bodyPr/>
        <a:lstStyle/>
        <a:p>
          <a:endParaRPr lang="fr-FR" sz="2400"/>
        </a:p>
      </dgm:t>
    </dgm:pt>
    <dgm:pt modelId="{B8DF21E7-F97D-4620-BF47-A889F9F53832}" type="sibTrans" cxnId="{DFCAEB17-DB05-44BD-B5B9-1E13011E0DA6}">
      <dgm:prSet/>
      <dgm:spPr/>
      <dgm:t>
        <a:bodyPr/>
        <a:lstStyle/>
        <a:p>
          <a:endParaRPr lang="fr-FR" sz="2400"/>
        </a:p>
      </dgm:t>
    </dgm:pt>
    <dgm:pt modelId="{36BB7C66-7DDB-4631-B76F-6502228C6380}">
      <dgm:prSet custT="1"/>
      <dgm:spPr/>
      <dgm:t>
        <a:bodyPr/>
        <a:lstStyle/>
        <a:p>
          <a:r>
            <a:rPr lang="fr-FR" sz="1050" dirty="0" smtClean="0">
              <a:solidFill>
                <a:schemeClr val="accent6"/>
              </a:solidFill>
            </a:rPr>
            <a:t>Réseau TER Hauts-de-France : financement des services ferroviaires et des services routiers en substitution de ceux-ci. </a:t>
          </a:r>
          <a:endParaRPr lang="fr-FR" sz="1050" dirty="0">
            <a:solidFill>
              <a:schemeClr val="accent6"/>
            </a:solidFill>
          </a:endParaRPr>
        </a:p>
      </dgm:t>
    </dgm:pt>
    <dgm:pt modelId="{3A063EAC-0FE8-4E11-9ED2-24126B66992C}" type="parTrans" cxnId="{E6D49973-30FE-44AF-AD40-04FAC763937E}">
      <dgm:prSet/>
      <dgm:spPr/>
      <dgm:t>
        <a:bodyPr/>
        <a:lstStyle/>
        <a:p>
          <a:endParaRPr lang="fr-FR" sz="2400"/>
        </a:p>
      </dgm:t>
    </dgm:pt>
    <dgm:pt modelId="{E529E052-58C4-4E17-8624-CBE878767746}" type="sibTrans" cxnId="{E6D49973-30FE-44AF-AD40-04FAC763937E}">
      <dgm:prSet/>
      <dgm:spPr/>
      <dgm:t>
        <a:bodyPr/>
        <a:lstStyle/>
        <a:p>
          <a:endParaRPr lang="fr-FR" sz="2400"/>
        </a:p>
      </dgm:t>
    </dgm:pt>
    <dgm:pt modelId="{BCF8BF41-811A-4171-9A05-2B83E99EC0B0}">
      <dgm:prSet custT="1"/>
      <dgm:spPr/>
      <dgm:t>
        <a:bodyPr/>
        <a:lstStyle/>
        <a:p>
          <a:r>
            <a:rPr lang="fr-FR" sz="1050" dirty="0" smtClean="0">
              <a:solidFill>
                <a:schemeClr val="accent6"/>
              </a:solidFill>
            </a:rPr>
            <a:t>Définition des règles générales concernant l’intermodalité avec les AOM </a:t>
          </a:r>
          <a:endParaRPr lang="fr-FR" sz="1050" dirty="0">
            <a:solidFill>
              <a:schemeClr val="accent6"/>
            </a:solidFill>
          </a:endParaRPr>
        </a:p>
      </dgm:t>
    </dgm:pt>
    <dgm:pt modelId="{47D85861-0AC0-4E63-B526-EC73392ECCEC}" type="parTrans" cxnId="{406F3978-4F0F-49D9-940D-B01B87C29918}">
      <dgm:prSet/>
      <dgm:spPr/>
      <dgm:t>
        <a:bodyPr/>
        <a:lstStyle/>
        <a:p>
          <a:endParaRPr lang="fr-FR" sz="2400"/>
        </a:p>
      </dgm:t>
    </dgm:pt>
    <dgm:pt modelId="{54149807-AD8B-475F-8F3B-96455BF9BC17}" type="sibTrans" cxnId="{406F3978-4F0F-49D9-940D-B01B87C29918}">
      <dgm:prSet/>
      <dgm:spPr/>
      <dgm:t>
        <a:bodyPr/>
        <a:lstStyle/>
        <a:p>
          <a:endParaRPr lang="fr-FR" sz="2400"/>
        </a:p>
      </dgm:t>
    </dgm:pt>
    <dgm:pt modelId="{406BDF10-4DA8-4FA2-A5B5-903EB63D7EB1}">
      <dgm:prSet custT="1"/>
      <dgm:spPr/>
      <dgm:t>
        <a:bodyPr/>
        <a:lstStyle/>
        <a:p>
          <a:r>
            <a:rPr lang="fr-FR" sz="1050" dirty="0" smtClean="0">
              <a:solidFill>
                <a:schemeClr val="accent6"/>
              </a:solidFill>
            </a:rPr>
            <a:t>Voirie départementale, </a:t>
          </a:r>
          <a:r>
            <a:rPr lang="fr-FR" sz="1050" dirty="0" err="1" smtClean="0">
              <a:solidFill>
                <a:schemeClr val="accent6"/>
              </a:solidFill>
            </a:rPr>
            <a:t>véloroutes</a:t>
          </a:r>
          <a:r>
            <a:rPr lang="fr-FR" sz="1050" dirty="0" smtClean="0">
              <a:solidFill>
                <a:schemeClr val="accent6"/>
              </a:solidFill>
            </a:rPr>
            <a:t> et pistes cyclables. </a:t>
          </a:r>
          <a:endParaRPr lang="fr-FR" sz="1050" dirty="0">
            <a:solidFill>
              <a:schemeClr val="accent6"/>
            </a:solidFill>
          </a:endParaRPr>
        </a:p>
      </dgm:t>
    </dgm:pt>
    <dgm:pt modelId="{5D44B48F-7661-4CCD-BA40-740AF57434C2}" type="parTrans" cxnId="{F1A52188-71C3-4A2F-942F-3EDF2AB8898E}">
      <dgm:prSet/>
      <dgm:spPr/>
      <dgm:t>
        <a:bodyPr/>
        <a:lstStyle/>
        <a:p>
          <a:endParaRPr lang="fr-FR" sz="2400"/>
        </a:p>
      </dgm:t>
    </dgm:pt>
    <dgm:pt modelId="{60D997E4-1469-462C-BAF2-8C5B912B294B}" type="sibTrans" cxnId="{F1A52188-71C3-4A2F-942F-3EDF2AB8898E}">
      <dgm:prSet/>
      <dgm:spPr/>
      <dgm:t>
        <a:bodyPr/>
        <a:lstStyle/>
        <a:p>
          <a:endParaRPr lang="fr-FR" sz="2400"/>
        </a:p>
      </dgm:t>
    </dgm:pt>
    <dgm:pt modelId="{889CC73B-5E3B-4E73-9909-0DEDF8817677}">
      <dgm:prSet custT="1"/>
      <dgm:spPr/>
      <dgm:t>
        <a:bodyPr/>
        <a:lstStyle/>
        <a:p>
          <a:r>
            <a:rPr lang="fr-FR" sz="1050" dirty="0" smtClean="0">
              <a:solidFill>
                <a:schemeClr val="accent6"/>
              </a:solidFill>
            </a:rPr>
            <a:t>Transport scolaires des élèves souffrant d’un handicap. </a:t>
          </a:r>
          <a:endParaRPr lang="fr-FR" sz="1050" dirty="0">
            <a:solidFill>
              <a:schemeClr val="accent6"/>
            </a:solidFill>
          </a:endParaRPr>
        </a:p>
      </dgm:t>
    </dgm:pt>
    <dgm:pt modelId="{17213712-DCB3-41CF-81C1-A32B2ABE5EE5}" type="parTrans" cxnId="{852DBD78-38E4-4C5D-BA5D-51CD32869881}">
      <dgm:prSet/>
      <dgm:spPr/>
      <dgm:t>
        <a:bodyPr/>
        <a:lstStyle/>
        <a:p>
          <a:endParaRPr lang="fr-FR" sz="2400"/>
        </a:p>
      </dgm:t>
    </dgm:pt>
    <dgm:pt modelId="{6FF0CF51-02CD-48AE-8BD4-2C3F251737E5}" type="sibTrans" cxnId="{852DBD78-38E4-4C5D-BA5D-51CD32869881}">
      <dgm:prSet/>
      <dgm:spPr/>
      <dgm:t>
        <a:bodyPr/>
        <a:lstStyle/>
        <a:p>
          <a:endParaRPr lang="fr-FR" sz="2400"/>
        </a:p>
      </dgm:t>
    </dgm:pt>
    <dgm:pt modelId="{2C3B31F0-C1CC-46D8-A2BF-1978976910F9}">
      <dgm:prSet custT="1"/>
      <dgm:spPr/>
      <dgm:t>
        <a:bodyPr/>
        <a:lstStyle/>
        <a:p>
          <a:r>
            <a:rPr lang="fr-FR" sz="1050" dirty="0" smtClean="0">
              <a:solidFill>
                <a:schemeClr val="accent6"/>
              </a:solidFill>
            </a:rPr>
            <a:t>PDU </a:t>
          </a:r>
          <a:endParaRPr lang="fr-FR" sz="1050" dirty="0">
            <a:solidFill>
              <a:schemeClr val="accent6"/>
            </a:solidFill>
          </a:endParaRPr>
        </a:p>
      </dgm:t>
    </dgm:pt>
    <dgm:pt modelId="{0A51F33F-CEA0-40D6-95AD-AB6E16AA0CAD}" type="parTrans" cxnId="{8E5F43E4-0FE4-4F9C-8D2F-650F6C4F553A}">
      <dgm:prSet/>
      <dgm:spPr/>
      <dgm:t>
        <a:bodyPr/>
        <a:lstStyle/>
        <a:p>
          <a:endParaRPr lang="fr-FR" sz="2400"/>
        </a:p>
      </dgm:t>
    </dgm:pt>
    <dgm:pt modelId="{181B646C-DED7-458D-AE2A-1AE09B5C3CA1}" type="sibTrans" cxnId="{8E5F43E4-0FE4-4F9C-8D2F-650F6C4F553A}">
      <dgm:prSet/>
      <dgm:spPr/>
      <dgm:t>
        <a:bodyPr/>
        <a:lstStyle/>
        <a:p>
          <a:endParaRPr lang="fr-FR" sz="2400"/>
        </a:p>
      </dgm:t>
    </dgm:pt>
    <dgm:pt modelId="{1937419E-099F-47F1-BB33-5C2FC952CD55}">
      <dgm:prSet custT="1"/>
      <dgm:spPr/>
      <dgm:t>
        <a:bodyPr/>
        <a:lstStyle/>
        <a:p>
          <a:r>
            <a:rPr lang="fr-FR" sz="1050" dirty="0" smtClean="0">
              <a:solidFill>
                <a:schemeClr val="accent6"/>
              </a:solidFill>
            </a:rPr>
            <a:t>Développement des modes de déplacements alternatifs à la voiture individuelle </a:t>
          </a:r>
          <a:endParaRPr lang="fr-FR" sz="1050" dirty="0">
            <a:solidFill>
              <a:schemeClr val="accent6"/>
            </a:solidFill>
          </a:endParaRPr>
        </a:p>
      </dgm:t>
    </dgm:pt>
    <dgm:pt modelId="{54D5CCDF-E6AE-45D8-8374-BF2567FDDB1A}" type="parTrans" cxnId="{6DEC4C1C-5746-4994-8FEF-E67397B3349F}">
      <dgm:prSet/>
      <dgm:spPr/>
      <dgm:t>
        <a:bodyPr/>
        <a:lstStyle/>
        <a:p>
          <a:endParaRPr lang="fr-FR" sz="2400"/>
        </a:p>
      </dgm:t>
    </dgm:pt>
    <dgm:pt modelId="{7811318B-1821-4D58-B903-D46D36771FC3}" type="sibTrans" cxnId="{6DEC4C1C-5746-4994-8FEF-E67397B3349F}">
      <dgm:prSet/>
      <dgm:spPr/>
      <dgm:t>
        <a:bodyPr/>
        <a:lstStyle/>
        <a:p>
          <a:endParaRPr lang="fr-FR" sz="2400"/>
        </a:p>
      </dgm:t>
    </dgm:pt>
    <dgm:pt modelId="{A588F293-F69C-4E6B-8988-F613A9685DA0}">
      <dgm:prSet custT="1"/>
      <dgm:spPr/>
      <dgm:t>
        <a:bodyPr/>
        <a:lstStyle/>
        <a:p>
          <a:r>
            <a:rPr lang="fr-FR" sz="1050" dirty="0" smtClean="0">
              <a:solidFill>
                <a:schemeClr val="accent6"/>
              </a:solidFill>
            </a:rPr>
            <a:t>Service de conseil en mobilité … </a:t>
          </a:r>
          <a:endParaRPr lang="fr-FR" sz="1050" dirty="0">
            <a:solidFill>
              <a:schemeClr val="accent6"/>
            </a:solidFill>
          </a:endParaRPr>
        </a:p>
      </dgm:t>
    </dgm:pt>
    <dgm:pt modelId="{8ED34E0F-79AA-407F-8EA4-1BC4C6E5F7A9}" type="parTrans" cxnId="{0C59A98D-3A3E-4949-A423-169C0F581AD4}">
      <dgm:prSet/>
      <dgm:spPr/>
      <dgm:t>
        <a:bodyPr/>
        <a:lstStyle/>
        <a:p>
          <a:endParaRPr lang="fr-FR" sz="2400"/>
        </a:p>
      </dgm:t>
    </dgm:pt>
    <dgm:pt modelId="{F99FA639-0B86-49F8-99F8-E2D79B68B9C5}" type="sibTrans" cxnId="{0C59A98D-3A3E-4949-A423-169C0F581AD4}">
      <dgm:prSet/>
      <dgm:spPr/>
      <dgm:t>
        <a:bodyPr/>
        <a:lstStyle/>
        <a:p>
          <a:endParaRPr lang="fr-FR" sz="2400"/>
        </a:p>
      </dgm:t>
    </dgm:pt>
    <dgm:pt modelId="{0B3F1305-C369-4853-BA6C-F567B4125700}">
      <dgm:prSet custT="1"/>
      <dgm:spPr/>
      <dgm:t>
        <a:bodyPr/>
        <a:lstStyle/>
        <a:p>
          <a:r>
            <a:rPr lang="fr-FR" sz="1050" dirty="0" smtClean="0">
              <a:solidFill>
                <a:schemeClr val="accent6"/>
              </a:solidFill>
            </a:rPr>
            <a:t>Sécurité routière (pouvoir de police), circulation et stationnement, vitesse et signalisation. </a:t>
          </a:r>
          <a:endParaRPr lang="fr-FR" sz="1050" dirty="0">
            <a:solidFill>
              <a:schemeClr val="accent6"/>
            </a:solidFill>
          </a:endParaRPr>
        </a:p>
      </dgm:t>
    </dgm:pt>
    <dgm:pt modelId="{6F7E4294-4C3C-42D1-AE07-5DA592EEBA57}" type="parTrans" cxnId="{6FEFFB05-3CAD-4970-B720-D283EF46A8DD}">
      <dgm:prSet/>
      <dgm:spPr/>
      <dgm:t>
        <a:bodyPr/>
        <a:lstStyle/>
        <a:p>
          <a:endParaRPr lang="fr-FR" sz="2400"/>
        </a:p>
      </dgm:t>
    </dgm:pt>
    <dgm:pt modelId="{45A892C8-2755-4895-9969-C2D224917A4C}" type="sibTrans" cxnId="{6FEFFB05-3CAD-4970-B720-D283EF46A8DD}">
      <dgm:prSet/>
      <dgm:spPr/>
      <dgm:t>
        <a:bodyPr/>
        <a:lstStyle/>
        <a:p>
          <a:endParaRPr lang="fr-FR" sz="2400"/>
        </a:p>
      </dgm:t>
    </dgm:pt>
    <dgm:pt modelId="{A686B65D-5F0A-4D8B-B1D7-5C12E2E8A68E}">
      <dgm:prSet custT="1"/>
      <dgm:spPr/>
      <dgm:t>
        <a:bodyPr/>
        <a:lstStyle/>
        <a:p>
          <a:r>
            <a:rPr lang="fr-FR" sz="1050" dirty="0" smtClean="0">
              <a:solidFill>
                <a:schemeClr val="accent6"/>
              </a:solidFill>
            </a:rPr>
            <a:t>Traitement des permis de construire et autorisations de travaux</a:t>
          </a:r>
          <a:endParaRPr lang="fr-FR" sz="1050" dirty="0">
            <a:solidFill>
              <a:schemeClr val="accent6"/>
            </a:solidFill>
          </a:endParaRPr>
        </a:p>
      </dgm:t>
    </dgm:pt>
    <dgm:pt modelId="{367AF78C-7F05-4A32-9671-D94008257B29}" type="parTrans" cxnId="{46E91AEB-A895-4DE1-8953-D32EAA844D28}">
      <dgm:prSet/>
      <dgm:spPr/>
      <dgm:t>
        <a:bodyPr/>
        <a:lstStyle/>
        <a:p>
          <a:endParaRPr lang="fr-FR" sz="2400"/>
        </a:p>
      </dgm:t>
    </dgm:pt>
    <dgm:pt modelId="{BA16BDF9-8D24-4981-AF43-4D4B3650B281}" type="sibTrans" cxnId="{46E91AEB-A895-4DE1-8953-D32EAA844D28}">
      <dgm:prSet/>
      <dgm:spPr/>
      <dgm:t>
        <a:bodyPr/>
        <a:lstStyle/>
        <a:p>
          <a:endParaRPr lang="fr-FR" sz="2400"/>
        </a:p>
      </dgm:t>
    </dgm:pt>
    <dgm:pt modelId="{3DA1352C-66F5-4A4E-B91A-7538DAF467CF}">
      <dgm:prSet custT="1"/>
      <dgm:spPr/>
      <dgm:t>
        <a:bodyPr/>
        <a:lstStyle/>
        <a:p>
          <a:r>
            <a:rPr lang="fr-FR" sz="1050" dirty="0" smtClean="0">
              <a:solidFill>
                <a:schemeClr val="accent6"/>
              </a:solidFill>
            </a:rPr>
            <a:t>Elaboration des documents réglementaires d’urbanisme … </a:t>
          </a:r>
          <a:endParaRPr lang="fr-FR" sz="1050" dirty="0">
            <a:solidFill>
              <a:schemeClr val="accent6"/>
            </a:solidFill>
          </a:endParaRPr>
        </a:p>
      </dgm:t>
    </dgm:pt>
    <dgm:pt modelId="{490C1070-266C-405A-AE00-7A6143F71CA2}" type="parTrans" cxnId="{8E31D4E8-8894-4D9E-91F7-DAEAC0B9D107}">
      <dgm:prSet/>
      <dgm:spPr/>
      <dgm:t>
        <a:bodyPr/>
        <a:lstStyle/>
        <a:p>
          <a:endParaRPr lang="fr-FR" sz="2400"/>
        </a:p>
      </dgm:t>
    </dgm:pt>
    <dgm:pt modelId="{7FB84D74-A41C-4388-969B-1E5730939CAD}" type="sibTrans" cxnId="{8E31D4E8-8894-4D9E-91F7-DAEAC0B9D107}">
      <dgm:prSet/>
      <dgm:spPr/>
      <dgm:t>
        <a:bodyPr/>
        <a:lstStyle/>
        <a:p>
          <a:endParaRPr lang="fr-FR" sz="2400"/>
        </a:p>
      </dgm:t>
    </dgm:pt>
    <dgm:pt modelId="{57878E97-ECC5-4AEA-9C31-F9C71B947954}">
      <dgm:prSet custT="1"/>
      <dgm:spPr/>
      <dgm:t>
        <a:bodyPr/>
        <a:lstStyle/>
        <a:p>
          <a:r>
            <a:rPr lang="fr-FR" sz="900" dirty="0" smtClean="0"/>
            <a:t>Intercommunalité</a:t>
          </a:r>
          <a:endParaRPr lang="fr-FR" sz="900" dirty="0"/>
        </a:p>
      </dgm:t>
    </dgm:pt>
    <dgm:pt modelId="{06A8985F-F7DD-4BBA-96E2-8BA126E437AA}" type="parTrans" cxnId="{0D2FA979-BFAE-4C2F-AD14-3C209467D04C}">
      <dgm:prSet/>
      <dgm:spPr/>
      <dgm:t>
        <a:bodyPr/>
        <a:lstStyle/>
        <a:p>
          <a:endParaRPr lang="fr-FR" sz="2400"/>
        </a:p>
      </dgm:t>
    </dgm:pt>
    <dgm:pt modelId="{CA2C1D27-4F7D-46F1-9A3F-252FD3EC59ED}" type="sibTrans" cxnId="{0D2FA979-BFAE-4C2F-AD14-3C209467D04C}">
      <dgm:prSet/>
      <dgm:spPr/>
      <dgm:t>
        <a:bodyPr/>
        <a:lstStyle/>
        <a:p>
          <a:endParaRPr lang="fr-FR" sz="2400"/>
        </a:p>
      </dgm:t>
    </dgm:pt>
    <dgm:pt modelId="{BA019300-3FA6-4E05-9082-048D579E3B25}">
      <dgm:prSet custT="1"/>
      <dgm:spPr/>
      <dgm:t>
        <a:bodyPr/>
        <a:lstStyle/>
        <a:p>
          <a:r>
            <a:rPr lang="fr-FR" sz="1050" dirty="0" smtClean="0">
              <a:solidFill>
                <a:schemeClr val="accent6"/>
              </a:solidFill>
            </a:rPr>
            <a:t>Promotion des modes doux</a:t>
          </a:r>
          <a:endParaRPr lang="fr-FR" sz="1050" dirty="0">
            <a:solidFill>
              <a:schemeClr val="accent6"/>
            </a:solidFill>
          </a:endParaRPr>
        </a:p>
      </dgm:t>
    </dgm:pt>
    <dgm:pt modelId="{F8F8E5EA-D470-470B-B7AE-C299503AFF73}" type="parTrans" cxnId="{8C9E4D08-8B41-4DBC-AB68-8668724EAF8A}">
      <dgm:prSet/>
      <dgm:spPr/>
      <dgm:t>
        <a:bodyPr/>
        <a:lstStyle/>
        <a:p>
          <a:endParaRPr lang="fr-FR" sz="2400"/>
        </a:p>
      </dgm:t>
    </dgm:pt>
    <dgm:pt modelId="{B9818D3B-C324-4A85-B42C-C282E6313811}" type="sibTrans" cxnId="{8C9E4D08-8B41-4DBC-AB68-8668724EAF8A}">
      <dgm:prSet/>
      <dgm:spPr/>
      <dgm:t>
        <a:bodyPr/>
        <a:lstStyle/>
        <a:p>
          <a:endParaRPr lang="fr-FR" sz="2400"/>
        </a:p>
      </dgm:t>
    </dgm:pt>
    <dgm:pt modelId="{363503A3-216B-490D-A2BD-AF6B4103DB73}">
      <dgm:prSet custT="1"/>
      <dgm:spPr/>
      <dgm:t>
        <a:bodyPr/>
        <a:lstStyle/>
        <a:p>
          <a:r>
            <a:rPr lang="fr-FR" sz="1050" dirty="0" smtClean="0">
              <a:solidFill>
                <a:schemeClr val="accent6"/>
              </a:solidFill>
            </a:rPr>
            <a:t>PLU intercommunal  </a:t>
          </a:r>
          <a:endParaRPr lang="fr-FR" sz="1050" dirty="0">
            <a:solidFill>
              <a:schemeClr val="accent6"/>
            </a:solidFill>
          </a:endParaRPr>
        </a:p>
      </dgm:t>
    </dgm:pt>
    <dgm:pt modelId="{591001EF-6DE6-4AD3-BF03-DBA7FF752439}" type="parTrans" cxnId="{F52E6C66-EA8B-4D0F-8138-8B3DDC16498D}">
      <dgm:prSet/>
      <dgm:spPr/>
      <dgm:t>
        <a:bodyPr/>
        <a:lstStyle/>
        <a:p>
          <a:endParaRPr lang="fr-FR" sz="2400"/>
        </a:p>
      </dgm:t>
    </dgm:pt>
    <dgm:pt modelId="{F82C66A9-7153-4014-98BD-F0013007CE0B}" type="sibTrans" cxnId="{F52E6C66-EA8B-4D0F-8138-8B3DDC16498D}">
      <dgm:prSet/>
      <dgm:spPr/>
      <dgm:t>
        <a:bodyPr/>
        <a:lstStyle/>
        <a:p>
          <a:endParaRPr lang="fr-FR" sz="2400"/>
        </a:p>
      </dgm:t>
    </dgm:pt>
    <dgm:pt modelId="{71FC79C9-B173-4C96-BA28-B0C5CF593025}">
      <dgm:prSet custT="1"/>
      <dgm:spPr/>
      <dgm:t>
        <a:bodyPr/>
        <a:lstStyle/>
        <a:p>
          <a:r>
            <a:rPr lang="fr-FR" sz="1050" dirty="0" smtClean="0">
              <a:solidFill>
                <a:schemeClr val="accent6"/>
              </a:solidFill>
            </a:rPr>
            <a:t>Construction, entretien, équipement des collèges.  </a:t>
          </a:r>
          <a:endParaRPr lang="fr-FR" sz="1050" dirty="0">
            <a:solidFill>
              <a:schemeClr val="accent6"/>
            </a:solidFill>
          </a:endParaRPr>
        </a:p>
      </dgm:t>
    </dgm:pt>
    <dgm:pt modelId="{31B2766F-D24B-4FA0-8C26-82B7805E1CAC}" type="parTrans" cxnId="{D54D97DF-379F-46C9-B4DF-646EBF9E8570}">
      <dgm:prSet/>
      <dgm:spPr/>
      <dgm:t>
        <a:bodyPr/>
        <a:lstStyle/>
        <a:p>
          <a:endParaRPr lang="fr-FR" sz="2400"/>
        </a:p>
      </dgm:t>
    </dgm:pt>
    <dgm:pt modelId="{A57A5B7F-23EB-4C44-8455-FDC77D2BE889}" type="sibTrans" cxnId="{D54D97DF-379F-46C9-B4DF-646EBF9E8570}">
      <dgm:prSet/>
      <dgm:spPr/>
      <dgm:t>
        <a:bodyPr/>
        <a:lstStyle/>
        <a:p>
          <a:endParaRPr lang="fr-FR" sz="2400"/>
        </a:p>
      </dgm:t>
    </dgm:pt>
    <dgm:pt modelId="{31548CD2-8E37-4B32-8FB3-022B40A92AD1}">
      <dgm:prSet custT="1"/>
      <dgm:spPr/>
      <dgm:t>
        <a:bodyPr/>
        <a:lstStyle/>
        <a:p>
          <a:r>
            <a:rPr lang="fr-FR" sz="1050" dirty="0" smtClean="0">
              <a:solidFill>
                <a:schemeClr val="accent6"/>
              </a:solidFill>
            </a:rPr>
            <a:t>Voirie d’intérêt communautaire, pistes et bandes cyclables  </a:t>
          </a:r>
          <a:endParaRPr lang="fr-FR" sz="1050" dirty="0">
            <a:solidFill>
              <a:schemeClr val="accent6"/>
            </a:solidFill>
          </a:endParaRPr>
        </a:p>
      </dgm:t>
    </dgm:pt>
    <dgm:pt modelId="{3C8457AA-66AC-48E2-8387-A56443569C0E}" type="parTrans" cxnId="{32EE728F-7ACE-44D4-B82B-50D73DCA691E}">
      <dgm:prSet/>
      <dgm:spPr/>
      <dgm:t>
        <a:bodyPr/>
        <a:lstStyle/>
        <a:p>
          <a:endParaRPr lang="fr-FR" sz="2400"/>
        </a:p>
      </dgm:t>
    </dgm:pt>
    <dgm:pt modelId="{7438FD66-4B72-4597-A12B-549460BFCE3D}" type="sibTrans" cxnId="{32EE728F-7ACE-44D4-B82B-50D73DCA691E}">
      <dgm:prSet/>
      <dgm:spPr/>
      <dgm:t>
        <a:bodyPr/>
        <a:lstStyle/>
        <a:p>
          <a:endParaRPr lang="fr-FR" sz="2400"/>
        </a:p>
      </dgm:t>
    </dgm:pt>
    <dgm:pt modelId="{70E8E1F0-2F50-47C5-BE72-34C5A677C9BF}" type="pres">
      <dgm:prSet presAssocID="{0D9D9515-9424-4D9F-AC64-DD9C69103873}" presName="linearFlow" presStyleCnt="0">
        <dgm:presLayoutVars>
          <dgm:dir/>
          <dgm:animLvl val="lvl"/>
          <dgm:resizeHandles val="exact"/>
        </dgm:presLayoutVars>
      </dgm:prSet>
      <dgm:spPr/>
      <dgm:t>
        <a:bodyPr/>
        <a:lstStyle/>
        <a:p>
          <a:endParaRPr lang="fr-FR"/>
        </a:p>
      </dgm:t>
    </dgm:pt>
    <dgm:pt modelId="{F1BCB4C7-B86F-4A95-BB5B-3E2B6E875479}" type="pres">
      <dgm:prSet presAssocID="{BDA5BF1E-5F1B-456C-83CD-F71F9FFFA162}" presName="composite" presStyleCnt="0"/>
      <dgm:spPr/>
    </dgm:pt>
    <dgm:pt modelId="{704A8C5A-EE95-47F6-8100-20F2F010AA29}" type="pres">
      <dgm:prSet presAssocID="{BDA5BF1E-5F1B-456C-83CD-F71F9FFFA162}" presName="parentText" presStyleLbl="alignNode1" presStyleIdx="0" presStyleCnt="5">
        <dgm:presLayoutVars>
          <dgm:chMax val="1"/>
          <dgm:bulletEnabled val="1"/>
        </dgm:presLayoutVars>
      </dgm:prSet>
      <dgm:spPr/>
      <dgm:t>
        <a:bodyPr/>
        <a:lstStyle/>
        <a:p>
          <a:endParaRPr lang="fr-FR"/>
        </a:p>
      </dgm:t>
    </dgm:pt>
    <dgm:pt modelId="{C5075BA5-F5C4-41F4-95C0-5B79B5A82299}" type="pres">
      <dgm:prSet presAssocID="{BDA5BF1E-5F1B-456C-83CD-F71F9FFFA162}" presName="descendantText" presStyleLbl="alignAcc1" presStyleIdx="0" presStyleCnt="5">
        <dgm:presLayoutVars>
          <dgm:bulletEnabled val="1"/>
        </dgm:presLayoutVars>
      </dgm:prSet>
      <dgm:spPr/>
      <dgm:t>
        <a:bodyPr/>
        <a:lstStyle/>
        <a:p>
          <a:endParaRPr lang="fr-FR"/>
        </a:p>
      </dgm:t>
    </dgm:pt>
    <dgm:pt modelId="{94B74E8A-4B94-4BC3-84BD-030BE31CFBBB}" type="pres">
      <dgm:prSet presAssocID="{72884C56-F7B4-4CC3-BF60-09E442632F83}" presName="sp" presStyleCnt="0"/>
      <dgm:spPr/>
    </dgm:pt>
    <dgm:pt modelId="{2609F458-FF99-492B-B347-9FFA155B1190}" type="pres">
      <dgm:prSet presAssocID="{CEF8BB12-AEB3-4774-9DD2-508699AE928F}" presName="composite" presStyleCnt="0"/>
      <dgm:spPr/>
    </dgm:pt>
    <dgm:pt modelId="{7C46483D-C3E7-4F73-AC9E-0AF63B88EA02}" type="pres">
      <dgm:prSet presAssocID="{CEF8BB12-AEB3-4774-9DD2-508699AE928F}" presName="parentText" presStyleLbl="alignNode1" presStyleIdx="1" presStyleCnt="5">
        <dgm:presLayoutVars>
          <dgm:chMax val="1"/>
          <dgm:bulletEnabled val="1"/>
        </dgm:presLayoutVars>
      </dgm:prSet>
      <dgm:spPr/>
      <dgm:t>
        <a:bodyPr/>
        <a:lstStyle/>
        <a:p>
          <a:endParaRPr lang="fr-FR"/>
        </a:p>
      </dgm:t>
    </dgm:pt>
    <dgm:pt modelId="{A345BE93-B6C0-432D-AB56-D32B403D4D20}" type="pres">
      <dgm:prSet presAssocID="{CEF8BB12-AEB3-4774-9DD2-508699AE928F}" presName="descendantText" presStyleLbl="alignAcc1" presStyleIdx="1" presStyleCnt="5">
        <dgm:presLayoutVars>
          <dgm:bulletEnabled val="1"/>
        </dgm:presLayoutVars>
      </dgm:prSet>
      <dgm:spPr/>
      <dgm:t>
        <a:bodyPr/>
        <a:lstStyle/>
        <a:p>
          <a:endParaRPr lang="fr-FR"/>
        </a:p>
      </dgm:t>
    </dgm:pt>
    <dgm:pt modelId="{985500CE-148B-4A2E-B7AB-F0B7A2D701EF}" type="pres">
      <dgm:prSet presAssocID="{D2E7054C-B0D4-4097-B7E2-15CC463D5919}" presName="sp" presStyleCnt="0"/>
      <dgm:spPr/>
    </dgm:pt>
    <dgm:pt modelId="{98BE2AAB-1042-4011-8450-50E42C4001E7}" type="pres">
      <dgm:prSet presAssocID="{C24DDD90-4795-4892-A9F4-7F8E6676560F}" presName="composite" presStyleCnt="0"/>
      <dgm:spPr/>
    </dgm:pt>
    <dgm:pt modelId="{498A2F79-8893-43D0-BB48-EA4ABF578C18}" type="pres">
      <dgm:prSet presAssocID="{C24DDD90-4795-4892-A9F4-7F8E6676560F}" presName="parentText" presStyleLbl="alignNode1" presStyleIdx="2" presStyleCnt="5">
        <dgm:presLayoutVars>
          <dgm:chMax val="1"/>
          <dgm:bulletEnabled val="1"/>
        </dgm:presLayoutVars>
      </dgm:prSet>
      <dgm:spPr/>
      <dgm:t>
        <a:bodyPr/>
        <a:lstStyle/>
        <a:p>
          <a:endParaRPr lang="fr-FR"/>
        </a:p>
      </dgm:t>
    </dgm:pt>
    <dgm:pt modelId="{2728538A-B16B-4F8A-9DC8-11262E705F9A}" type="pres">
      <dgm:prSet presAssocID="{C24DDD90-4795-4892-A9F4-7F8E6676560F}" presName="descendantText" presStyleLbl="alignAcc1" presStyleIdx="2" presStyleCnt="5">
        <dgm:presLayoutVars>
          <dgm:bulletEnabled val="1"/>
        </dgm:presLayoutVars>
      </dgm:prSet>
      <dgm:spPr/>
      <dgm:t>
        <a:bodyPr/>
        <a:lstStyle/>
        <a:p>
          <a:endParaRPr lang="fr-FR"/>
        </a:p>
      </dgm:t>
    </dgm:pt>
    <dgm:pt modelId="{D4AC6ADD-85B7-492C-9A70-9035E84EF41C}" type="pres">
      <dgm:prSet presAssocID="{4EB2CE8E-D0C0-457B-BD0B-95545FC083DB}" presName="sp" presStyleCnt="0"/>
      <dgm:spPr/>
    </dgm:pt>
    <dgm:pt modelId="{9E1005CF-9D02-479E-9994-FAF90557E07C}" type="pres">
      <dgm:prSet presAssocID="{57878E97-ECC5-4AEA-9C31-F9C71B947954}" presName="composite" presStyleCnt="0"/>
      <dgm:spPr/>
    </dgm:pt>
    <dgm:pt modelId="{61B44679-2E6E-4684-828A-ABC7F83B8F66}" type="pres">
      <dgm:prSet presAssocID="{57878E97-ECC5-4AEA-9C31-F9C71B947954}" presName="parentText" presStyleLbl="alignNode1" presStyleIdx="3" presStyleCnt="5">
        <dgm:presLayoutVars>
          <dgm:chMax val="1"/>
          <dgm:bulletEnabled val="1"/>
        </dgm:presLayoutVars>
      </dgm:prSet>
      <dgm:spPr/>
      <dgm:t>
        <a:bodyPr/>
        <a:lstStyle/>
        <a:p>
          <a:endParaRPr lang="fr-FR"/>
        </a:p>
      </dgm:t>
    </dgm:pt>
    <dgm:pt modelId="{97A6A09E-1461-42A9-BE9E-F00A8CD89297}" type="pres">
      <dgm:prSet presAssocID="{57878E97-ECC5-4AEA-9C31-F9C71B947954}" presName="descendantText" presStyleLbl="alignAcc1" presStyleIdx="3" presStyleCnt="5">
        <dgm:presLayoutVars>
          <dgm:bulletEnabled val="1"/>
        </dgm:presLayoutVars>
      </dgm:prSet>
      <dgm:spPr/>
      <dgm:t>
        <a:bodyPr/>
        <a:lstStyle/>
        <a:p>
          <a:endParaRPr lang="fr-FR"/>
        </a:p>
      </dgm:t>
    </dgm:pt>
    <dgm:pt modelId="{2EC2B0BB-1F72-4D2B-BEB6-89D6CE3B6DEA}" type="pres">
      <dgm:prSet presAssocID="{CA2C1D27-4F7D-46F1-9A3F-252FD3EC59ED}" presName="sp" presStyleCnt="0"/>
      <dgm:spPr/>
    </dgm:pt>
    <dgm:pt modelId="{CEC613AF-295E-48B8-B1BC-48CC48FFBB62}" type="pres">
      <dgm:prSet presAssocID="{E7565828-6671-4C23-ABDC-7E893E2C26F8}" presName="composite" presStyleCnt="0"/>
      <dgm:spPr/>
    </dgm:pt>
    <dgm:pt modelId="{E1CE61A2-0775-4900-89F6-46A7C319544C}" type="pres">
      <dgm:prSet presAssocID="{E7565828-6671-4C23-ABDC-7E893E2C26F8}" presName="parentText" presStyleLbl="alignNode1" presStyleIdx="4" presStyleCnt="5">
        <dgm:presLayoutVars>
          <dgm:chMax val="1"/>
          <dgm:bulletEnabled val="1"/>
        </dgm:presLayoutVars>
      </dgm:prSet>
      <dgm:spPr/>
      <dgm:t>
        <a:bodyPr/>
        <a:lstStyle/>
        <a:p>
          <a:endParaRPr lang="fr-FR"/>
        </a:p>
      </dgm:t>
    </dgm:pt>
    <dgm:pt modelId="{D7319121-E918-4D18-9FFA-2C23BF9E6ECD}" type="pres">
      <dgm:prSet presAssocID="{E7565828-6671-4C23-ABDC-7E893E2C26F8}" presName="descendantText" presStyleLbl="alignAcc1" presStyleIdx="4" presStyleCnt="5">
        <dgm:presLayoutVars>
          <dgm:bulletEnabled val="1"/>
        </dgm:presLayoutVars>
      </dgm:prSet>
      <dgm:spPr/>
      <dgm:t>
        <a:bodyPr/>
        <a:lstStyle/>
        <a:p>
          <a:endParaRPr lang="fr-FR"/>
        </a:p>
      </dgm:t>
    </dgm:pt>
  </dgm:ptLst>
  <dgm:cxnLst>
    <dgm:cxn modelId="{7082DD6D-E774-47E7-8E95-230DB5869E77}" type="presOf" srcId="{BDA5BF1E-5F1B-456C-83CD-F71F9FFFA162}" destId="{704A8C5A-EE95-47F6-8100-20F2F010AA29}" srcOrd="0" destOrd="0" presId="urn:microsoft.com/office/officeart/2005/8/layout/chevron2"/>
    <dgm:cxn modelId="{AF89A0B5-D89D-4A11-9860-95C14848FC70}" srcId="{CEF8BB12-AEB3-4774-9DD2-508699AE928F}" destId="{B57E2F80-F890-4462-9EAC-9B74B9D1D8BE}" srcOrd="0" destOrd="0" parTransId="{C62160FD-F673-41B0-9719-45E06540B08E}" sibTransId="{E47BF3AE-450F-493F-BDD3-18C6BC0B0962}"/>
    <dgm:cxn modelId="{47831F05-FB6F-4EF5-833A-9AB09F5EF36D}" type="presOf" srcId="{71FC79C9-B173-4C96-BA28-B0C5CF593025}" destId="{A345BE93-B6C0-432D-AB56-D32B403D4D20}" srcOrd="0" destOrd="3" presId="urn:microsoft.com/office/officeart/2005/8/layout/chevron2"/>
    <dgm:cxn modelId="{4B360C23-87B4-4D12-A41C-70692366ADF7}" type="presOf" srcId="{0B3F1305-C369-4853-BA6C-F567B4125700}" destId="{D7319121-E918-4D18-9FFA-2C23BF9E6ECD}" srcOrd="0" destOrd="1" presId="urn:microsoft.com/office/officeart/2005/8/layout/chevron2"/>
    <dgm:cxn modelId="{20E8065D-3463-4BA7-9FB6-E6D0639F8058}" type="presOf" srcId="{4E36FE7F-9EE3-433F-A95D-746BD0EE4B40}" destId="{A345BE93-B6C0-432D-AB56-D32B403D4D20}" srcOrd="0" destOrd="4" presId="urn:microsoft.com/office/officeart/2005/8/layout/chevron2"/>
    <dgm:cxn modelId="{F354157D-C1F9-4B13-8791-E4F270FF87C2}" srcId="{C24DDD90-4795-4892-A9F4-7F8E6676560F}" destId="{A9699B92-83CB-441A-9DA1-12DE08513E43}" srcOrd="0" destOrd="0" parTransId="{E9331471-BE82-4C06-BBBC-730C88090300}" sibTransId="{9535FF09-6B92-4FAF-A935-E36C20E0FA9E}"/>
    <dgm:cxn modelId="{C6246A46-CF33-4C74-850D-7E86B8D0B9E3}" type="presOf" srcId="{8D5167D1-D9F5-4A1A-8A89-6C01D793EEB4}" destId="{D7319121-E918-4D18-9FFA-2C23BF9E6ECD}" srcOrd="0" destOrd="0" presId="urn:microsoft.com/office/officeart/2005/8/layout/chevron2"/>
    <dgm:cxn modelId="{E51324B1-4CA0-49F3-A3D7-3DAED8113BC1}" type="presOf" srcId="{E7565828-6671-4C23-ABDC-7E893E2C26F8}" destId="{E1CE61A2-0775-4900-89F6-46A7C319544C}" srcOrd="0" destOrd="0" presId="urn:microsoft.com/office/officeart/2005/8/layout/chevron2"/>
    <dgm:cxn modelId="{76EFE39E-0442-4520-B01A-0E0E6A067FBE}" srcId="{E7565828-6671-4C23-ABDC-7E893E2C26F8}" destId="{8D5167D1-D9F5-4A1A-8A89-6C01D793EEB4}" srcOrd="0" destOrd="0" parTransId="{3012DC2A-414B-4B05-B7C1-8FFD5C278DC7}" sibTransId="{9FBF4334-6C37-444E-B271-69E59A8214C5}"/>
    <dgm:cxn modelId="{D8110D76-E1DC-4B98-9017-B77CB48283B6}" type="presOf" srcId="{0D9D9515-9424-4D9F-AC64-DD9C69103873}" destId="{70E8E1F0-2F50-47C5-BE72-34C5A677C9BF}" srcOrd="0" destOrd="0" presId="urn:microsoft.com/office/officeart/2005/8/layout/chevron2"/>
    <dgm:cxn modelId="{32EE728F-7ACE-44D4-B82B-50D73DCA691E}" srcId="{57878E97-ECC5-4AEA-9C31-F9C71B947954}" destId="{31548CD2-8E37-4B32-8FB3-022B40A92AD1}" srcOrd="1" destOrd="0" parTransId="{3C8457AA-66AC-48E2-8387-A56443569C0E}" sibTransId="{7438FD66-4B72-4597-A12B-549460BFCE3D}"/>
    <dgm:cxn modelId="{DFCAEB17-DB05-44BD-B5B9-1E13011E0DA6}" srcId="{CEF8BB12-AEB3-4774-9DD2-508699AE928F}" destId="{4E36FE7F-9EE3-433F-A95D-746BD0EE4B40}" srcOrd="4" destOrd="0" parTransId="{2EFA0FE2-100E-4977-BB06-34863FE909A5}" sibTransId="{B8DF21E7-F97D-4620-BF47-A889F9F53832}"/>
    <dgm:cxn modelId="{56B5E009-F9B1-43D3-B316-831CF5DA370F}" type="presOf" srcId="{CEF8BB12-AEB3-4774-9DD2-508699AE928F}" destId="{7C46483D-C3E7-4F73-AC9E-0AF63B88EA02}" srcOrd="0" destOrd="0" presId="urn:microsoft.com/office/officeart/2005/8/layout/chevron2"/>
    <dgm:cxn modelId="{D54D97DF-379F-46C9-B4DF-646EBF9E8570}" srcId="{CEF8BB12-AEB3-4774-9DD2-508699AE928F}" destId="{71FC79C9-B173-4C96-BA28-B0C5CF593025}" srcOrd="3" destOrd="0" parTransId="{31B2766F-D24B-4FA0-8C26-82B7805E1CAC}" sibTransId="{A57A5B7F-23EB-4C44-8455-FDC77D2BE889}"/>
    <dgm:cxn modelId="{6FEFFB05-3CAD-4970-B720-D283EF46A8DD}" srcId="{E7565828-6671-4C23-ABDC-7E893E2C26F8}" destId="{0B3F1305-C369-4853-BA6C-F567B4125700}" srcOrd="1" destOrd="0" parTransId="{6F7E4294-4C3C-42D1-AE07-5DA592EEBA57}" sibTransId="{45A892C8-2755-4895-9969-C2D224917A4C}"/>
    <dgm:cxn modelId="{7C57EA1D-969D-4C9C-B5C4-53FA2A36DBF6}" srcId="{BDA5BF1E-5F1B-456C-83CD-F71F9FFFA162}" destId="{803E64D8-03BA-451D-9E8A-5AC34502864C}" srcOrd="0" destOrd="0" parTransId="{49D801EC-6AEA-4DA7-9442-3D69D79F2A48}" sibTransId="{9A6E499F-6BC3-4A75-9ABD-9D7EFD9AA0AB}"/>
    <dgm:cxn modelId="{46E91AEB-A895-4DE1-8953-D32EAA844D28}" srcId="{E7565828-6671-4C23-ABDC-7E893E2C26F8}" destId="{A686B65D-5F0A-4D8B-B1D7-5C12E2E8A68E}" srcOrd="2" destOrd="0" parTransId="{367AF78C-7F05-4A32-9671-D94008257B29}" sibTransId="{BA16BDF9-8D24-4981-AF43-4D4B3650B281}"/>
    <dgm:cxn modelId="{F52E6C66-EA8B-4D0F-8138-8B3DDC16498D}" srcId="{57878E97-ECC5-4AEA-9C31-F9C71B947954}" destId="{363503A3-216B-490D-A2BD-AF6B4103DB73}" srcOrd="2" destOrd="0" parTransId="{591001EF-6DE6-4AD3-BF03-DBA7FF752439}" sibTransId="{F82C66A9-7153-4014-98BD-F0013007CE0B}"/>
    <dgm:cxn modelId="{06843720-0CFE-4E8A-8F98-66D7709547F6}" type="presOf" srcId="{803E64D8-03BA-451D-9E8A-5AC34502864C}" destId="{C5075BA5-F5C4-41F4-95C0-5B79B5A82299}" srcOrd="0" destOrd="0" presId="urn:microsoft.com/office/officeart/2005/8/layout/chevron2"/>
    <dgm:cxn modelId="{AC61E2CE-A80C-48F4-9B01-918E3768A65E}" srcId="{0D9D9515-9424-4D9F-AC64-DD9C69103873}" destId="{BDA5BF1E-5F1B-456C-83CD-F71F9FFFA162}" srcOrd="0" destOrd="0" parTransId="{3955E5E9-76BE-48A4-B52F-B5594577E2A7}" sibTransId="{72884C56-F7B4-4CC3-BF60-09E442632F83}"/>
    <dgm:cxn modelId="{F8809630-BBFC-4096-AD99-585E806A31E6}" type="presOf" srcId="{3DA1352C-66F5-4A4E-B91A-7538DAF467CF}" destId="{D7319121-E918-4D18-9FFA-2C23BF9E6ECD}" srcOrd="0" destOrd="3" presId="urn:microsoft.com/office/officeart/2005/8/layout/chevron2"/>
    <dgm:cxn modelId="{F1A52188-71C3-4A2F-942F-3EDF2AB8898E}" srcId="{CEF8BB12-AEB3-4774-9DD2-508699AE928F}" destId="{406BDF10-4DA8-4FA2-A5B5-903EB63D7EB1}" srcOrd="1" destOrd="0" parTransId="{5D44B48F-7661-4CCD-BA40-740AF57434C2}" sibTransId="{60D997E4-1469-462C-BAF2-8C5B912B294B}"/>
    <dgm:cxn modelId="{0D84AA8C-2B7B-4D28-A95A-2A373191D834}" type="presOf" srcId="{BCF8BF41-811A-4171-9A05-2B83E99EC0B0}" destId="{C5075BA5-F5C4-41F4-95C0-5B79B5A82299}" srcOrd="0" destOrd="2" presId="urn:microsoft.com/office/officeart/2005/8/layout/chevron2"/>
    <dgm:cxn modelId="{B5389168-4CD9-4C33-A94E-2CF15238D5CC}" type="presOf" srcId="{36BB7C66-7DDB-4631-B76F-6502228C6380}" destId="{C5075BA5-F5C4-41F4-95C0-5B79B5A82299}" srcOrd="0" destOrd="1" presId="urn:microsoft.com/office/officeart/2005/8/layout/chevron2"/>
    <dgm:cxn modelId="{2DDA09A9-9173-42AE-B144-1428EFFB5A17}" type="presOf" srcId="{BA019300-3FA6-4E05-9082-048D579E3B25}" destId="{97A6A09E-1461-42A9-BE9E-F00A8CD89297}" srcOrd="0" destOrd="0" presId="urn:microsoft.com/office/officeart/2005/8/layout/chevron2"/>
    <dgm:cxn modelId="{8E31D4E8-8894-4D9E-91F7-DAEAC0B9D107}" srcId="{E7565828-6671-4C23-ABDC-7E893E2C26F8}" destId="{3DA1352C-66F5-4A4E-B91A-7538DAF467CF}" srcOrd="3" destOrd="0" parTransId="{490C1070-266C-405A-AE00-7A6143F71CA2}" sibTransId="{7FB84D74-A41C-4388-969B-1E5730939CAD}"/>
    <dgm:cxn modelId="{EB78123E-12AD-4337-98AD-3842843957A8}" type="presOf" srcId="{A9699B92-83CB-441A-9DA1-12DE08513E43}" destId="{2728538A-B16B-4F8A-9DC8-11262E705F9A}" srcOrd="0" destOrd="0" presId="urn:microsoft.com/office/officeart/2005/8/layout/chevron2"/>
    <dgm:cxn modelId="{6DEC4C1C-5746-4994-8FEF-E67397B3349F}" srcId="{C24DDD90-4795-4892-A9F4-7F8E6676560F}" destId="{1937419E-099F-47F1-BB33-5C2FC952CD55}" srcOrd="2" destOrd="0" parTransId="{54D5CCDF-E6AE-45D8-8374-BF2567FDDB1A}" sibTransId="{7811318B-1821-4D58-B903-D46D36771FC3}"/>
    <dgm:cxn modelId="{E0609D17-08F5-4F43-86F9-1C803E99D436}" type="presOf" srcId="{406BDF10-4DA8-4FA2-A5B5-903EB63D7EB1}" destId="{A345BE93-B6C0-432D-AB56-D32B403D4D20}" srcOrd="0" destOrd="1" presId="urn:microsoft.com/office/officeart/2005/8/layout/chevron2"/>
    <dgm:cxn modelId="{82CEA01E-167B-46C4-8733-B5D7CB6D128B}" type="presOf" srcId="{C24DDD90-4795-4892-A9F4-7F8E6676560F}" destId="{498A2F79-8893-43D0-BB48-EA4ABF578C18}" srcOrd="0" destOrd="0" presId="urn:microsoft.com/office/officeart/2005/8/layout/chevron2"/>
    <dgm:cxn modelId="{7ED6D3D8-64EF-4C77-81FB-7BAAA25BABB5}" type="presOf" srcId="{889CC73B-5E3B-4E73-9909-0DEDF8817677}" destId="{A345BE93-B6C0-432D-AB56-D32B403D4D20}" srcOrd="0" destOrd="2" presId="urn:microsoft.com/office/officeart/2005/8/layout/chevron2"/>
    <dgm:cxn modelId="{8C9E4D08-8B41-4DBC-AB68-8668724EAF8A}" srcId="{57878E97-ECC5-4AEA-9C31-F9C71B947954}" destId="{BA019300-3FA6-4E05-9082-048D579E3B25}" srcOrd="0" destOrd="0" parTransId="{F8F8E5EA-D470-470B-B7AE-C299503AFF73}" sibTransId="{B9818D3B-C324-4A85-B42C-C282E6313811}"/>
    <dgm:cxn modelId="{0D2FA979-BFAE-4C2F-AD14-3C209467D04C}" srcId="{0D9D9515-9424-4D9F-AC64-DD9C69103873}" destId="{57878E97-ECC5-4AEA-9C31-F9C71B947954}" srcOrd="3" destOrd="0" parTransId="{06A8985F-F7DD-4BBA-96E2-8BA126E437AA}" sibTransId="{CA2C1D27-4F7D-46F1-9A3F-252FD3EC59ED}"/>
    <dgm:cxn modelId="{1D2A4017-DEBF-4DBA-9144-3FB8238812A9}" type="presOf" srcId="{A588F293-F69C-4E6B-8988-F613A9685DA0}" destId="{2728538A-B16B-4F8A-9DC8-11262E705F9A}" srcOrd="0" destOrd="3" presId="urn:microsoft.com/office/officeart/2005/8/layout/chevron2"/>
    <dgm:cxn modelId="{918FD714-BF5E-40F4-A5FB-E189317F275D}" type="presOf" srcId="{B57E2F80-F890-4462-9EAC-9B74B9D1D8BE}" destId="{A345BE93-B6C0-432D-AB56-D32B403D4D20}" srcOrd="0" destOrd="0" presId="urn:microsoft.com/office/officeart/2005/8/layout/chevron2"/>
    <dgm:cxn modelId="{E6D49973-30FE-44AF-AD40-04FAC763937E}" srcId="{BDA5BF1E-5F1B-456C-83CD-F71F9FFFA162}" destId="{36BB7C66-7DDB-4631-B76F-6502228C6380}" srcOrd="1" destOrd="0" parTransId="{3A063EAC-0FE8-4E11-9ED2-24126B66992C}" sibTransId="{E529E052-58C4-4E17-8624-CBE878767746}"/>
    <dgm:cxn modelId="{DD749FDE-FCE8-4357-BB65-6CD378317DD2}" type="presOf" srcId="{57878E97-ECC5-4AEA-9C31-F9C71B947954}" destId="{61B44679-2E6E-4684-828A-ABC7F83B8F66}" srcOrd="0" destOrd="0" presId="urn:microsoft.com/office/officeart/2005/8/layout/chevron2"/>
    <dgm:cxn modelId="{406F3978-4F0F-49D9-940D-B01B87C29918}" srcId="{BDA5BF1E-5F1B-456C-83CD-F71F9FFFA162}" destId="{BCF8BF41-811A-4171-9A05-2B83E99EC0B0}" srcOrd="2" destOrd="0" parTransId="{47D85861-0AC0-4E63-B526-EC73392ECCEC}" sibTransId="{54149807-AD8B-475F-8F3B-96455BF9BC17}"/>
    <dgm:cxn modelId="{056E6833-B903-4475-B97F-32407AEDEB58}" srcId="{0D9D9515-9424-4D9F-AC64-DD9C69103873}" destId="{CEF8BB12-AEB3-4774-9DD2-508699AE928F}" srcOrd="1" destOrd="0" parTransId="{3B1570B5-0B95-4AE2-8563-A47FC4FB70ED}" sibTransId="{D2E7054C-B0D4-4097-B7E2-15CC463D5919}"/>
    <dgm:cxn modelId="{0C59A98D-3A3E-4949-A423-169C0F581AD4}" srcId="{C24DDD90-4795-4892-A9F4-7F8E6676560F}" destId="{A588F293-F69C-4E6B-8988-F613A9685DA0}" srcOrd="3" destOrd="0" parTransId="{8ED34E0F-79AA-407F-8EA4-1BC4C6E5F7A9}" sibTransId="{F99FA639-0B86-49F8-99F8-E2D79B68B9C5}"/>
    <dgm:cxn modelId="{852DBD78-38E4-4C5D-BA5D-51CD32869881}" srcId="{CEF8BB12-AEB3-4774-9DD2-508699AE928F}" destId="{889CC73B-5E3B-4E73-9909-0DEDF8817677}" srcOrd="2" destOrd="0" parTransId="{17213712-DCB3-41CF-81C1-A32B2ABE5EE5}" sibTransId="{6FF0CF51-02CD-48AE-8BD4-2C3F251737E5}"/>
    <dgm:cxn modelId="{6B04CB1B-0928-4526-81CC-8B97A7F70A57}" type="presOf" srcId="{363503A3-216B-490D-A2BD-AF6B4103DB73}" destId="{97A6A09E-1461-42A9-BE9E-F00A8CD89297}" srcOrd="0" destOrd="2" presId="urn:microsoft.com/office/officeart/2005/8/layout/chevron2"/>
    <dgm:cxn modelId="{A68DA813-AD2E-4850-A125-717FB343C691}" srcId="{0D9D9515-9424-4D9F-AC64-DD9C69103873}" destId="{E7565828-6671-4C23-ABDC-7E893E2C26F8}" srcOrd="4" destOrd="0" parTransId="{A76F052F-AFE3-494E-9E4A-9378CA046692}" sibTransId="{7B1D152C-CF55-4FFD-9B66-63F13DC5E4F6}"/>
    <dgm:cxn modelId="{B232BBD7-456C-44D3-8C56-321A0C5F4B01}" type="presOf" srcId="{1937419E-099F-47F1-BB33-5C2FC952CD55}" destId="{2728538A-B16B-4F8A-9DC8-11262E705F9A}" srcOrd="0" destOrd="2" presId="urn:microsoft.com/office/officeart/2005/8/layout/chevron2"/>
    <dgm:cxn modelId="{0507D199-F6B5-4EE1-A929-76180AAA512D}" type="presOf" srcId="{31548CD2-8E37-4B32-8FB3-022B40A92AD1}" destId="{97A6A09E-1461-42A9-BE9E-F00A8CD89297}" srcOrd="0" destOrd="1" presId="urn:microsoft.com/office/officeart/2005/8/layout/chevron2"/>
    <dgm:cxn modelId="{6FAF073A-818D-4373-B3D8-CA382827F3B8}" srcId="{0D9D9515-9424-4D9F-AC64-DD9C69103873}" destId="{C24DDD90-4795-4892-A9F4-7F8E6676560F}" srcOrd="2" destOrd="0" parTransId="{AB53B28C-D10A-442F-8A5D-EAE1C366D3A9}" sibTransId="{4EB2CE8E-D0C0-457B-BD0B-95545FC083DB}"/>
    <dgm:cxn modelId="{FDDA61CF-BCF9-42D7-9C66-DEAD3CB1E3AA}" type="presOf" srcId="{2C3B31F0-C1CC-46D8-A2BF-1978976910F9}" destId="{2728538A-B16B-4F8A-9DC8-11262E705F9A}" srcOrd="0" destOrd="1" presId="urn:microsoft.com/office/officeart/2005/8/layout/chevron2"/>
    <dgm:cxn modelId="{A5905192-D917-4E6E-BDA3-11327980A871}" type="presOf" srcId="{A686B65D-5F0A-4D8B-B1D7-5C12E2E8A68E}" destId="{D7319121-E918-4D18-9FFA-2C23BF9E6ECD}" srcOrd="0" destOrd="2" presId="urn:microsoft.com/office/officeart/2005/8/layout/chevron2"/>
    <dgm:cxn modelId="{8E5F43E4-0FE4-4F9C-8D2F-650F6C4F553A}" srcId="{C24DDD90-4795-4892-A9F4-7F8E6676560F}" destId="{2C3B31F0-C1CC-46D8-A2BF-1978976910F9}" srcOrd="1" destOrd="0" parTransId="{0A51F33F-CEA0-40D6-95AD-AB6E16AA0CAD}" sibTransId="{181B646C-DED7-458D-AE2A-1AE09B5C3CA1}"/>
    <dgm:cxn modelId="{B8F5D077-D18C-4DB3-BC12-5EB356EDEC31}" type="presParOf" srcId="{70E8E1F0-2F50-47C5-BE72-34C5A677C9BF}" destId="{F1BCB4C7-B86F-4A95-BB5B-3E2B6E875479}" srcOrd="0" destOrd="0" presId="urn:microsoft.com/office/officeart/2005/8/layout/chevron2"/>
    <dgm:cxn modelId="{496159E5-A085-482D-B323-2BCEDBE44F12}" type="presParOf" srcId="{F1BCB4C7-B86F-4A95-BB5B-3E2B6E875479}" destId="{704A8C5A-EE95-47F6-8100-20F2F010AA29}" srcOrd="0" destOrd="0" presId="urn:microsoft.com/office/officeart/2005/8/layout/chevron2"/>
    <dgm:cxn modelId="{482ED7AE-6AB1-449E-BFF9-BEE592F46C87}" type="presParOf" srcId="{F1BCB4C7-B86F-4A95-BB5B-3E2B6E875479}" destId="{C5075BA5-F5C4-41F4-95C0-5B79B5A82299}" srcOrd="1" destOrd="0" presId="urn:microsoft.com/office/officeart/2005/8/layout/chevron2"/>
    <dgm:cxn modelId="{E223B4D6-33B8-4D64-9992-137CEF6833C7}" type="presParOf" srcId="{70E8E1F0-2F50-47C5-BE72-34C5A677C9BF}" destId="{94B74E8A-4B94-4BC3-84BD-030BE31CFBBB}" srcOrd="1" destOrd="0" presId="urn:microsoft.com/office/officeart/2005/8/layout/chevron2"/>
    <dgm:cxn modelId="{409FEF06-4951-48A6-91E1-DFC0FDA6D3B3}" type="presParOf" srcId="{70E8E1F0-2F50-47C5-BE72-34C5A677C9BF}" destId="{2609F458-FF99-492B-B347-9FFA155B1190}" srcOrd="2" destOrd="0" presId="urn:microsoft.com/office/officeart/2005/8/layout/chevron2"/>
    <dgm:cxn modelId="{36656654-38B4-49BA-98A0-880548892552}" type="presParOf" srcId="{2609F458-FF99-492B-B347-9FFA155B1190}" destId="{7C46483D-C3E7-4F73-AC9E-0AF63B88EA02}" srcOrd="0" destOrd="0" presId="urn:microsoft.com/office/officeart/2005/8/layout/chevron2"/>
    <dgm:cxn modelId="{A3AF3965-2958-460B-890C-8595ED65FF3A}" type="presParOf" srcId="{2609F458-FF99-492B-B347-9FFA155B1190}" destId="{A345BE93-B6C0-432D-AB56-D32B403D4D20}" srcOrd="1" destOrd="0" presId="urn:microsoft.com/office/officeart/2005/8/layout/chevron2"/>
    <dgm:cxn modelId="{D4C1CC24-28FC-4265-996E-B4991CB5ED35}" type="presParOf" srcId="{70E8E1F0-2F50-47C5-BE72-34C5A677C9BF}" destId="{985500CE-148B-4A2E-B7AB-F0B7A2D701EF}" srcOrd="3" destOrd="0" presId="urn:microsoft.com/office/officeart/2005/8/layout/chevron2"/>
    <dgm:cxn modelId="{8C4BCD98-F0B6-414C-92B2-19ED8F638A8B}" type="presParOf" srcId="{70E8E1F0-2F50-47C5-BE72-34C5A677C9BF}" destId="{98BE2AAB-1042-4011-8450-50E42C4001E7}" srcOrd="4" destOrd="0" presId="urn:microsoft.com/office/officeart/2005/8/layout/chevron2"/>
    <dgm:cxn modelId="{71968E31-F183-47EE-8F06-135494B919A4}" type="presParOf" srcId="{98BE2AAB-1042-4011-8450-50E42C4001E7}" destId="{498A2F79-8893-43D0-BB48-EA4ABF578C18}" srcOrd="0" destOrd="0" presId="urn:microsoft.com/office/officeart/2005/8/layout/chevron2"/>
    <dgm:cxn modelId="{1B22C412-E4A8-49B5-8EEC-4811272E10F2}" type="presParOf" srcId="{98BE2AAB-1042-4011-8450-50E42C4001E7}" destId="{2728538A-B16B-4F8A-9DC8-11262E705F9A}" srcOrd="1" destOrd="0" presId="urn:microsoft.com/office/officeart/2005/8/layout/chevron2"/>
    <dgm:cxn modelId="{3B935C2D-F49D-4812-9556-67957042A7B8}" type="presParOf" srcId="{70E8E1F0-2F50-47C5-BE72-34C5A677C9BF}" destId="{D4AC6ADD-85B7-492C-9A70-9035E84EF41C}" srcOrd="5" destOrd="0" presId="urn:microsoft.com/office/officeart/2005/8/layout/chevron2"/>
    <dgm:cxn modelId="{38138EF9-089A-4894-A4CC-BADD40AAD3A4}" type="presParOf" srcId="{70E8E1F0-2F50-47C5-BE72-34C5A677C9BF}" destId="{9E1005CF-9D02-479E-9994-FAF90557E07C}" srcOrd="6" destOrd="0" presId="urn:microsoft.com/office/officeart/2005/8/layout/chevron2"/>
    <dgm:cxn modelId="{1916CCBA-F1F6-49F0-BE53-19718A881C73}" type="presParOf" srcId="{9E1005CF-9D02-479E-9994-FAF90557E07C}" destId="{61B44679-2E6E-4684-828A-ABC7F83B8F66}" srcOrd="0" destOrd="0" presId="urn:microsoft.com/office/officeart/2005/8/layout/chevron2"/>
    <dgm:cxn modelId="{0AE8AB8F-9FA8-4C80-903C-1BEB29F2B76C}" type="presParOf" srcId="{9E1005CF-9D02-479E-9994-FAF90557E07C}" destId="{97A6A09E-1461-42A9-BE9E-F00A8CD89297}" srcOrd="1" destOrd="0" presId="urn:microsoft.com/office/officeart/2005/8/layout/chevron2"/>
    <dgm:cxn modelId="{4A7BCAC2-90DB-4F59-BFD8-2298F4321EA1}" type="presParOf" srcId="{70E8E1F0-2F50-47C5-BE72-34C5A677C9BF}" destId="{2EC2B0BB-1F72-4D2B-BEB6-89D6CE3B6DEA}" srcOrd="7" destOrd="0" presId="urn:microsoft.com/office/officeart/2005/8/layout/chevron2"/>
    <dgm:cxn modelId="{C62EE937-F600-45DB-8E99-10FBF1ABCBDB}" type="presParOf" srcId="{70E8E1F0-2F50-47C5-BE72-34C5A677C9BF}" destId="{CEC613AF-295E-48B8-B1BC-48CC48FFBB62}" srcOrd="8" destOrd="0" presId="urn:microsoft.com/office/officeart/2005/8/layout/chevron2"/>
    <dgm:cxn modelId="{19E562B3-220E-4A04-9278-A5747239E84B}" type="presParOf" srcId="{CEC613AF-295E-48B8-B1BC-48CC48FFBB62}" destId="{E1CE61A2-0775-4900-89F6-46A7C319544C}" srcOrd="0" destOrd="0" presId="urn:microsoft.com/office/officeart/2005/8/layout/chevron2"/>
    <dgm:cxn modelId="{F332FF61-5FE0-4971-848E-CA2D83FF9075}" type="presParOf" srcId="{CEC613AF-295E-48B8-B1BC-48CC48FFBB62}" destId="{D7319121-E918-4D18-9FFA-2C23BF9E6EC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934868-E6C4-411F-B2BF-87B24EF6D4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34A79E74-640B-48B6-80EC-D4FFD19AD229}">
      <dgm:prSet phldrT="[Texte]" custT="1"/>
      <dgm:spPr/>
      <dgm:t>
        <a:bodyPr/>
        <a:lstStyle/>
        <a:p>
          <a:r>
            <a:rPr lang="fr-FR" sz="1800" b="1" dirty="0" smtClean="0">
              <a:solidFill>
                <a:schemeClr val="bg1"/>
              </a:solidFill>
            </a:rPr>
            <a:t>L’accessibilité du collège</a:t>
          </a:r>
          <a:endParaRPr lang="fr-FR" sz="1800" b="1" dirty="0">
            <a:solidFill>
              <a:schemeClr val="bg1"/>
            </a:solidFill>
          </a:endParaRPr>
        </a:p>
      </dgm:t>
    </dgm:pt>
    <dgm:pt modelId="{DC397FF4-F490-439C-AA1B-71D7EF19E2CC}" type="parTrans" cxnId="{3F7497D4-43EE-4B39-8773-B027734B767C}">
      <dgm:prSet/>
      <dgm:spPr/>
      <dgm:t>
        <a:bodyPr/>
        <a:lstStyle/>
        <a:p>
          <a:endParaRPr lang="fr-FR" sz="1200"/>
        </a:p>
      </dgm:t>
    </dgm:pt>
    <dgm:pt modelId="{45A8159C-D5AC-45BE-AC8F-06494EBE8546}" type="sibTrans" cxnId="{3F7497D4-43EE-4B39-8773-B027734B767C}">
      <dgm:prSet/>
      <dgm:spPr/>
      <dgm:t>
        <a:bodyPr/>
        <a:lstStyle/>
        <a:p>
          <a:endParaRPr lang="fr-FR" sz="1200"/>
        </a:p>
      </dgm:t>
    </dgm:pt>
    <dgm:pt modelId="{48E6A83D-FB3D-4AA1-9CE5-6B5C94790757}">
      <dgm:prSet phldrT="[Texte]" custT="1"/>
      <dgm:spPr/>
      <dgm:t>
        <a:bodyPr/>
        <a:lstStyle/>
        <a:p>
          <a:r>
            <a:rPr lang="fr-FR" sz="1800" b="1" dirty="0" smtClean="0">
              <a:solidFill>
                <a:schemeClr val="bg1"/>
              </a:solidFill>
            </a:rPr>
            <a:t>La mobilité des collégiens &amp; du personnel </a:t>
          </a:r>
          <a:endParaRPr lang="fr-FR" sz="1800" b="1" dirty="0">
            <a:solidFill>
              <a:schemeClr val="bg1"/>
            </a:solidFill>
          </a:endParaRPr>
        </a:p>
      </dgm:t>
    </dgm:pt>
    <dgm:pt modelId="{730C5320-D885-4B97-AC37-34F5A2D5E869}" type="parTrans" cxnId="{C92ACF3A-D2F5-44B4-A5BA-2CC0EEF08B64}">
      <dgm:prSet/>
      <dgm:spPr/>
      <dgm:t>
        <a:bodyPr/>
        <a:lstStyle/>
        <a:p>
          <a:endParaRPr lang="fr-FR" sz="1200"/>
        </a:p>
      </dgm:t>
    </dgm:pt>
    <dgm:pt modelId="{6DE6362D-A928-4C75-9C8B-D21C66F76E92}" type="sibTrans" cxnId="{C92ACF3A-D2F5-44B4-A5BA-2CC0EEF08B64}">
      <dgm:prSet/>
      <dgm:spPr/>
      <dgm:t>
        <a:bodyPr/>
        <a:lstStyle/>
        <a:p>
          <a:endParaRPr lang="fr-FR" sz="1200"/>
        </a:p>
      </dgm:t>
    </dgm:pt>
    <dgm:pt modelId="{EDF0E4DE-87F9-454B-8CFD-6EE06F856601}">
      <dgm:prSet phldrT="[Texte]" custT="1"/>
      <dgm:spPr/>
      <dgm:t>
        <a:bodyPr/>
        <a:lstStyle/>
        <a:p>
          <a:endParaRPr lang="fr-FR" sz="1600" b="0" dirty="0"/>
        </a:p>
      </dgm:t>
    </dgm:pt>
    <dgm:pt modelId="{4994C2C7-1260-4C40-95A8-4A3B57F4EB0E}" type="parTrans" cxnId="{056E9347-F2A8-4280-828B-6C80D047CA38}">
      <dgm:prSet/>
      <dgm:spPr/>
      <dgm:t>
        <a:bodyPr/>
        <a:lstStyle/>
        <a:p>
          <a:endParaRPr lang="fr-FR"/>
        </a:p>
      </dgm:t>
    </dgm:pt>
    <dgm:pt modelId="{4CA83B71-5751-43F0-8E27-D6E0C1608FCD}" type="sibTrans" cxnId="{056E9347-F2A8-4280-828B-6C80D047CA38}">
      <dgm:prSet/>
      <dgm:spPr/>
      <dgm:t>
        <a:bodyPr/>
        <a:lstStyle/>
        <a:p>
          <a:endParaRPr lang="fr-FR"/>
        </a:p>
      </dgm:t>
    </dgm:pt>
    <dgm:pt modelId="{FF0CB275-1372-43FA-882D-1E7C29D7B754}">
      <dgm:prSet phldrT="[Texte]" custT="1"/>
      <dgm:spPr/>
      <dgm:t>
        <a:bodyPr/>
        <a:lstStyle/>
        <a:p>
          <a:r>
            <a:rPr lang="fr-FR" sz="1400" b="1" dirty="0" smtClean="0">
              <a:solidFill>
                <a:schemeClr val="tx2"/>
              </a:solidFill>
            </a:rPr>
            <a:t>Identifier les pratiques </a:t>
          </a:r>
          <a:r>
            <a:rPr lang="fr-FR" sz="1400" dirty="0" smtClean="0"/>
            <a:t>actuelles de mobilité des élèves et salariés</a:t>
          </a:r>
          <a:endParaRPr lang="fr-FR" sz="1400" dirty="0"/>
        </a:p>
      </dgm:t>
    </dgm:pt>
    <dgm:pt modelId="{27C792EC-B296-49B2-AD70-0A847FD0117C}" type="parTrans" cxnId="{85267CF5-F08D-4546-95B8-A78147D42F60}">
      <dgm:prSet/>
      <dgm:spPr/>
      <dgm:t>
        <a:bodyPr/>
        <a:lstStyle/>
        <a:p>
          <a:endParaRPr lang="fr-FR"/>
        </a:p>
      </dgm:t>
    </dgm:pt>
    <dgm:pt modelId="{C98EC45C-E6A8-4A74-A419-C39A40422A21}" type="sibTrans" cxnId="{85267CF5-F08D-4546-95B8-A78147D42F60}">
      <dgm:prSet/>
      <dgm:spPr/>
      <dgm:t>
        <a:bodyPr/>
        <a:lstStyle/>
        <a:p>
          <a:endParaRPr lang="fr-FR"/>
        </a:p>
      </dgm:t>
    </dgm:pt>
    <dgm:pt modelId="{7BA427F9-2BCA-46BC-AED1-45474B6BAE2F}">
      <dgm:prSet phldrT="[Texte]" custT="1"/>
      <dgm:spPr/>
      <dgm:t>
        <a:bodyPr/>
        <a:lstStyle/>
        <a:p>
          <a:r>
            <a:rPr lang="fr-FR" sz="1400" b="1" dirty="0" smtClean="0">
              <a:solidFill>
                <a:schemeClr val="tx2"/>
              </a:solidFill>
            </a:rPr>
            <a:t>Comprendre le fonctionnement de l’établissement </a:t>
          </a:r>
          <a:r>
            <a:rPr lang="fr-FR" sz="1400" dirty="0" smtClean="0"/>
            <a:t>: horaires, services, conditions d’accueil et d’ouverture de l’établissement</a:t>
          </a:r>
          <a:endParaRPr lang="fr-FR" sz="1400" b="0" dirty="0"/>
        </a:p>
      </dgm:t>
    </dgm:pt>
    <dgm:pt modelId="{795AD060-1182-4D13-A503-18706FDE012D}" type="parTrans" cxnId="{41225D76-B27B-46FD-A406-88D5DD3AAEDF}">
      <dgm:prSet/>
      <dgm:spPr/>
      <dgm:t>
        <a:bodyPr/>
        <a:lstStyle/>
        <a:p>
          <a:endParaRPr lang="fr-FR"/>
        </a:p>
      </dgm:t>
    </dgm:pt>
    <dgm:pt modelId="{7D7E3A50-6104-41E3-B7E9-583087BEE169}" type="sibTrans" cxnId="{41225D76-B27B-46FD-A406-88D5DD3AAEDF}">
      <dgm:prSet/>
      <dgm:spPr/>
      <dgm:t>
        <a:bodyPr/>
        <a:lstStyle/>
        <a:p>
          <a:endParaRPr lang="fr-FR"/>
        </a:p>
      </dgm:t>
    </dgm:pt>
    <dgm:pt modelId="{CD57FCA4-0BDE-4EE5-A3CF-BDA6AF721E46}">
      <dgm:prSet custT="1"/>
      <dgm:spPr/>
      <dgm:t>
        <a:bodyPr/>
        <a:lstStyle/>
        <a:p>
          <a:endParaRPr lang="fr-FR" sz="1400" dirty="0"/>
        </a:p>
      </dgm:t>
    </dgm:pt>
    <dgm:pt modelId="{0DDA8A39-3A9A-440F-8816-3D9DCAD545E8}" type="parTrans" cxnId="{9E7D319B-14A9-4892-8E9E-0C5B18E7D9C0}">
      <dgm:prSet/>
      <dgm:spPr/>
      <dgm:t>
        <a:bodyPr/>
        <a:lstStyle/>
        <a:p>
          <a:endParaRPr lang="fr-FR"/>
        </a:p>
      </dgm:t>
    </dgm:pt>
    <dgm:pt modelId="{CF39CCA8-BD0B-43FD-9F53-0899060BCEA5}" type="sibTrans" cxnId="{9E7D319B-14A9-4892-8E9E-0C5B18E7D9C0}">
      <dgm:prSet/>
      <dgm:spPr/>
      <dgm:t>
        <a:bodyPr/>
        <a:lstStyle/>
        <a:p>
          <a:endParaRPr lang="fr-FR"/>
        </a:p>
      </dgm:t>
    </dgm:pt>
    <dgm:pt modelId="{28C0C3E7-424B-4797-963A-E8E1FA59AC76}">
      <dgm:prSet custT="1"/>
      <dgm:spPr/>
      <dgm:t>
        <a:bodyPr/>
        <a:lstStyle/>
        <a:p>
          <a:r>
            <a:rPr lang="fr-FR" sz="1400" b="1" dirty="0" smtClean="0">
              <a:solidFill>
                <a:schemeClr val="tx2"/>
              </a:solidFill>
            </a:rPr>
            <a:t>Identifier les freins </a:t>
          </a:r>
          <a:r>
            <a:rPr lang="fr-FR" sz="1400" dirty="0" smtClean="0"/>
            <a:t>au report modal (pts durs, freins psychologiques…) </a:t>
          </a:r>
          <a:endParaRPr lang="fr-FR" sz="1400" dirty="0"/>
        </a:p>
      </dgm:t>
    </dgm:pt>
    <dgm:pt modelId="{17DF0450-460A-4E4B-9D24-BA8943233095}" type="parTrans" cxnId="{ABAEE089-4909-4FED-99A5-11F1F33C7770}">
      <dgm:prSet/>
      <dgm:spPr/>
      <dgm:t>
        <a:bodyPr/>
        <a:lstStyle/>
        <a:p>
          <a:endParaRPr lang="fr-FR"/>
        </a:p>
      </dgm:t>
    </dgm:pt>
    <dgm:pt modelId="{AEF1ED13-E31F-4DD3-A6CB-AEC80037152D}" type="sibTrans" cxnId="{ABAEE089-4909-4FED-99A5-11F1F33C7770}">
      <dgm:prSet/>
      <dgm:spPr/>
      <dgm:t>
        <a:bodyPr/>
        <a:lstStyle/>
        <a:p>
          <a:endParaRPr lang="fr-FR"/>
        </a:p>
      </dgm:t>
    </dgm:pt>
    <dgm:pt modelId="{5FF511C5-F92E-4BE4-B484-77A30C8266D3}">
      <dgm:prSet custT="1"/>
      <dgm:spPr/>
      <dgm:t>
        <a:bodyPr/>
        <a:lstStyle/>
        <a:p>
          <a:endParaRPr lang="fr-FR" sz="1400" dirty="0"/>
        </a:p>
      </dgm:t>
    </dgm:pt>
    <dgm:pt modelId="{E9E6245B-A1BD-491A-8DA4-919B9B5C1E9A}" type="parTrans" cxnId="{31A5EAA4-F0E3-4F3C-B41B-188C32087312}">
      <dgm:prSet/>
      <dgm:spPr/>
      <dgm:t>
        <a:bodyPr/>
        <a:lstStyle/>
        <a:p>
          <a:endParaRPr lang="fr-FR"/>
        </a:p>
      </dgm:t>
    </dgm:pt>
    <dgm:pt modelId="{6EFDF44B-1795-451E-9FB8-D39114BB9A40}" type="sibTrans" cxnId="{31A5EAA4-F0E3-4F3C-B41B-188C32087312}">
      <dgm:prSet/>
      <dgm:spPr/>
      <dgm:t>
        <a:bodyPr/>
        <a:lstStyle/>
        <a:p>
          <a:endParaRPr lang="fr-FR"/>
        </a:p>
      </dgm:t>
    </dgm:pt>
    <dgm:pt modelId="{AE54A6CD-1627-4FFB-AC60-4F04CEBC8B5A}">
      <dgm:prSet custT="1"/>
      <dgm:spPr/>
      <dgm:t>
        <a:bodyPr/>
        <a:lstStyle/>
        <a:p>
          <a:r>
            <a:rPr lang="fr-FR" sz="1400" b="1" dirty="0" smtClean="0">
              <a:solidFill>
                <a:schemeClr val="tx2"/>
              </a:solidFill>
            </a:rPr>
            <a:t>Identifier des potentiels </a:t>
          </a:r>
          <a:r>
            <a:rPr lang="fr-FR" sz="1400" dirty="0" smtClean="0"/>
            <a:t>de report modal (possession d’un vélo, accord de principe pour covoiturer…) </a:t>
          </a:r>
          <a:endParaRPr lang="fr-FR" sz="1400" dirty="0"/>
        </a:p>
      </dgm:t>
    </dgm:pt>
    <dgm:pt modelId="{4AA2C8D7-A7BA-495C-B383-BE3166E56940}" type="parTrans" cxnId="{A5255528-7BD4-428A-A069-76241D086172}">
      <dgm:prSet/>
      <dgm:spPr/>
      <dgm:t>
        <a:bodyPr/>
        <a:lstStyle/>
        <a:p>
          <a:endParaRPr lang="fr-FR"/>
        </a:p>
      </dgm:t>
    </dgm:pt>
    <dgm:pt modelId="{5626CB99-F0FD-4E4C-921B-119BEF8066A5}" type="sibTrans" cxnId="{A5255528-7BD4-428A-A069-76241D086172}">
      <dgm:prSet/>
      <dgm:spPr/>
      <dgm:t>
        <a:bodyPr/>
        <a:lstStyle/>
        <a:p>
          <a:endParaRPr lang="fr-FR"/>
        </a:p>
      </dgm:t>
    </dgm:pt>
    <dgm:pt modelId="{58EC4C37-C3E6-470C-A10B-490A992F4C2E}">
      <dgm:prSet custT="1"/>
      <dgm:spPr/>
      <dgm:t>
        <a:bodyPr/>
        <a:lstStyle/>
        <a:p>
          <a:endParaRPr lang="fr-FR" sz="1400" dirty="0"/>
        </a:p>
      </dgm:t>
    </dgm:pt>
    <dgm:pt modelId="{161FEB83-2B8B-4470-91CC-A994B4B524F2}" type="parTrans" cxnId="{A2D1057C-F8E7-4E78-A786-FF822D5B992D}">
      <dgm:prSet/>
      <dgm:spPr/>
      <dgm:t>
        <a:bodyPr/>
        <a:lstStyle/>
        <a:p>
          <a:endParaRPr lang="fr-FR"/>
        </a:p>
      </dgm:t>
    </dgm:pt>
    <dgm:pt modelId="{FDA5DA94-9AD9-4CBA-9692-9665D4423183}" type="sibTrans" cxnId="{A2D1057C-F8E7-4E78-A786-FF822D5B992D}">
      <dgm:prSet/>
      <dgm:spPr/>
      <dgm:t>
        <a:bodyPr/>
        <a:lstStyle/>
        <a:p>
          <a:endParaRPr lang="fr-FR"/>
        </a:p>
      </dgm:t>
    </dgm:pt>
    <dgm:pt modelId="{CB88D1F1-99D1-48D5-A7CD-B15A54F1DCB0}">
      <dgm:prSet custT="1"/>
      <dgm:spPr/>
      <dgm:t>
        <a:bodyPr/>
        <a:lstStyle/>
        <a:p>
          <a:r>
            <a:rPr lang="fr-FR" sz="1400" dirty="0" smtClean="0"/>
            <a:t>Vérifier la </a:t>
          </a:r>
          <a:r>
            <a:rPr lang="fr-FR" sz="1400" b="1" dirty="0" smtClean="0">
              <a:solidFill>
                <a:schemeClr val="tx2"/>
              </a:solidFill>
            </a:rPr>
            <a:t>bonne connaissance de l’offre </a:t>
          </a:r>
          <a:r>
            <a:rPr lang="fr-FR" sz="1400" dirty="0" smtClean="0"/>
            <a:t>en mobilité (stationnements vélo, prime transport…) </a:t>
          </a:r>
          <a:endParaRPr lang="fr-FR" sz="1400" dirty="0"/>
        </a:p>
      </dgm:t>
    </dgm:pt>
    <dgm:pt modelId="{EA8D486F-1C28-4B17-81CB-12F0B6CB3DA9}" type="parTrans" cxnId="{0491C83F-531A-47D9-9900-F8CDD2D40A98}">
      <dgm:prSet/>
      <dgm:spPr/>
      <dgm:t>
        <a:bodyPr/>
        <a:lstStyle/>
        <a:p>
          <a:endParaRPr lang="fr-FR"/>
        </a:p>
      </dgm:t>
    </dgm:pt>
    <dgm:pt modelId="{EF380529-AA8B-4A1C-8147-0CD7465E74C8}" type="sibTrans" cxnId="{0491C83F-531A-47D9-9900-F8CDD2D40A98}">
      <dgm:prSet/>
      <dgm:spPr/>
      <dgm:t>
        <a:bodyPr/>
        <a:lstStyle/>
        <a:p>
          <a:endParaRPr lang="fr-FR"/>
        </a:p>
      </dgm:t>
    </dgm:pt>
    <dgm:pt modelId="{3DF17BF7-8301-4321-8D60-D772EC2CA679}">
      <dgm:prSet custT="1"/>
      <dgm:spPr/>
      <dgm:t>
        <a:bodyPr/>
        <a:lstStyle/>
        <a:p>
          <a:endParaRPr lang="fr-FR" sz="1400" dirty="0"/>
        </a:p>
      </dgm:t>
    </dgm:pt>
    <dgm:pt modelId="{D1504E02-A74F-48DE-B5B3-0C1D558D5003}" type="parTrans" cxnId="{F172D6B5-2BD4-4411-B2DC-33B404DEC8D4}">
      <dgm:prSet/>
      <dgm:spPr/>
      <dgm:t>
        <a:bodyPr/>
        <a:lstStyle/>
        <a:p>
          <a:endParaRPr lang="fr-FR"/>
        </a:p>
      </dgm:t>
    </dgm:pt>
    <dgm:pt modelId="{EADAC1C4-D1E4-4CA2-8E6F-779FDD86C2F2}" type="sibTrans" cxnId="{F172D6B5-2BD4-4411-B2DC-33B404DEC8D4}">
      <dgm:prSet/>
      <dgm:spPr/>
      <dgm:t>
        <a:bodyPr/>
        <a:lstStyle/>
        <a:p>
          <a:endParaRPr lang="fr-FR"/>
        </a:p>
      </dgm:t>
    </dgm:pt>
    <dgm:pt modelId="{E6A78D1C-D5FD-4435-9087-4E43F129407B}">
      <dgm:prSet custT="1"/>
      <dgm:spPr/>
      <dgm:t>
        <a:bodyPr/>
        <a:lstStyle/>
        <a:p>
          <a:r>
            <a:rPr lang="fr-FR" sz="1400" b="1" dirty="0" smtClean="0">
              <a:solidFill>
                <a:schemeClr val="tx2"/>
              </a:solidFill>
            </a:rPr>
            <a:t>Identifier les démarches </a:t>
          </a:r>
          <a:r>
            <a:rPr lang="fr-FR" sz="1400" dirty="0" smtClean="0"/>
            <a:t>déjà mises en place par l’établissement</a:t>
          </a:r>
          <a:endParaRPr lang="fr-FR" sz="1400" dirty="0"/>
        </a:p>
      </dgm:t>
    </dgm:pt>
    <dgm:pt modelId="{DB53CA63-7797-489D-A0DD-7D950CBA3A91}" type="parTrans" cxnId="{79916CEA-BDB5-402C-A7A2-44E5569D7F36}">
      <dgm:prSet/>
      <dgm:spPr/>
      <dgm:t>
        <a:bodyPr/>
        <a:lstStyle/>
        <a:p>
          <a:endParaRPr lang="fr-FR"/>
        </a:p>
      </dgm:t>
    </dgm:pt>
    <dgm:pt modelId="{B05590AA-3C5B-4489-B893-F1364A5BA7AD}" type="sibTrans" cxnId="{79916CEA-BDB5-402C-A7A2-44E5569D7F36}">
      <dgm:prSet/>
      <dgm:spPr/>
      <dgm:t>
        <a:bodyPr/>
        <a:lstStyle/>
        <a:p>
          <a:endParaRPr lang="fr-FR"/>
        </a:p>
      </dgm:t>
    </dgm:pt>
    <dgm:pt modelId="{17C22789-BD27-45D6-B100-FB56E3D2E9C6}">
      <dgm:prSet custT="1"/>
      <dgm:spPr/>
      <dgm:t>
        <a:bodyPr/>
        <a:lstStyle/>
        <a:p>
          <a:endParaRPr lang="fr-FR" sz="1400" dirty="0"/>
        </a:p>
      </dgm:t>
    </dgm:pt>
    <dgm:pt modelId="{AB185E42-1A91-45B9-A24D-EB9DF898846B}" type="parTrans" cxnId="{51F2E226-5B1A-41B9-AD4A-FEB08499BE19}">
      <dgm:prSet/>
      <dgm:spPr/>
      <dgm:t>
        <a:bodyPr/>
        <a:lstStyle/>
        <a:p>
          <a:endParaRPr lang="fr-FR"/>
        </a:p>
      </dgm:t>
    </dgm:pt>
    <dgm:pt modelId="{ED9EBAE5-B895-48ED-AAFD-11E01CC72B10}" type="sibTrans" cxnId="{51F2E226-5B1A-41B9-AD4A-FEB08499BE19}">
      <dgm:prSet/>
      <dgm:spPr/>
      <dgm:t>
        <a:bodyPr/>
        <a:lstStyle/>
        <a:p>
          <a:endParaRPr lang="fr-FR"/>
        </a:p>
      </dgm:t>
    </dgm:pt>
    <dgm:pt modelId="{0223B6B7-0566-4971-BFA6-293C61A254E7}">
      <dgm:prSet custT="1"/>
      <dgm:spPr/>
      <dgm:t>
        <a:bodyPr/>
        <a:lstStyle/>
        <a:p>
          <a:r>
            <a:rPr lang="fr-FR" sz="1400" dirty="0" smtClean="0"/>
            <a:t>Identifier </a:t>
          </a:r>
          <a:r>
            <a:rPr lang="fr-FR" sz="1400" b="1" dirty="0" smtClean="0">
              <a:solidFill>
                <a:schemeClr val="tx2"/>
              </a:solidFill>
            </a:rPr>
            <a:t>l’offre en mobilité </a:t>
          </a:r>
          <a:r>
            <a:rPr lang="fr-FR" sz="1400" dirty="0" smtClean="0"/>
            <a:t>existante </a:t>
          </a:r>
          <a:endParaRPr lang="fr-FR" sz="1400" dirty="0"/>
        </a:p>
      </dgm:t>
    </dgm:pt>
    <dgm:pt modelId="{ED24C866-C34E-4492-ADD7-440035F1D55B}" type="parTrans" cxnId="{F3B03F7A-309C-4937-A993-9506B1E70D4C}">
      <dgm:prSet/>
      <dgm:spPr/>
      <dgm:t>
        <a:bodyPr/>
        <a:lstStyle/>
        <a:p>
          <a:endParaRPr lang="fr-FR"/>
        </a:p>
      </dgm:t>
    </dgm:pt>
    <dgm:pt modelId="{F6249749-3E6A-424E-A44C-16F4D9E699DB}" type="sibTrans" cxnId="{F3B03F7A-309C-4937-A993-9506B1E70D4C}">
      <dgm:prSet/>
      <dgm:spPr/>
      <dgm:t>
        <a:bodyPr/>
        <a:lstStyle/>
        <a:p>
          <a:endParaRPr lang="fr-FR"/>
        </a:p>
      </dgm:t>
    </dgm:pt>
    <dgm:pt modelId="{37BBB7E6-E24A-4FAE-A4D4-CF85B8FFD581}">
      <dgm:prSet custT="1"/>
      <dgm:spPr/>
      <dgm:t>
        <a:bodyPr/>
        <a:lstStyle/>
        <a:p>
          <a:endParaRPr lang="fr-FR" sz="1400" dirty="0"/>
        </a:p>
      </dgm:t>
    </dgm:pt>
    <dgm:pt modelId="{10A1D678-8ED6-4920-BF0D-F1F79A339CBD}" type="parTrans" cxnId="{76A8DEB2-3A3D-4274-A1AE-60E40B681D6F}">
      <dgm:prSet/>
      <dgm:spPr/>
      <dgm:t>
        <a:bodyPr/>
        <a:lstStyle/>
        <a:p>
          <a:endParaRPr lang="fr-FR"/>
        </a:p>
      </dgm:t>
    </dgm:pt>
    <dgm:pt modelId="{8997D59F-93BF-4DC0-8B61-574B4EBC9993}" type="sibTrans" cxnId="{76A8DEB2-3A3D-4274-A1AE-60E40B681D6F}">
      <dgm:prSet/>
      <dgm:spPr/>
      <dgm:t>
        <a:bodyPr/>
        <a:lstStyle/>
        <a:p>
          <a:endParaRPr lang="fr-FR"/>
        </a:p>
      </dgm:t>
    </dgm:pt>
    <dgm:pt modelId="{2E57C836-D988-4B4F-A6D6-3118B8A03441}">
      <dgm:prSet custT="1"/>
      <dgm:spPr/>
      <dgm:t>
        <a:bodyPr/>
        <a:lstStyle/>
        <a:p>
          <a:r>
            <a:rPr lang="fr-FR" sz="1400" b="1" dirty="0" err="1" smtClean="0">
              <a:solidFill>
                <a:schemeClr val="tx2"/>
              </a:solidFill>
            </a:rPr>
            <a:t>Géolocaliser</a:t>
          </a:r>
          <a:r>
            <a:rPr lang="fr-FR" sz="1400" b="1" dirty="0" smtClean="0">
              <a:solidFill>
                <a:schemeClr val="tx2"/>
              </a:solidFill>
            </a:rPr>
            <a:t> les lieux </a:t>
          </a:r>
          <a:r>
            <a:rPr lang="fr-FR" sz="1400" dirty="0" smtClean="0"/>
            <a:t>de résidence (</a:t>
          </a:r>
          <a:r>
            <a:rPr lang="fr-FR" sz="1400" dirty="0" err="1" smtClean="0"/>
            <a:t>cf</a:t>
          </a:r>
          <a:r>
            <a:rPr lang="fr-FR" sz="1400" dirty="0" smtClean="0"/>
            <a:t> départements), les </a:t>
          </a:r>
          <a:r>
            <a:rPr lang="fr-FR" sz="1400" b="1" dirty="0" smtClean="0">
              <a:solidFill>
                <a:schemeClr val="tx2"/>
              </a:solidFill>
            </a:rPr>
            <a:t>trajets réguliers</a:t>
          </a:r>
          <a:endParaRPr lang="fr-FR" sz="1400" b="1" dirty="0">
            <a:solidFill>
              <a:schemeClr val="tx2"/>
            </a:solidFill>
          </a:endParaRPr>
        </a:p>
      </dgm:t>
    </dgm:pt>
    <dgm:pt modelId="{AD012BC2-0B60-4F0D-8BC5-B8B6D20CB223}" type="parTrans" cxnId="{B6298342-6A2A-4D2E-8EDB-C535EC0A50A5}">
      <dgm:prSet/>
      <dgm:spPr/>
      <dgm:t>
        <a:bodyPr/>
        <a:lstStyle/>
        <a:p>
          <a:endParaRPr lang="fr-FR"/>
        </a:p>
      </dgm:t>
    </dgm:pt>
    <dgm:pt modelId="{987F9A30-D558-423D-951C-AF9881C96257}" type="sibTrans" cxnId="{B6298342-6A2A-4D2E-8EDB-C535EC0A50A5}">
      <dgm:prSet/>
      <dgm:spPr/>
      <dgm:t>
        <a:bodyPr/>
        <a:lstStyle/>
        <a:p>
          <a:endParaRPr lang="fr-FR"/>
        </a:p>
      </dgm:t>
    </dgm:pt>
    <dgm:pt modelId="{6FCC5899-2A38-4EA1-B90A-70000560ACF3}">
      <dgm:prSet custT="1"/>
      <dgm:spPr/>
      <dgm:t>
        <a:bodyPr/>
        <a:lstStyle/>
        <a:p>
          <a:endParaRPr lang="fr-FR" sz="1400" dirty="0"/>
        </a:p>
      </dgm:t>
    </dgm:pt>
    <dgm:pt modelId="{62920C1B-91EF-4DC4-AEC1-165CC56FD595}" type="parTrans" cxnId="{6A5BB43D-FA8D-4240-A4D2-87EECAC904BF}">
      <dgm:prSet/>
      <dgm:spPr/>
      <dgm:t>
        <a:bodyPr/>
        <a:lstStyle/>
        <a:p>
          <a:endParaRPr lang="fr-FR"/>
        </a:p>
      </dgm:t>
    </dgm:pt>
    <dgm:pt modelId="{9107A6A2-E5A1-415A-90FA-21EE1C1153A0}" type="sibTrans" cxnId="{6A5BB43D-FA8D-4240-A4D2-87EECAC904BF}">
      <dgm:prSet/>
      <dgm:spPr/>
      <dgm:t>
        <a:bodyPr/>
        <a:lstStyle/>
        <a:p>
          <a:endParaRPr lang="fr-FR"/>
        </a:p>
      </dgm:t>
    </dgm:pt>
    <dgm:pt modelId="{BF156A8E-30C8-4D66-8110-F4CC2EA5BA1A}">
      <dgm:prSet custT="1"/>
      <dgm:spPr/>
      <dgm:t>
        <a:bodyPr/>
        <a:lstStyle/>
        <a:p>
          <a:r>
            <a:rPr lang="fr-FR" sz="1400" b="1" dirty="0" smtClean="0">
              <a:solidFill>
                <a:schemeClr val="tx2"/>
              </a:solidFill>
            </a:rPr>
            <a:t>Recueillir des données </a:t>
          </a:r>
          <a:r>
            <a:rPr lang="fr-FR" sz="1400" dirty="0" smtClean="0"/>
            <a:t>sur : l’accidentologie, les points durs </a:t>
          </a:r>
          <a:endParaRPr lang="fr-FR" sz="1400" dirty="0"/>
        </a:p>
      </dgm:t>
    </dgm:pt>
    <dgm:pt modelId="{4C5535B7-CD0D-47C5-B921-F8AAFFB6312C}" type="parTrans" cxnId="{9EDC4641-18B5-4686-89D6-A08D7038BD3F}">
      <dgm:prSet/>
      <dgm:spPr/>
      <dgm:t>
        <a:bodyPr/>
        <a:lstStyle/>
        <a:p>
          <a:endParaRPr lang="fr-FR"/>
        </a:p>
      </dgm:t>
    </dgm:pt>
    <dgm:pt modelId="{F09A023F-E8E5-4A12-8D7B-4B90FB9837A5}" type="sibTrans" cxnId="{9EDC4641-18B5-4686-89D6-A08D7038BD3F}">
      <dgm:prSet/>
      <dgm:spPr/>
      <dgm:t>
        <a:bodyPr/>
        <a:lstStyle/>
        <a:p>
          <a:endParaRPr lang="fr-FR"/>
        </a:p>
      </dgm:t>
    </dgm:pt>
    <dgm:pt modelId="{265C0B68-4500-4EE2-9825-2A9E90FE4E8D}">
      <dgm:prSet custT="1"/>
      <dgm:spPr/>
      <dgm:t>
        <a:bodyPr/>
        <a:lstStyle/>
        <a:p>
          <a:endParaRPr lang="fr-FR" sz="1400" dirty="0"/>
        </a:p>
      </dgm:t>
    </dgm:pt>
    <dgm:pt modelId="{75BD1EBF-C9E4-46CA-901A-4568A948FC95}" type="parTrans" cxnId="{C5AE6B8C-7C89-4CEF-BD9B-707912C313F3}">
      <dgm:prSet/>
      <dgm:spPr/>
      <dgm:t>
        <a:bodyPr/>
        <a:lstStyle/>
        <a:p>
          <a:endParaRPr lang="fr-FR"/>
        </a:p>
      </dgm:t>
    </dgm:pt>
    <dgm:pt modelId="{2F7CB93A-2745-49FE-9CED-6E3B8D335893}" type="sibTrans" cxnId="{C5AE6B8C-7C89-4CEF-BD9B-707912C313F3}">
      <dgm:prSet/>
      <dgm:spPr/>
      <dgm:t>
        <a:bodyPr/>
        <a:lstStyle/>
        <a:p>
          <a:endParaRPr lang="fr-FR"/>
        </a:p>
      </dgm:t>
    </dgm:pt>
    <dgm:pt modelId="{9C76438B-1E7B-4AE0-A9D1-D6306E914717}">
      <dgm:prSet custT="1"/>
      <dgm:spPr/>
      <dgm:t>
        <a:bodyPr/>
        <a:lstStyle/>
        <a:p>
          <a:r>
            <a:rPr lang="fr-FR" sz="1400" dirty="0" smtClean="0"/>
            <a:t>Evaluer la </a:t>
          </a:r>
          <a:r>
            <a:rPr lang="fr-FR" sz="1400" b="1" dirty="0" smtClean="0">
              <a:solidFill>
                <a:schemeClr val="tx2"/>
              </a:solidFill>
            </a:rPr>
            <a:t>qualité et le niveau d’accessibilité </a:t>
          </a:r>
          <a:r>
            <a:rPr lang="fr-FR" sz="1400" dirty="0" smtClean="0"/>
            <a:t>par tous les modes de transport (voiture, stationnement, vélo, marche, transport en commun) </a:t>
          </a:r>
          <a:endParaRPr lang="fr-FR" sz="1400" dirty="0"/>
        </a:p>
      </dgm:t>
    </dgm:pt>
    <dgm:pt modelId="{01DABCA3-7EA9-4175-ADF9-1067DF0CB30B}" type="parTrans" cxnId="{BE0FA349-CAB8-4387-8B75-82A805C53113}">
      <dgm:prSet/>
      <dgm:spPr/>
      <dgm:t>
        <a:bodyPr/>
        <a:lstStyle/>
        <a:p>
          <a:endParaRPr lang="fr-FR"/>
        </a:p>
      </dgm:t>
    </dgm:pt>
    <dgm:pt modelId="{AD017520-B27A-4743-928B-57FF4B41FAF5}" type="sibTrans" cxnId="{BE0FA349-CAB8-4387-8B75-82A805C53113}">
      <dgm:prSet/>
      <dgm:spPr/>
      <dgm:t>
        <a:bodyPr/>
        <a:lstStyle/>
        <a:p>
          <a:endParaRPr lang="fr-FR"/>
        </a:p>
      </dgm:t>
    </dgm:pt>
    <dgm:pt modelId="{09433F4C-B440-4B80-AFBE-18E67D2635CE}" type="pres">
      <dgm:prSet presAssocID="{34934868-E6C4-411F-B2BF-87B24EF6D4A3}" presName="linear" presStyleCnt="0">
        <dgm:presLayoutVars>
          <dgm:animLvl val="lvl"/>
          <dgm:resizeHandles val="exact"/>
        </dgm:presLayoutVars>
      </dgm:prSet>
      <dgm:spPr/>
      <dgm:t>
        <a:bodyPr/>
        <a:lstStyle/>
        <a:p>
          <a:endParaRPr lang="fr-FR"/>
        </a:p>
      </dgm:t>
    </dgm:pt>
    <dgm:pt modelId="{563731E6-E24E-4A38-989E-0BE4D9D038B9}" type="pres">
      <dgm:prSet presAssocID="{34A79E74-640B-48B6-80EC-D4FFD19AD229}" presName="parentText" presStyleLbl="node1" presStyleIdx="0" presStyleCnt="2" custScaleY="35242" custLinFactNeighborY="-21106">
        <dgm:presLayoutVars>
          <dgm:chMax val="0"/>
          <dgm:bulletEnabled val="1"/>
        </dgm:presLayoutVars>
      </dgm:prSet>
      <dgm:spPr/>
      <dgm:t>
        <a:bodyPr/>
        <a:lstStyle/>
        <a:p>
          <a:endParaRPr lang="fr-FR"/>
        </a:p>
      </dgm:t>
    </dgm:pt>
    <dgm:pt modelId="{0679EF70-E220-4EC1-B446-0D677E8FBF0F}" type="pres">
      <dgm:prSet presAssocID="{34A79E74-640B-48B6-80EC-D4FFD19AD229}" presName="childText" presStyleLbl="revTx" presStyleIdx="0" presStyleCnt="2" custLinFactNeighborX="156" custLinFactNeighborY="-24251">
        <dgm:presLayoutVars>
          <dgm:bulletEnabled val="1"/>
        </dgm:presLayoutVars>
      </dgm:prSet>
      <dgm:spPr/>
      <dgm:t>
        <a:bodyPr/>
        <a:lstStyle/>
        <a:p>
          <a:endParaRPr lang="fr-FR"/>
        </a:p>
      </dgm:t>
    </dgm:pt>
    <dgm:pt modelId="{6C860F53-0DC4-46D1-AB7A-E8568E42B3DF}" type="pres">
      <dgm:prSet presAssocID="{48E6A83D-FB3D-4AA1-9CE5-6B5C94790757}" presName="parentText" presStyleLbl="node1" presStyleIdx="1" presStyleCnt="2" custScaleY="35499" custLinFactNeighborX="177" custLinFactNeighborY="-1242">
        <dgm:presLayoutVars>
          <dgm:chMax val="0"/>
          <dgm:bulletEnabled val="1"/>
        </dgm:presLayoutVars>
      </dgm:prSet>
      <dgm:spPr/>
      <dgm:t>
        <a:bodyPr/>
        <a:lstStyle/>
        <a:p>
          <a:endParaRPr lang="fr-FR"/>
        </a:p>
      </dgm:t>
    </dgm:pt>
    <dgm:pt modelId="{574D30D7-8D5A-4A8D-A16A-CDDE42797DAB}" type="pres">
      <dgm:prSet presAssocID="{48E6A83D-FB3D-4AA1-9CE5-6B5C94790757}" presName="childText" presStyleLbl="revTx" presStyleIdx="1" presStyleCnt="2" custLinFactNeighborY="18935">
        <dgm:presLayoutVars>
          <dgm:bulletEnabled val="1"/>
        </dgm:presLayoutVars>
      </dgm:prSet>
      <dgm:spPr/>
      <dgm:t>
        <a:bodyPr/>
        <a:lstStyle/>
        <a:p>
          <a:endParaRPr lang="fr-FR"/>
        </a:p>
      </dgm:t>
    </dgm:pt>
  </dgm:ptLst>
  <dgm:cxnLst>
    <dgm:cxn modelId="{78869314-5184-406F-AAEA-924D8CCD98F3}" type="presOf" srcId="{BF156A8E-30C8-4D66-8110-F4CC2EA5BA1A}" destId="{0679EF70-E220-4EC1-B446-0D677E8FBF0F}" srcOrd="0" destOrd="9" presId="urn:microsoft.com/office/officeart/2005/8/layout/vList2"/>
    <dgm:cxn modelId="{31A5EAA4-F0E3-4F3C-B41B-188C32087312}" srcId="{48E6A83D-FB3D-4AA1-9CE5-6B5C94790757}" destId="{5FF511C5-F92E-4BE4-B484-77A30C8266D3}" srcOrd="3" destOrd="0" parTransId="{E9E6245B-A1BD-491A-8DA4-919B9B5C1E9A}" sibTransId="{6EFDF44B-1795-451E-9FB8-D39114BB9A40}"/>
    <dgm:cxn modelId="{31C7B08E-F052-465A-A330-A5C88423082B}" type="presOf" srcId="{CB88D1F1-99D1-48D5-A7CD-B15A54F1DCB0}" destId="{574D30D7-8D5A-4A8D-A16A-CDDE42797DAB}" srcOrd="0" destOrd="6" presId="urn:microsoft.com/office/officeart/2005/8/layout/vList2"/>
    <dgm:cxn modelId="{C5AE6B8C-7C89-4CEF-BD9B-707912C313F3}" srcId="{34A79E74-640B-48B6-80EC-D4FFD19AD229}" destId="{265C0B68-4500-4EE2-9825-2A9E90FE4E8D}" srcOrd="10" destOrd="0" parTransId="{75BD1EBF-C9E4-46CA-901A-4568A948FC95}" sibTransId="{2F7CB93A-2745-49FE-9CED-6E3B8D335893}"/>
    <dgm:cxn modelId="{010ABB2B-9C3F-4C79-892A-7C73A7A471A8}" type="presOf" srcId="{6FCC5899-2A38-4EA1-B90A-70000560ACF3}" destId="{0679EF70-E220-4EC1-B446-0D677E8FBF0F}" srcOrd="0" destOrd="8" presId="urn:microsoft.com/office/officeart/2005/8/layout/vList2"/>
    <dgm:cxn modelId="{C92ACF3A-D2F5-44B4-A5BA-2CC0EEF08B64}" srcId="{34934868-E6C4-411F-B2BF-87B24EF6D4A3}" destId="{48E6A83D-FB3D-4AA1-9CE5-6B5C94790757}" srcOrd="1" destOrd="0" parTransId="{730C5320-D885-4B97-AC37-34F5A2D5E869}" sibTransId="{6DE6362D-A928-4C75-9C8B-D21C66F76E92}"/>
    <dgm:cxn modelId="{39E6225B-7795-4697-9756-530342695387}" type="presOf" srcId="{E6A78D1C-D5FD-4435-9087-4E43F129407B}" destId="{0679EF70-E220-4EC1-B446-0D677E8FBF0F}" srcOrd="0" destOrd="3" presId="urn:microsoft.com/office/officeart/2005/8/layout/vList2"/>
    <dgm:cxn modelId="{9E7D319B-14A9-4892-8E9E-0C5B18E7D9C0}" srcId="{48E6A83D-FB3D-4AA1-9CE5-6B5C94790757}" destId="{CD57FCA4-0BDE-4EE5-A3CF-BDA6AF721E46}" srcOrd="1" destOrd="0" parTransId="{0DDA8A39-3A9A-440F-8816-3D9DCAD545E8}" sibTransId="{CF39CCA8-BD0B-43FD-9F53-0899060BCEA5}"/>
    <dgm:cxn modelId="{017BA5E9-64A4-4822-B316-1EFFA298CA00}" type="presOf" srcId="{2E57C836-D988-4B4F-A6D6-3118B8A03441}" destId="{0679EF70-E220-4EC1-B446-0D677E8FBF0F}" srcOrd="0" destOrd="7" presId="urn:microsoft.com/office/officeart/2005/8/layout/vList2"/>
    <dgm:cxn modelId="{B2F501CE-710B-43E5-A768-E7E821CD850A}" type="presOf" srcId="{37BBB7E6-E24A-4FAE-A4D4-CF85B8FFD581}" destId="{0679EF70-E220-4EC1-B446-0D677E8FBF0F}" srcOrd="0" destOrd="6" presId="urn:microsoft.com/office/officeart/2005/8/layout/vList2"/>
    <dgm:cxn modelId="{6A5BB43D-FA8D-4240-A4D2-87EECAC904BF}" srcId="{34A79E74-640B-48B6-80EC-D4FFD19AD229}" destId="{6FCC5899-2A38-4EA1-B90A-70000560ACF3}" srcOrd="8" destOrd="0" parTransId="{62920C1B-91EF-4DC4-AEC1-165CC56FD595}" sibTransId="{9107A6A2-E5A1-415A-90FA-21EE1C1153A0}"/>
    <dgm:cxn modelId="{2CCF3DC2-A421-4DC3-B6D1-B6A5B7233B61}" type="presOf" srcId="{AE54A6CD-1627-4FFB-AC60-4F04CEBC8B5A}" destId="{574D30D7-8D5A-4A8D-A16A-CDDE42797DAB}" srcOrd="0" destOrd="4" presId="urn:microsoft.com/office/officeart/2005/8/layout/vList2"/>
    <dgm:cxn modelId="{EDF8DFE5-AB15-4CD5-B115-2FCBB9B2868C}" type="presOf" srcId="{58EC4C37-C3E6-470C-A10B-490A992F4C2E}" destId="{574D30D7-8D5A-4A8D-A16A-CDDE42797DAB}" srcOrd="0" destOrd="5" presId="urn:microsoft.com/office/officeart/2005/8/layout/vList2"/>
    <dgm:cxn modelId="{07B1A704-4FCA-4CF2-A247-58D4BA846E52}" type="presOf" srcId="{28C0C3E7-424B-4797-963A-E8E1FA59AC76}" destId="{574D30D7-8D5A-4A8D-A16A-CDDE42797DAB}" srcOrd="0" destOrd="2" presId="urn:microsoft.com/office/officeart/2005/8/layout/vList2"/>
    <dgm:cxn modelId="{A5255528-7BD4-428A-A069-76241D086172}" srcId="{48E6A83D-FB3D-4AA1-9CE5-6B5C94790757}" destId="{AE54A6CD-1627-4FFB-AC60-4F04CEBC8B5A}" srcOrd="4" destOrd="0" parTransId="{4AA2C8D7-A7BA-495C-B383-BE3166E56940}" sibTransId="{5626CB99-F0FD-4E4C-921B-119BEF8066A5}"/>
    <dgm:cxn modelId="{1B81B62F-0EFE-44A8-898E-03DFAB2CE85D}" type="presOf" srcId="{48E6A83D-FB3D-4AA1-9CE5-6B5C94790757}" destId="{6C860F53-0DC4-46D1-AB7A-E8568E42B3DF}" srcOrd="0" destOrd="0" presId="urn:microsoft.com/office/officeart/2005/8/layout/vList2"/>
    <dgm:cxn modelId="{0491C83F-531A-47D9-9900-F8CDD2D40A98}" srcId="{48E6A83D-FB3D-4AA1-9CE5-6B5C94790757}" destId="{CB88D1F1-99D1-48D5-A7CD-B15A54F1DCB0}" srcOrd="6" destOrd="0" parTransId="{EA8D486F-1C28-4B17-81CB-12F0B6CB3DA9}" sibTransId="{EF380529-AA8B-4A1C-8147-0CD7465E74C8}"/>
    <dgm:cxn modelId="{2EC6F3EB-FF97-40CE-8F5A-508D055F9303}" type="presOf" srcId="{0223B6B7-0566-4971-BFA6-293C61A254E7}" destId="{0679EF70-E220-4EC1-B446-0D677E8FBF0F}" srcOrd="0" destOrd="5" presId="urn:microsoft.com/office/officeart/2005/8/layout/vList2"/>
    <dgm:cxn modelId="{76A8DEB2-3A3D-4274-A1AE-60E40B681D6F}" srcId="{34A79E74-640B-48B6-80EC-D4FFD19AD229}" destId="{37BBB7E6-E24A-4FAE-A4D4-CF85B8FFD581}" srcOrd="6" destOrd="0" parTransId="{10A1D678-8ED6-4920-BF0D-F1F79A339CBD}" sibTransId="{8997D59F-93BF-4DC0-8B61-574B4EBC9993}"/>
    <dgm:cxn modelId="{C723768A-4CFA-42D5-9817-E3165952A5EE}" type="presOf" srcId="{5FF511C5-F92E-4BE4-B484-77A30C8266D3}" destId="{574D30D7-8D5A-4A8D-A16A-CDDE42797DAB}" srcOrd="0" destOrd="3" presId="urn:microsoft.com/office/officeart/2005/8/layout/vList2"/>
    <dgm:cxn modelId="{FBF09314-0B03-4E97-A02A-40E292420A02}" type="presOf" srcId="{9C76438B-1E7B-4AE0-A9D1-D6306E914717}" destId="{0679EF70-E220-4EC1-B446-0D677E8FBF0F}" srcOrd="0" destOrd="11" presId="urn:microsoft.com/office/officeart/2005/8/layout/vList2"/>
    <dgm:cxn modelId="{40370803-3A1B-4016-A285-C2E2DBA2890A}" type="presOf" srcId="{3DF17BF7-8301-4321-8D60-D772EC2CA679}" destId="{0679EF70-E220-4EC1-B446-0D677E8FBF0F}" srcOrd="0" destOrd="2" presId="urn:microsoft.com/office/officeart/2005/8/layout/vList2"/>
    <dgm:cxn modelId="{C6D9C705-7148-4681-A0A4-738E4234C523}" type="presOf" srcId="{CD57FCA4-0BDE-4EE5-A3CF-BDA6AF721E46}" destId="{574D30D7-8D5A-4A8D-A16A-CDDE42797DAB}" srcOrd="0" destOrd="1" presId="urn:microsoft.com/office/officeart/2005/8/layout/vList2"/>
    <dgm:cxn modelId="{8BCEB71E-CC0F-4C0E-8C65-3A4DDD78F305}" type="presOf" srcId="{265C0B68-4500-4EE2-9825-2A9E90FE4E8D}" destId="{0679EF70-E220-4EC1-B446-0D677E8FBF0F}" srcOrd="0" destOrd="10" presId="urn:microsoft.com/office/officeart/2005/8/layout/vList2"/>
    <dgm:cxn modelId="{AB806CD6-2480-458A-B528-DF1C5BE4709D}" type="presOf" srcId="{7BA427F9-2BCA-46BC-AED1-45474B6BAE2F}" destId="{0679EF70-E220-4EC1-B446-0D677E8FBF0F}" srcOrd="0" destOrd="1" presId="urn:microsoft.com/office/officeart/2005/8/layout/vList2"/>
    <dgm:cxn modelId="{41225D76-B27B-46FD-A406-88D5DD3AAEDF}" srcId="{34A79E74-640B-48B6-80EC-D4FFD19AD229}" destId="{7BA427F9-2BCA-46BC-AED1-45474B6BAE2F}" srcOrd="1" destOrd="0" parTransId="{795AD060-1182-4D13-A503-18706FDE012D}" sibTransId="{7D7E3A50-6104-41E3-B7E9-583087BEE169}"/>
    <dgm:cxn modelId="{0446F237-2101-45FD-9D95-1DFE9375DD00}" type="presOf" srcId="{EDF0E4DE-87F9-454B-8CFD-6EE06F856601}" destId="{0679EF70-E220-4EC1-B446-0D677E8FBF0F}" srcOrd="0" destOrd="0" presId="urn:microsoft.com/office/officeart/2005/8/layout/vList2"/>
    <dgm:cxn modelId="{BE0FA349-CAB8-4387-8B75-82A805C53113}" srcId="{34A79E74-640B-48B6-80EC-D4FFD19AD229}" destId="{9C76438B-1E7B-4AE0-A9D1-D6306E914717}" srcOrd="11" destOrd="0" parTransId="{01DABCA3-7EA9-4175-ADF9-1067DF0CB30B}" sibTransId="{AD017520-B27A-4743-928B-57FF4B41FAF5}"/>
    <dgm:cxn modelId="{ABAEE089-4909-4FED-99A5-11F1F33C7770}" srcId="{48E6A83D-FB3D-4AA1-9CE5-6B5C94790757}" destId="{28C0C3E7-424B-4797-963A-E8E1FA59AC76}" srcOrd="2" destOrd="0" parTransId="{17DF0450-460A-4E4B-9D24-BA8943233095}" sibTransId="{AEF1ED13-E31F-4DD3-A6CB-AEC80037152D}"/>
    <dgm:cxn modelId="{0E299367-3290-4D31-BF63-9DA94CC834B7}" type="presOf" srcId="{34A79E74-640B-48B6-80EC-D4FFD19AD229}" destId="{563731E6-E24E-4A38-989E-0BE4D9D038B9}" srcOrd="0" destOrd="0" presId="urn:microsoft.com/office/officeart/2005/8/layout/vList2"/>
    <dgm:cxn modelId="{9EDC4641-18B5-4686-89D6-A08D7038BD3F}" srcId="{34A79E74-640B-48B6-80EC-D4FFD19AD229}" destId="{BF156A8E-30C8-4D66-8110-F4CC2EA5BA1A}" srcOrd="9" destOrd="0" parTransId="{4C5535B7-CD0D-47C5-B921-F8AAFFB6312C}" sibTransId="{F09A023F-E8E5-4A12-8D7B-4B90FB9837A5}"/>
    <dgm:cxn modelId="{B6298342-6A2A-4D2E-8EDB-C535EC0A50A5}" srcId="{34A79E74-640B-48B6-80EC-D4FFD19AD229}" destId="{2E57C836-D988-4B4F-A6D6-3118B8A03441}" srcOrd="7" destOrd="0" parTransId="{AD012BC2-0B60-4F0D-8BC5-B8B6D20CB223}" sibTransId="{987F9A30-D558-423D-951C-AF9881C96257}"/>
    <dgm:cxn modelId="{79916CEA-BDB5-402C-A7A2-44E5569D7F36}" srcId="{34A79E74-640B-48B6-80EC-D4FFD19AD229}" destId="{E6A78D1C-D5FD-4435-9087-4E43F129407B}" srcOrd="3" destOrd="0" parTransId="{DB53CA63-7797-489D-A0DD-7D950CBA3A91}" sibTransId="{B05590AA-3C5B-4489-B893-F1364A5BA7AD}"/>
    <dgm:cxn modelId="{056E9347-F2A8-4280-828B-6C80D047CA38}" srcId="{34A79E74-640B-48B6-80EC-D4FFD19AD229}" destId="{EDF0E4DE-87F9-454B-8CFD-6EE06F856601}" srcOrd="0" destOrd="0" parTransId="{4994C2C7-1260-4C40-95A8-4A3B57F4EB0E}" sibTransId="{4CA83B71-5751-43F0-8E27-D6E0C1608FCD}"/>
    <dgm:cxn modelId="{85267CF5-F08D-4546-95B8-A78147D42F60}" srcId="{48E6A83D-FB3D-4AA1-9CE5-6B5C94790757}" destId="{FF0CB275-1372-43FA-882D-1E7C29D7B754}" srcOrd="0" destOrd="0" parTransId="{27C792EC-B296-49B2-AD70-0A847FD0117C}" sibTransId="{C98EC45C-E6A8-4A74-A419-C39A40422A21}"/>
    <dgm:cxn modelId="{3F7497D4-43EE-4B39-8773-B027734B767C}" srcId="{34934868-E6C4-411F-B2BF-87B24EF6D4A3}" destId="{34A79E74-640B-48B6-80EC-D4FFD19AD229}" srcOrd="0" destOrd="0" parTransId="{DC397FF4-F490-439C-AA1B-71D7EF19E2CC}" sibTransId="{45A8159C-D5AC-45BE-AC8F-06494EBE8546}"/>
    <dgm:cxn modelId="{51F2E226-5B1A-41B9-AD4A-FEB08499BE19}" srcId="{34A79E74-640B-48B6-80EC-D4FFD19AD229}" destId="{17C22789-BD27-45D6-B100-FB56E3D2E9C6}" srcOrd="4" destOrd="0" parTransId="{AB185E42-1A91-45B9-A24D-EB9DF898846B}" sibTransId="{ED9EBAE5-B895-48ED-AAFD-11E01CC72B10}"/>
    <dgm:cxn modelId="{F3B03F7A-309C-4937-A993-9506B1E70D4C}" srcId="{34A79E74-640B-48B6-80EC-D4FFD19AD229}" destId="{0223B6B7-0566-4971-BFA6-293C61A254E7}" srcOrd="5" destOrd="0" parTransId="{ED24C866-C34E-4492-ADD7-440035F1D55B}" sibTransId="{F6249749-3E6A-424E-A44C-16F4D9E699DB}"/>
    <dgm:cxn modelId="{CB8BAC8A-B52E-4232-B1E1-FF96B6B930FF}" type="presOf" srcId="{FF0CB275-1372-43FA-882D-1E7C29D7B754}" destId="{574D30D7-8D5A-4A8D-A16A-CDDE42797DAB}" srcOrd="0" destOrd="0" presId="urn:microsoft.com/office/officeart/2005/8/layout/vList2"/>
    <dgm:cxn modelId="{F172D6B5-2BD4-4411-B2DC-33B404DEC8D4}" srcId="{34A79E74-640B-48B6-80EC-D4FFD19AD229}" destId="{3DF17BF7-8301-4321-8D60-D772EC2CA679}" srcOrd="2" destOrd="0" parTransId="{D1504E02-A74F-48DE-B5B3-0C1D558D5003}" sibTransId="{EADAC1C4-D1E4-4CA2-8E6F-779FDD86C2F2}"/>
    <dgm:cxn modelId="{1E6591EE-7126-4884-8534-72E6D07687E0}" type="presOf" srcId="{34934868-E6C4-411F-B2BF-87B24EF6D4A3}" destId="{09433F4C-B440-4B80-AFBE-18E67D2635CE}" srcOrd="0" destOrd="0" presId="urn:microsoft.com/office/officeart/2005/8/layout/vList2"/>
    <dgm:cxn modelId="{A2D1057C-F8E7-4E78-A786-FF822D5B992D}" srcId="{48E6A83D-FB3D-4AA1-9CE5-6B5C94790757}" destId="{58EC4C37-C3E6-470C-A10B-490A992F4C2E}" srcOrd="5" destOrd="0" parTransId="{161FEB83-2B8B-4470-91CC-A994B4B524F2}" sibTransId="{FDA5DA94-9AD9-4CBA-9692-9665D4423183}"/>
    <dgm:cxn modelId="{5012FB3B-15E9-4F3C-AA74-73297165DF69}" type="presOf" srcId="{17C22789-BD27-45D6-B100-FB56E3D2E9C6}" destId="{0679EF70-E220-4EC1-B446-0D677E8FBF0F}" srcOrd="0" destOrd="4" presId="urn:microsoft.com/office/officeart/2005/8/layout/vList2"/>
    <dgm:cxn modelId="{3E61F5CB-C29C-46C9-BC70-C3D0C3C2540B}" type="presParOf" srcId="{09433F4C-B440-4B80-AFBE-18E67D2635CE}" destId="{563731E6-E24E-4A38-989E-0BE4D9D038B9}" srcOrd="0" destOrd="0" presId="urn:microsoft.com/office/officeart/2005/8/layout/vList2"/>
    <dgm:cxn modelId="{6E7111D7-3EE2-452C-9546-93178C43609D}" type="presParOf" srcId="{09433F4C-B440-4B80-AFBE-18E67D2635CE}" destId="{0679EF70-E220-4EC1-B446-0D677E8FBF0F}" srcOrd="1" destOrd="0" presId="urn:microsoft.com/office/officeart/2005/8/layout/vList2"/>
    <dgm:cxn modelId="{96300C08-C768-49D4-9988-31C9A5C5801E}" type="presParOf" srcId="{09433F4C-B440-4B80-AFBE-18E67D2635CE}" destId="{6C860F53-0DC4-46D1-AB7A-E8568E42B3DF}" srcOrd="2" destOrd="0" presId="urn:microsoft.com/office/officeart/2005/8/layout/vList2"/>
    <dgm:cxn modelId="{656C6A9F-DBD5-4664-A4B6-7F53CDE2292A}" type="presParOf" srcId="{09433F4C-B440-4B80-AFBE-18E67D2635CE}" destId="{574D30D7-8D5A-4A8D-A16A-CDDE42797DAB}"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060AF-CF2E-4642-BD95-666179387287}">
      <dsp:nvSpPr>
        <dsp:cNvPr id="0" name=""/>
        <dsp:cNvSpPr/>
      </dsp:nvSpPr>
      <dsp:spPr>
        <a:xfrm>
          <a:off x="867986" y="0"/>
          <a:ext cx="9832718" cy="52346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A316A8-1054-496A-92CF-1E60C63C8ED0}">
      <dsp:nvSpPr>
        <dsp:cNvPr id="0" name=""/>
        <dsp:cNvSpPr/>
      </dsp:nvSpPr>
      <dsp:spPr>
        <a:xfrm>
          <a:off x="71148" y="745661"/>
          <a:ext cx="5463709" cy="374329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b="1" kern="1200" dirty="0" smtClean="0"/>
            <a:t>Les PDES : contexte, enjeux et méthodologie </a:t>
          </a:r>
        </a:p>
        <a:p>
          <a:pPr lvl="0" algn="l" defTabSz="889000">
            <a:lnSpc>
              <a:spcPct val="90000"/>
            </a:lnSpc>
            <a:spcBef>
              <a:spcPct val="0"/>
            </a:spcBef>
            <a:spcAft>
              <a:spcPct val="35000"/>
            </a:spcAft>
          </a:pPr>
          <a:r>
            <a:rPr lang="fr-FR" sz="2000" b="1" kern="1200" dirty="0" smtClean="0"/>
            <a:t>(par bassins)</a:t>
          </a:r>
          <a:endParaRPr lang="fr-FR" sz="2000" kern="1200" dirty="0"/>
        </a:p>
        <a:p>
          <a:pPr marL="114300" lvl="1" indent="-114300" algn="l" defTabSz="622300">
            <a:lnSpc>
              <a:spcPct val="90000"/>
            </a:lnSpc>
            <a:spcBef>
              <a:spcPct val="0"/>
            </a:spcBef>
            <a:spcAft>
              <a:spcPct val="15000"/>
            </a:spcAft>
            <a:buChar char="••"/>
          </a:pPr>
          <a:r>
            <a:rPr lang="fr-FR" sz="1400" u="sng" kern="1200" dirty="0" smtClean="0"/>
            <a:t>Objectifs : </a:t>
          </a:r>
          <a:endParaRPr lang="fr-FR" sz="1400" u="sng" kern="1200" dirty="0"/>
        </a:p>
        <a:p>
          <a:pPr marL="228600" lvl="2" indent="-114300" algn="l" defTabSz="622300">
            <a:lnSpc>
              <a:spcPct val="90000"/>
            </a:lnSpc>
            <a:spcBef>
              <a:spcPct val="0"/>
            </a:spcBef>
            <a:spcAft>
              <a:spcPct val="15000"/>
            </a:spcAft>
            <a:buChar char="••"/>
          </a:pPr>
          <a:r>
            <a:rPr lang="fr-FR" sz="1400" kern="1200" dirty="0" smtClean="0"/>
            <a:t>Présenter dans les grandes lignes les arguments en faveur de l’</a:t>
          </a:r>
          <a:r>
            <a:rPr lang="fr-FR" sz="1400" kern="1200" dirty="0" err="1" smtClean="0"/>
            <a:t>écomobilité</a:t>
          </a:r>
          <a:r>
            <a:rPr lang="fr-FR" sz="1400" kern="1200" dirty="0" smtClean="0"/>
            <a:t>, le contexte règlementaire qui encadre les PDES et expliquer la démarche en cours de labélisation par le Rectorat. </a:t>
          </a:r>
          <a:endParaRPr lang="fr-FR" sz="1400" kern="1200" dirty="0"/>
        </a:p>
        <a:p>
          <a:pPr marL="228600" lvl="2" indent="-114300" algn="l" defTabSz="622300">
            <a:lnSpc>
              <a:spcPct val="90000"/>
            </a:lnSpc>
            <a:spcBef>
              <a:spcPct val="0"/>
            </a:spcBef>
            <a:spcAft>
              <a:spcPct val="15000"/>
            </a:spcAft>
            <a:buChar char="••"/>
          </a:pPr>
          <a:r>
            <a:rPr lang="fr-FR" sz="1400" kern="1200" dirty="0" smtClean="0"/>
            <a:t>Cette partie introductive sera complétée par l’envoi d’un </a:t>
          </a:r>
          <a:r>
            <a:rPr lang="fr-FR" sz="1400" b="1" kern="1200" dirty="0" smtClean="0"/>
            <a:t>kit du référent PDES</a:t>
          </a:r>
          <a:r>
            <a:rPr lang="fr-FR" sz="1400" kern="1200" dirty="0" smtClean="0"/>
            <a:t> qui contiendra les éléments utiles à sa compréhension et sa mise en œuvre. </a:t>
          </a:r>
          <a:endParaRPr lang="fr-FR" sz="1400" kern="1200" dirty="0"/>
        </a:p>
        <a:p>
          <a:pPr marL="228600" lvl="2" indent="-114300" algn="l" defTabSz="622300">
            <a:lnSpc>
              <a:spcPct val="90000"/>
            </a:lnSpc>
            <a:spcBef>
              <a:spcPct val="0"/>
            </a:spcBef>
            <a:spcAft>
              <a:spcPct val="15000"/>
            </a:spcAft>
            <a:buChar char="••"/>
          </a:pPr>
          <a:r>
            <a:rPr lang="fr-FR" sz="1400" kern="1200" dirty="0" smtClean="0"/>
            <a:t>Il est proposé que les participants puissent poser leurs questions en ligne pendant l’intervention et que celles-ci alimenteront le déroulé des rencontres suivantes.</a:t>
          </a:r>
          <a:endParaRPr lang="fr-FR" sz="1400" kern="1200" dirty="0"/>
        </a:p>
        <a:p>
          <a:pPr marL="228600" lvl="2" indent="-114300" algn="l" defTabSz="622300">
            <a:lnSpc>
              <a:spcPct val="90000"/>
            </a:lnSpc>
            <a:spcBef>
              <a:spcPct val="0"/>
            </a:spcBef>
            <a:spcAft>
              <a:spcPct val="15000"/>
            </a:spcAft>
            <a:buChar char="••"/>
          </a:pPr>
          <a:r>
            <a:rPr lang="fr-FR" sz="1400" kern="1200" dirty="0" smtClean="0"/>
            <a:t>Tester les connaissances des référents et leur sensibilité aux questions relatives à l’</a:t>
          </a:r>
          <a:r>
            <a:rPr lang="fr-FR" sz="1400" kern="1200" dirty="0" err="1" smtClean="0"/>
            <a:t>écomobilité</a:t>
          </a:r>
          <a:r>
            <a:rPr lang="fr-FR" sz="1400" kern="1200" dirty="0" smtClean="0"/>
            <a:t>  </a:t>
          </a:r>
          <a:endParaRPr lang="fr-FR" sz="1400" kern="1200" dirty="0"/>
        </a:p>
      </dsp:txBody>
      <dsp:txXfrm>
        <a:off x="253881" y="928394"/>
        <a:ext cx="5098243" cy="3377833"/>
      </dsp:txXfrm>
    </dsp:sp>
    <dsp:sp modelId="{6FC73C8D-0EB3-4CAC-AF55-CABE4DCAFFCE}">
      <dsp:nvSpPr>
        <dsp:cNvPr id="0" name=""/>
        <dsp:cNvSpPr/>
      </dsp:nvSpPr>
      <dsp:spPr>
        <a:xfrm>
          <a:off x="6033046" y="950387"/>
          <a:ext cx="5463709" cy="3333847"/>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b="1" kern="1200" dirty="0" smtClean="0"/>
            <a:t>La mobilité sur le territoire de mon collège </a:t>
          </a:r>
          <a:endParaRPr lang="fr-FR" sz="2000" kern="1200" dirty="0" smtClean="0"/>
        </a:p>
        <a:p>
          <a:pPr lvl="0" algn="l" defTabSz="889000">
            <a:lnSpc>
              <a:spcPct val="90000"/>
            </a:lnSpc>
            <a:spcBef>
              <a:spcPct val="0"/>
            </a:spcBef>
            <a:spcAft>
              <a:spcPct val="35000"/>
            </a:spcAft>
          </a:pPr>
          <a:r>
            <a:rPr lang="fr-FR" sz="2000" b="1" i="1" kern="1200" dirty="0" smtClean="0"/>
            <a:t>Etat des lieux, acteurs, leviers d’actions pour mon PDES</a:t>
          </a:r>
        </a:p>
        <a:p>
          <a:pPr lvl="0" algn="l" defTabSz="889000">
            <a:lnSpc>
              <a:spcPct val="90000"/>
            </a:lnSpc>
            <a:spcBef>
              <a:spcPct val="0"/>
            </a:spcBef>
            <a:spcAft>
              <a:spcPct val="35000"/>
            </a:spcAft>
          </a:pPr>
          <a:r>
            <a:rPr lang="fr-FR" sz="2000" b="1" i="0" kern="1200" dirty="0" smtClean="0"/>
            <a:t>(par districts)</a:t>
          </a:r>
          <a:endParaRPr lang="fr-FR" sz="2000" i="0" kern="1200" dirty="0"/>
        </a:p>
        <a:p>
          <a:pPr marL="114300" lvl="1" indent="-114300" algn="l" defTabSz="622300">
            <a:lnSpc>
              <a:spcPct val="90000"/>
            </a:lnSpc>
            <a:spcBef>
              <a:spcPct val="0"/>
            </a:spcBef>
            <a:spcAft>
              <a:spcPct val="15000"/>
            </a:spcAft>
            <a:buChar char="••"/>
          </a:pPr>
          <a:r>
            <a:rPr lang="fr-FR" sz="1400" u="sng" kern="1200" smtClean="0"/>
            <a:t>Objectif </a:t>
          </a:r>
          <a:r>
            <a:rPr lang="fr-FR" sz="1400" kern="1200" smtClean="0"/>
            <a:t>: </a:t>
          </a:r>
          <a:endParaRPr lang="fr-FR" sz="1400" i="0" kern="1200" dirty="0"/>
        </a:p>
        <a:p>
          <a:pPr marL="228600" lvl="2" indent="-114300" algn="l" defTabSz="622300">
            <a:lnSpc>
              <a:spcPct val="90000"/>
            </a:lnSpc>
            <a:spcBef>
              <a:spcPct val="0"/>
            </a:spcBef>
            <a:spcAft>
              <a:spcPct val="15000"/>
            </a:spcAft>
            <a:buChar char="••"/>
          </a:pPr>
          <a:r>
            <a:rPr lang="fr-FR" sz="1400" kern="1200" dirty="0" smtClean="0"/>
            <a:t>Permettre aux référents mobilité d’appréhender la mise en œuvre de leur PDES au regard des spécificités de leur territoire et d’identifier les acteurs des collectivités qui peuvent être associés et leurs compétences.</a:t>
          </a:r>
          <a:endParaRPr lang="fr-FR" sz="1400" kern="1200" dirty="0"/>
        </a:p>
        <a:p>
          <a:pPr marL="228600" lvl="2" indent="-114300" algn="l" defTabSz="622300">
            <a:lnSpc>
              <a:spcPct val="90000"/>
            </a:lnSpc>
            <a:spcBef>
              <a:spcPct val="0"/>
            </a:spcBef>
            <a:spcAft>
              <a:spcPct val="15000"/>
            </a:spcAft>
            <a:buChar char="••"/>
          </a:pPr>
          <a:r>
            <a:rPr lang="fr-FR" sz="1400" kern="1200" dirty="0" smtClean="0"/>
            <a:t>Favoriser les échanges et coopérations ultérieures entre les collectivités locales et les collèges.</a:t>
          </a:r>
          <a:endParaRPr lang="fr-FR" sz="1400" kern="1200" dirty="0"/>
        </a:p>
      </dsp:txBody>
      <dsp:txXfrm>
        <a:off x="6195791" y="1113132"/>
        <a:ext cx="5138219" cy="3008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DC431-20ED-4579-B5D9-DFDE7B3AAD74}">
      <dsp:nvSpPr>
        <dsp:cNvPr id="0" name=""/>
        <dsp:cNvSpPr/>
      </dsp:nvSpPr>
      <dsp:spPr>
        <a:xfrm>
          <a:off x="2846128" y="161715"/>
          <a:ext cx="3345832" cy="3345832"/>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89000">
            <a:lnSpc>
              <a:spcPct val="90000"/>
            </a:lnSpc>
            <a:spcBef>
              <a:spcPct val="0"/>
            </a:spcBef>
            <a:spcAft>
              <a:spcPct val="35000"/>
            </a:spcAft>
          </a:pPr>
          <a:r>
            <a:rPr lang="fr-FR" sz="2000" kern="1200" dirty="0" smtClean="0"/>
            <a:t>Sociale</a:t>
          </a:r>
          <a:endParaRPr lang="fr-FR" sz="2000" kern="1200" dirty="0"/>
        </a:p>
        <a:p>
          <a:pPr marL="114300" lvl="1" indent="-114300" algn="l" defTabSz="533400">
            <a:lnSpc>
              <a:spcPct val="90000"/>
            </a:lnSpc>
            <a:spcBef>
              <a:spcPct val="0"/>
            </a:spcBef>
            <a:spcAft>
              <a:spcPct val="15000"/>
            </a:spcAft>
            <a:buChar char="••"/>
          </a:pPr>
          <a:r>
            <a:rPr lang="fr-FR" sz="1200" kern="1200" dirty="0" smtClean="0"/>
            <a:t>Disparités fortes du niveau d’éducation selon la localisation des élèves </a:t>
          </a:r>
          <a:endParaRPr lang="fr-FR" sz="1200" kern="1200" dirty="0"/>
        </a:p>
        <a:p>
          <a:pPr marL="114300" lvl="1" indent="-114300" algn="l" defTabSz="533400">
            <a:lnSpc>
              <a:spcPct val="90000"/>
            </a:lnSpc>
            <a:spcBef>
              <a:spcPct val="0"/>
            </a:spcBef>
            <a:spcAft>
              <a:spcPct val="15000"/>
            </a:spcAft>
            <a:buChar char="••"/>
          </a:pPr>
          <a:r>
            <a:rPr lang="fr-FR" sz="1200" kern="1200" dirty="0" smtClean="0"/>
            <a:t>Développer l’autonomie et l’entraide  </a:t>
          </a:r>
          <a:endParaRPr lang="fr-FR" sz="1200" kern="1200" dirty="0"/>
        </a:p>
      </dsp:txBody>
      <dsp:txXfrm>
        <a:off x="3292239" y="747236"/>
        <a:ext cx="2453610" cy="1505624"/>
      </dsp:txXfrm>
    </dsp:sp>
    <dsp:sp modelId="{B2DE7F33-B8F3-4A2F-9639-144A2A255344}">
      <dsp:nvSpPr>
        <dsp:cNvPr id="0" name=""/>
        <dsp:cNvSpPr/>
      </dsp:nvSpPr>
      <dsp:spPr>
        <a:xfrm>
          <a:off x="4053416" y="2252860"/>
          <a:ext cx="3345832" cy="3345832"/>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89000">
            <a:lnSpc>
              <a:spcPct val="90000"/>
            </a:lnSpc>
            <a:spcBef>
              <a:spcPct val="0"/>
            </a:spcBef>
            <a:spcAft>
              <a:spcPct val="35000"/>
            </a:spcAft>
          </a:pPr>
          <a:r>
            <a:rPr lang="fr-FR" sz="2000" kern="1200" dirty="0" smtClean="0"/>
            <a:t>Sociétale et écologique </a:t>
          </a:r>
          <a:endParaRPr lang="fr-FR" sz="2000" kern="1200" dirty="0"/>
        </a:p>
        <a:p>
          <a:pPr marL="114300" lvl="1" indent="-114300" algn="l" defTabSz="533400">
            <a:lnSpc>
              <a:spcPct val="90000"/>
            </a:lnSpc>
            <a:spcBef>
              <a:spcPct val="0"/>
            </a:spcBef>
            <a:spcAft>
              <a:spcPct val="15000"/>
            </a:spcAft>
            <a:buChar char="••"/>
          </a:pPr>
          <a:r>
            <a:rPr lang="fr-FR" sz="1200" kern="1200" dirty="0" smtClean="0"/>
            <a:t>Forte émissions de polluants et de GES aux abords des </a:t>
          </a:r>
          <a:r>
            <a:rPr lang="fr-FR" sz="1200" kern="1200" dirty="0" err="1" smtClean="0"/>
            <a:t>etbls</a:t>
          </a:r>
          <a:r>
            <a:rPr lang="fr-FR" sz="1200" kern="1200" dirty="0" smtClean="0"/>
            <a:t> scolaires</a:t>
          </a:r>
          <a:endParaRPr lang="fr-FR" sz="1200" kern="1200" dirty="0"/>
        </a:p>
        <a:p>
          <a:pPr marL="114300" lvl="1" indent="-114300" algn="l" defTabSz="533400">
            <a:lnSpc>
              <a:spcPct val="90000"/>
            </a:lnSpc>
            <a:spcBef>
              <a:spcPct val="0"/>
            </a:spcBef>
            <a:spcAft>
              <a:spcPct val="15000"/>
            </a:spcAft>
            <a:buChar char="••"/>
          </a:pPr>
          <a:r>
            <a:rPr lang="fr-FR" sz="1200" kern="1200" dirty="0" smtClean="0"/>
            <a:t>Sensibiliser les enfants aux enjeux du développement durable </a:t>
          </a:r>
          <a:endParaRPr lang="fr-FR" sz="1200" kern="1200" dirty="0"/>
        </a:p>
        <a:p>
          <a:pPr marL="114300" lvl="1" indent="-114300" algn="l" defTabSz="533400">
            <a:lnSpc>
              <a:spcPct val="90000"/>
            </a:lnSpc>
            <a:spcBef>
              <a:spcPct val="0"/>
            </a:spcBef>
            <a:spcAft>
              <a:spcPct val="15000"/>
            </a:spcAft>
            <a:buChar char="••"/>
          </a:pPr>
          <a:r>
            <a:rPr lang="fr-FR" sz="1200" kern="1200" dirty="0" smtClean="0"/>
            <a:t>Obésité en hausse (manque d’activités physiques)</a:t>
          </a:r>
          <a:endParaRPr lang="fr-FR" sz="1200" kern="1200" dirty="0"/>
        </a:p>
        <a:p>
          <a:pPr marL="114300" lvl="1" indent="-114300" algn="l" defTabSz="533400">
            <a:lnSpc>
              <a:spcPct val="90000"/>
            </a:lnSpc>
            <a:spcBef>
              <a:spcPct val="0"/>
            </a:spcBef>
            <a:spcAft>
              <a:spcPct val="15000"/>
            </a:spcAft>
            <a:buChar char="••"/>
          </a:pPr>
          <a:r>
            <a:rPr lang="fr-FR" sz="1200" kern="1200" dirty="0" smtClean="0"/>
            <a:t>Améliorer le cadre de vie en réduisant les nuisances et les conflits d’usage </a:t>
          </a:r>
          <a:endParaRPr lang="fr-FR" sz="1200" kern="1200" dirty="0"/>
        </a:p>
      </dsp:txBody>
      <dsp:txXfrm>
        <a:off x="5076683" y="3117200"/>
        <a:ext cx="2007499" cy="1840208"/>
      </dsp:txXfrm>
    </dsp:sp>
    <dsp:sp modelId="{A3E06161-910B-4FAF-BA93-4031D9A978B1}">
      <dsp:nvSpPr>
        <dsp:cNvPr id="0" name=""/>
        <dsp:cNvSpPr/>
      </dsp:nvSpPr>
      <dsp:spPr>
        <a:xfrm>
          <a:off x="1638839" y="2252860"/>
          <a:ext cx="3345832" cy="3345832"/>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89000">
            <a:lnSpc>
              <a:spcPct val="90000"/>
            </a:lnSpc>
            <a:spcBef>
              <a:spcPct val="0"/>
            </a:spcBef>
            <a:spcAft>
              <a:spcPct val="35000"/>
            </a:spcAft>
          </a:pPr>
          <a:r>
            <a:rPr lang="fr-FR" sz="2000" kern="1200" dirty="0" smtClean="0"/>
            <a:t>Économique </a:t>
          </a:r>
          <a:endParaRPr lang="fr-FR" sz="2000" kern="1200" dirty="0"/>
        </a:p>
        <a:p>
          <a:pPr marL="114300" lvl="1" indent="-114300" algn="l" defTabSz="533400">
            <a:lnSpc>
              <a:spcPct val="90000"/>
            </a:lnSpc>
            <a:spcBef>
              <a:spcPct val="0"/>
            </a:spcBef>
            <a:spcAft>
              <a:spcPct val="15000"/>
            </a:spcAft>
            <a:buChar char="••"/>
          </a:pPr>
          <a:r>
            <a:rPr lang="fr-FR" sz="1200" kern="1200" dirty="0" smtClean="0"/>
            <a:t>Congestion des axes routiers (perte de temps) </a:t>
          </a:r>
          <a:endParaRPr lang="fr-FR" sz="1200" kern="1200" dirty="0"/>
        </a:p>
        <a:p>
          <a:pPr marL="114300" lvl="1" indent="-114300" algn="l" defTabSz="533400">
            <a:lnSpc>
              <a:spcPct val="90000"/>
            </a:lnSpc>
            <a:spcBef>
              <a:spcPct val="0"/>
            </a:spcBef>
            <a:spcAft>
              <a:spcPct val="15000"/>
            </a:spcAft>
            <a:buChar char="••"/>
          </a:pPr>
          <a:r>
            <a:rPr lang="fr-FR" sz="1200" kern="1200" dirty="0" smtClean="0"/>
            <a:t>Coût de l’automobile et de ses infrastructures rarement pris en compte </a:t>
          </a:r>
          <a:endParaRPr lang="fr-FR" sz="1200" kern="1200" dirty="0"/>
        </a:p>
        <a:p>
          <a:pPr marL="114300" lvl="1" indent="-114300" algn="l" defTabSz="533400">
            <a:lnSpc>
              <a:spcPct val="90000"/>
            </a:lnSpc>
            <a:spcBef>
              <a:spcPct val="0"/>
            </a:spcBef>
            <a:spcAft>
              <a:spcPct val="15000"/>
            </a:spcAft>
            <a:buChar char="••"/>
          </a:pPr>
          <a:r>
            <a:rPr lang="fr-FR" sz="1200" kern="1200" dirty="0" smtClean="0"/>
            <a:t>Dette écologique</a:t>
          </a:r>
          <a:endParaRPr lang="fr-FR" sz="1200" kern="1200" dirty="0"/>
        </a:p>
      </dsp:txBody>
      <dsp:txXfrm>
        <a:off x="1953905" y="3117200"/>
        <a:ext cx="2007499" cy="18402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E3387-0DCB-41A5-B7EA-B962992B6215}">
      <dsp:nvSpPr>
        <dsp:cNvPr id="0" name=""/>
        <dsp:cNvSpPr/>
      </dsp:nvSpPr>
      <dsp:spPr>
        <a:xfrm>
          <a:off x="0" y="186371"/>
          <a:ext cx="8945824" cy="559114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5AB21-0C7A-4C03-A655-6A018957B3B1}">
      <dsp:nvSpPr>
        <dsp:cNvPr id="0" name=""/>
        <dsp:cNvSpPr/>
      </dsp:nvSpPr>
      <dsp:spPr>
        <a:xfrm>
          <a:off x="881163" y="4343943"/>
          <a:ext cx="205753" cy="20575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E8A595-2F1D-476A-A669-1D76D599660C}">
      <dsp:nvSpPr>
        <dsp:cNvPr id="0" name=""/>
        <dsp:cNvSpPr/>
      </dsp:nvSpPr>
      <dsp:spPr>
        <a:xfrm>
          <a:off x="268201" y="4526342"/>
          <a:ext cx="2603581" cy="133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25"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Lancement &amp; constitution du comité de pilotage </a:t>
          </a:r>
          <a:endParaRPr lang="fr-FR" sz="2400" kern="1200" dirty="0">
            <a:solidFill>
              <a:schemeClr val="accent6"/>
            </a:solidFill>
          </a:endParaRPr>
        </a:p>
      </dsp:txBody>
      <dsp:txXfrm>
        <a:off x="268201" y="4526342"/>
        <a:ext cx="2603581" cy="1330691"/>
      </dsp:txXfrm>
    </dsp:sp>
    <dsp:sp modelId="{98DF0A41-ED0F-4085-9813-0732F5E56143}">
      <dsp:nvSpPr>
        <dsp:cNvPr id="0" name=""/>
        <dsp:cNvSpPr/>
      </dsp:nvSpPr>
      <dsp:spPr>
        <a:xfrm>
          <a:off x="1994918" y="3273799"/>
          <a:ext cx="322049" cy="322049"/>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F5736-5F36-46D9-80FB-75C56BF57994}">
      <dsp:nvSpPr>
        <dsp:cNvPr id="0" name=""/>
        <dsp:cNvSpPr/>
      </dsp:nvSpPr>
      <dsp:spPr>
        <a:xfrm>
          <a:off x="1829561" y="3621195"/>
          <a:ext cx="2217278" cy="234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47"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Conduire un diagnostic </a:t>
          </a:r>
          <a:endParaRPr lang="fr-FR" sz="2400" kern="1200" dirty="0">
            <a:solidFill>
              <a:schemeClr val="accent6"/>
            </a:solidFill>
          </a:endParaRPr>
        </a:p>
      </dsp:txBody>
      <dsp:txXfrm>
        <a:off x="1829561" y="3621195"/>
        <a:ext cx="2217278" cy="2342687"/>
      </dsp:txXfrm>
    </dsp:sp>
    <dsp:sp modelId="{135D4ADA-E3CE-4411-8C13-0ABC643BB4B9}">
      <dsp:nvSpPr>
        <dsp:cNvPr id="0" name=""/>
        <dsp:cNvSpPr/>
      </dsp:nvSpPr>
      <dsp:spPr>
        <a:xfrm>
          <a:off x="3426250" y="2420591"/>
          <a:ext cx="429399" cy="429399"/>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7008D-850A-468C-8A10-65140F5CB5E8}">
      <dsp:nvSpPr>
        <dsp:cNvPr id="0" name=""/>
        <dsp:cNvSpPr/>
      </dsp:nvSpPr>
      <dsp:spPr>
        <a:xfrm>
          <a:off x="3538833" y="2821662"/>
          <a:ext cx="2126601" cy="3142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30"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Elaborer un plan d’actions </a:t>
          </a:r>
          <a:endParaRPr lang="fr-FR" sz="2400" kern="1200" dirty="0">
            <a:solidFill>
              <a:schemeClr val="accent6"/>
            </a:solidFill>
          </a:endParaRPr>
        </a:p>
      </dsp:txBody>
      <dsp:txXfrm>
        <a:off x="3538833" y="2821662"/>
        <a:ext cx="2126601" cy="3142220"/>
      </dsp:txXfrm>
    </dsp:sp>
    <dsp:sp modelId="{1574A9A2-6F54-48E5-BBB1-7BF24F1F7594}">
      <dsp:nvSpPr>
        <dsp:cNvPr id="0" name=""/>
        <dsp:cNvSpPr/>
      </dsp:nvSpPr>
      <dsp:spPr>
        <a:xfrm>
          <a:off x="5090173" y="1754127"/>
          <a:ext cx="554641" cy="55464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23682-51C5-4313-B32F-1F0D4A13EEF4}">
      <dsp:nvSpPr>
        <dsp:cNvPr id="0" name=""/>
        <dsp:cNvSpPr/>
      </dsp:nvSpPr>
      <dsp:spPr>
        <a:xfrm>
          <a:off x="5227223" y="2217819"/>
          <a:ext cx="2487153" cy="374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3893"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Réaliser les mesures du plan </a:t>
          </a:r>
          <a:endParaRPr lang="fr-FR" sz="2400" kern="1200" dirty="0">
            <a:solidFill>
              <a:schemeClr val="accent6"/>
            </a:solidFill>
          </a:endParaRPr>
        </a:p>
      </dsp:txBody>
      <dsp:txXfrm>
        <a:off x="5227223" y="2217819"/>
        <a:ext cx="2487153" cy="3746063"/>
      </dsp:txXfrm>
    </dsp:sp>
    <dsp:sp modelId="{3BBA5496-1AC5-400C-ACF3-15CDC9BCBAA1}">
      <dsp:nvSpPr>
        <dsp:cNvPr id="0" name=""/>
        <dsp:cNvSpPr/>
      </dsp:nvSpPr>
      <dsp:spPr>
        <a:xfrm>
          <a:off x="6803299" y="1309072"/>
          <a:ext cx="706720" cy="706720"/>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27E2F-5542-40B9-8F61-3FF65DDFF9BD}">
      <dsp:nvSpPr>
        <dsp:cNvPr id="0" name=""/>
        <dsp:cNvSpPr/>
      </dsp:nvSpPr>
      <dsp:spPr>
        <a:xfrm>
          <a:off x="7156659" y="1662432"/>
          <a:ext cx="1789164" cy="4115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476"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Evaluer la démarche </a:t>
          </a:r>
          <a:endParaRPr lang="fr-FR" sz="2400" kern="1200" dirty="0">
            <a:solidFill>
              <a:schemeClr val="accent6"/>
            </a:solidFill>
          </a:endParaRPr>
        </a:p>
      </dsp:txBody>
      <dsp:txXfrm>
        <a:off x="7156659" y="1662432"/>
        <a:ext cx="1789164" cy="41150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2B303-EF94-4DD6-8807-A06F35A5424C}">
      <dsp:nvSpPr>
        <dsp:cNvPr id="0" name=""/>
        <dsp:cNvSpPr/>
      </dsp:nvSpPr>
      <dsp:spPr>
        <a:xfrm>
          <a:off x="2298927" y="3008658"/>
          <a:ext cx="1193138" cy="1193138"/>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bg1"/>
              </a:solidFill>
            </a:rPr>
            <a:t>PDES</a:t>
          </a:r>
          <a:endParaRPr lang="fr-FR" sz="1600" b="1" kern="1200" dirty="0">
            <a:solidFill>
              <a:schemeClr val="bg1"/>
            </a:solidFill>
          </a:endParaRPr>
        </a:p>
      </dsp:txBody>
      <dsp:txXfrm>
        <a:off x="2473658" y="3183389"/>
        <a:ext cx="843676" cy="843676"/>
      </dsp:txXfrm>
    </dsp:sp>
    <dsp:sp modelId="{67C33794-1856-4023-BC5B-487E5C18E469}">
      <dsp:nvSpPr>
        <dsp:cNvPr id="0" name=""/>
        <dsp:cNvSpPr/>
      </dsp:nvSpPr>
      <dsp:spPr>
        <a:xfrm rot="10800000">
          <a:off x="621752" y="3435205"/>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B9382-099C-4845-B287-A109C631B572}">
      <dsp:nvSpPr>
        <dsp:cNvPr id="0" name=""/>
        <dsp:cNvSpPr/>
      </dsp:nvSpPr>
      <dsp:spPr>
        <a:xfrm>
          <a:off x="-558735" y="3271148"/>
          <a:ext cx="2360975"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collectivités locales (mairie, intercommunalité, département ou région)</a:t>
          </a:r>
          <a:endParaRPr lang="fr-FR" sz="1050" b="1" kern="1200" dirty="0">
            <a:solidFill>
              <a:schemeClr val="bg1"/>
            </a:solidFill>
          </a:endParaRPr>
        </a:p>
      </dsp:txBody>
      <dsp:txXfrm>
        <a:off x="-539165" y="3290718"/>
        <a:ext cx="2321835" cy="629017"/>
      </dsp:txXfrm>
    </dsp:sp>
    <dsp:sp modelId="{AC73DDA1-4F7D-43A3-8601-790215103AC1}">
      <dsp:nvSpPr>
        <dsp:cNvPr id="0" name=""/>
        <dsp:cNvSpPr/>
      </dsp:nvSpPr>
      <dsp:spPr>
        <a:xfrm rot="12342857">
          <a:off x="768445" y="2792502"/>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9CEAA3-3949-4192-A4F2-1B311453A13C}">
      <dsp:nvSpPr>
        <dsp:cNvPr id="0" name=""/>
        <dsp:cNvSpPr/>
      </dsp:nvSpPr>
      <dsp:spPr>
        <a:xfrm>
          <a:off x="56999" y="2284608"/>
          <a:ext cx="1579849"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 délégataire des transports en commun</a:t>
          </a:r>
        </a:p>
      </dsp:txBody>
      <dsp:txXfrm>
        <a:off x="76569" y="2304178"/>
        <a:ext cx="1540709" cy="629017"/>
      </dsp:txXfrm>
    </dsp:sp>
    <dsp:sp modelId="{54F2A376-E8A0-464E-AADE-3C18AC7B5BE6}">
      <dsp:nvSpPr>
        <dsp:cNvPr id="0" name=""/>
        <dsp:cNvSpPr/>
      </dsp:nvSpPr>
      <dsp:spPr>
        <a:xfrm rot="13450204">
          <a:off x="730695" y="2269213"/>
          <a:ext cx="1929064"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B3DBC6-EB37-452D-9684-4023B7317B5C}">
      <dsp:nvSpPr>
        <dsp:cNvPr id="0" name=""/>
        <dsp:cNvSpPr/>
      </dsp:nvSpPr>
      <dsp:spPr>
        <a:xfrm>
          <a:off x="585794" y="1433080"/>
          <a:ext cx="83519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parents d’élèves</a:t>
          </a:r>
        </a:p>
      </dsp:txBody>
      <dsp:txXfrm>
        <a:off x="605364" y="1452650"/>
        <a:ext cx="796056" cy="629017"/>
      </dsp:txXfrm>
    </dsp:sp>
    <dsp:sp modelId="{F82BDC21-C64A-43C6-8959-8DBB4FE60706}">
      <dsp:nvSpPr>
        <dsp:cNvPr id="0" name=""/>
        <dsp:cNvSpPr/>
      </dsp:nvSpPr>
      <dsp:spPr>
        <a:xfrm rot="14558300">
          <a:off x="1260833" y="1868561"/>
          <a:ext cx="1934825"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AD0EE9-1289-4F39-BBB0-1D0A603FA9CE}">
      <dsp:nvSpPr>
        <dsp:cNvPr id="0" name=""/>
        <dsp:cNvSpPr/>
      </dsp:nvSpPr>
      <dsp:spPr>
        <a:xfrm>
          <a:off x="1222026" y="792841"/>
          <a:ext cx="1235865"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Des représentants d’élèves</a:t>
          </a:r>
        </a:p>
      </dsp:txBody>
      <dsp:txXfrm>
        <a:off x="1241596" y="812411"/>
        <a:ext cx="1196725" cy="629017"/>
      </dsp:txXfrm>
    </dsp:sp>
    <dsp:sp modelId="{80D7441D-F140-4F48-87E2-BAB6796528D1}">
      <dsp:nvSpPr>
        <dsp:cNvPr id="0" name=""/>
        <dsp:cNvSpPr/>
      </dsp:nvSpPr>
      <dsp:spPr>
        <a:xfrm rot="16574340">
          <a:off x="2243270" y="1936505"/>
          <a:ext cx="1632136"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63BBF-6DCC-4B23-BDC4-959A93E23B5B}">
      <dsp:nvSpPr>
        <dsp:cNvPr id="0" name=""/>
        <dsp:cNvSpPr/>
      </dsp:nvSpPr>
      <dsp:spPr>
        <a:xfrm>
          <a:off x="2669274" y="614934"/>
          <a:ext cx="957502" cy="1360715"/>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Des représentants de l’équipe éducative et autres membres du personnel</a:t>
          </a:r>
        </a:p>
      </dsp:txBody>
      <dsp:txXfrm>
        <a:off x="2697318" y="642978"/>
        <a:ext cx="901414" cy="1304627"/>
      </dsp:txXfrm>
    </dsp:sp>
    <dsp:sp modelId="{BF544A76-C965-4CD8-963D-7D536392E5B1}">
      <dsp:nvSpPr>
        <dsp:cNvPr id="0" name=""/>
        <dsp:cNvSpPr/>
      </dsp:nvSpPr>
      <dsp:spPr>
        <a:xfrm rot="18701463">
          <a:off x="3080109" y="2302713"/>
          <a:ext cx="1648166"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76422A-70F3-4F15-A349-1C8B0C17FEAE}">
      <dsp:nvSpPr>
        <dsp:cNvPr id="0" name=""/>
        <dsp:cNvSpPr/>
      </dsp:nvSpPr>
      <dsp:spPr>
        <a:xfrm>
          <a:off x="3893133" y="1523279"/>
          <a:ext cx="111833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La police municipale</a:t>
          </a:r>
        </a:p>
      </dsp:txBody>
      <dsp:txXfrm>
        <a:off x="3912703" y="1542849"/>
        <a:ext cx="1079196" cy="629017"/>
      </dsp:txXfrm>
    </dsp:sp>
    <dsp:sp modelId="{BB2BDA9F-E161-4A45-B3C6-086FCAFFD99D}">
      <dsp:nvSpPr>
        <dsp:cNvPr id="0" name=""/>
        <dsp:cNvSpPr/>
      </dsp:nvSpPr>
      <dsp:spPr>
        <a:xfrm rot="20057143">
          <a:off x="3437617" y="2792502"/>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823725-0A25-4B9E-B47F-E30899A511E8}">
      <dsp:nvSpPr>
        <dsp:cNvPr id="0" name=""/>
        <dsp:cNvSpPr/>
      </dsp:nvSpPr>
      <dsp:spPr>
        <a:xfrm>
          <a:off x="4387623" y="2284608"/>
          <a:ext cx="1112891"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associations locales (agences d’urbanisme, </a:t>
          </a:r>
          <a:r>
            <a:rPr lang="fr-FR" sz="1050" b="1" kern="1200" dirty="0" err="1" smtClean="0">
              <a:solidFill>
                <a:schemeClr val="bg1"/>
              </a:solidFill>
            </a:rPr>
            <a:t>asso</a:t>
          </a:r>
          <a:r>
            <a:rPr lang="fr-FR" sz="1050" b="1" kern="1200" dirty="0" smtClean="0">
              <a:solidFill>
                <a:schemeClr val="bg1"/>
              </a:solidFill>
            </a:rPr>
            <a:t> vélo, …)</a:t>
          </a:r>
        </a:p>
      </dsp:txBody>
      <dsp:txXfrm>
        <a:off x="4407193" y="2304178"/>
        <a:ext cx="1073751" cy="629017"/>
      </dsp:txXfrm>
    </dsp:sp>
    <dsp:sp modelId="{2B9AE4DB-656F-4179-8D1B-97ED66E016BE}">
      <dsp:nvSpPr>
        <dsp:cNvPr id="0" name=""/>
        <dsp:cNvSpPr/>
      </dsp:nvSpPr>
      <dsp:spPr>
        <a:xfrm>
          <a:off x="3584309" y="3435205"/>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C48F55-003C-4913-AE3A-E1B39DC1C026}">
      <dsp:nvSpPr>
        <dsp:cNvPr id="0" name=""/>
        <dsp:cNvSpPr/>
      </dsp:nvSpPr>
      <dsp:spPr>
        <a:xfrm>
          <a:off x="4392736" y="3271148"/>
          <a:ext cx="155300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L’établissement scolaire voisin … </a:t>
          </a:r>
        </a:p>
      </dsp:txBody>
      <dsp:txXfrm>
        <a:off x="4412306" y="3290718"/>
        <a:ext cx="1513866" cy="6290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A8C5A-EE95-47F6-8100-20F2F010AA29}">
      <dsp:nvSpPr>
        <dsp:cNvPr id="0" name=""/>
        <dsp:cNvSpPr/>
      </dsp:nvSpPr>
      <dsp:spPr>
        <a:xfrm rot="5400000">
          <a:off x="-185206" y="189753"/>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t>Région</a:t>
          </a:r>
          <a:endParaRPr lang="fr-FR" sz="1100" kern="1200" dirty="0"/>
        </a:p>
      </dsp:txBody>
      <dsp:txXfrm rot="-5400000">
        <a:off x="1" y="436693"/>
        <a:ext cx="864294" cy="370413"/>
      </dsp:txXfrm>
    </dsp:sp>
    <dsp:sp modelId="{C5075BA5-F5C4-41F4-95C0-5B79B5A82299}">
      <dsp:nvSpPr>
        <dsp:cNvPr id="0" name=""/>
        <dsp:cNvSpPr/>
      </dsp:nvSpPr>
      <dsp:spPr>
        <a:xfrm rot="5400000">
          <a:off x="3730894" y="-2862052"/>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Réseau de transports interurbains et scolaires</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Réseau TER Hauts-de-France : financement des services ferroviaires et des services routiers en substitution de ceux-ci.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Définition des règles générales concernant l’intermodalité avec les AOM </a:t>
          </a:r>
          <a:endParaRPr lang="fr-FR" sz="1050" kern="1200" dirty="0">
            <a:solidFill>
              <a:schemeClr val="accent6"/>
            </a:solidFill>
          </a:endParaRPr>
        </a:p>
      </dsp:txBody>
      <dsp:txXfrm rot="-5400000">
        <a:off x="864294" y="43726"/>
        <a:ext cx="6496581" cy="724203"/>
      </dsp:txXfrm>
    </dsp:sp>
    <dsp:sp modelId="{7C46483D-C3E7-4F73-AC9E-0AF63B88EA02}">
      <dsp:nvSpPr>
        <dsp:cNvPr id="0" name=""/>
        <dsp:cNvSpPr/>
      </dsp:nvSpPr>
      <dsp:spPr>
        <a:xfrm rot="5400000">
          <a:off x="-185206" y="1308832"/>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Département</a:t>
          </a:r>
          <a:endParaRPr lang="fr-FR" sz="1050" kern="1200" dirty="0"/>
        </a:p>
      </dsp:txBody>
      <dsp:txXfrm rot="-5400000">
        <a:off x="1" y="1555772"/>
        <a:ext cx="864294" cy="370413"/>
      </dsp:txXfrm>
    </dsp:sp>
    <dsp:sp modelId="{A345BE93-B6C0-432D-AB56-D32B403D4D20}">
      <dsp:nvSpPr>
        <dsp:cNvPr id="0" name=""/>
        <dsp:cNvSpPr/>
      </dsp:nvSpPr>
      <dsp:spPr>
        <a:xfrm rot="5400000">
          <a:off x="3730894" y="-1742973"/>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Voirie départementale, </a:t>
          </a:r>
          <a:r>
            <a:rPr lang="fr-FR" sz="1050" kern="1200" dirty="0" err="1" smtClean="0">
              <a:solidFill>
                <a:schemeClr val="accent6"/>
              </a:solidFill>
            </a:rPr>
            <a:t>véloroutes</a:t>
          </a:r>
          <a:r>
            <a:rPr lang="fr-FR" sz="1050" kern="1200" dirty="0" smtClean="0">
              <a:solidFill>
                <a:schemeClr val="accent6"/>
              </a:solidFill>
            </a:rPr>
            <a:t> et pistes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Transport scolaires des élèves souffrant d’un handicap.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Construction, entretien, équipement des collèges.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endParaRPr lang="fr-FR" sz="1050" kern="1200" dirty="0"/>
        </a:p>
      </dsp:txBody>
      <dsp:txXfrm rot="-5400000">
        <a:off x="864294" y="1162805"/>
        <a:ext cx="6496581" cy="724203"/>
      </dsp:txXfrm>
    </dsp:sp>
    <dsp:sp modelId="{498A2F79-8893-43D0-BB48-EA4ABF578C18}">
      <dsp:nvSpPr>
        <dsp:cNvPr id="0" name=""/>
        <dsp:cNvSpPr/>
      </dsp:nvSpPr>
      <dsp:spPr>
        <a:xfrm rot="5400000">
          <a:off x="-185206" y="2427911"/>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AOM </a:t>
          </a:r>
        </a:p>
      </dsp:txBody>
      <dsp:txXfrm rot="-5400000">
        <a:off x="1" y="2674851"/>
        <a:ext cx="864294" cy="370413"/>
      </dsp:txXfrm>
    </dsp:sp>
    <dsp:sp modelId="{2728538A-B16B-4F8A-9DC8-11262E705F9A}">
      <dsp:nvSpPr>
        <dsp:cNvPr id="0" name=""/>
        <dsp:cNvSpPr/>
      </dsp:nvSpPr>
      <dsp:spPr>
        <a:xfrm rot="5400000">
          <a:off x="3730894" y="-623894"/>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Organisation de services réguliers de transport public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PDU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Développement des modes de déplacements alternatifs à la voiture individuelle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Service de conseil en mobilité … </a:t>
          </a:r>
          <a:endParaRPr lang="fr-FR" sz="1050" kern="1200" dirty="0">
            <a:solidFill>
              <a:schemeClr val="accent6"/>
            </a:solidFill>
          </a:endParaRPr>
        </a:p>
      </dsp:txBody>
      <dsp:txXfrm rot="-5400000">
        <a:off x="864294" y="2281884"/>
        <a:ext cx="6496581" cy="724203"/>
      </dsp:txXfrm>
    </dsp:sp>
    <dsp:sp modelId="{61B44679-2E6E-4684-828A-ABC7F83B8F66}">
      <dsp:nvSpPr>
        <dsp:cNvPr id="0" name=""/>
        <dsp:cNvSpPr/>
      </dsp:nvSpPr>
      <dsp:spPr>
        <a:xfrm rot="5400000">
          <a:off x="-185206" y="3546989"/>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Intercommunalité</a:t>
          </a:r>
          <a:endParaRPr lang="fr-FR" sz="900" kern="1200" dirty="0"/>
        </a:p>
      </dsp:txBody>
      <dsp:txXfrm rot="-5400000">
        <a:off x="1" y="3793929"/>
        <a:ext cx="864294" cy="370413"/>
      </dsp:txXfrm>
    </dsp:sp>
    <dsp:sp modelId="{97A6A09E-1461-42A9-BE9E-F00A8CD89297}">
      <dsp:nvSpPr>
        <dsp:cNvPr id="0" name=""/>
        <dsp:cNvSpPr/>
      </dsp:nvSpPr>
      <dsp:spPr>
        <a:xfrm rot="5400000">
          <a:off x="3730894" y="495183"/>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Promotion des modes doux</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Voirie d’intérêt communautaire, pistes et bandes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PLU intercommunal  </a:t>
          </a:r>
          <a:endParaRPr lang="fr-FR" sz="1050" kern="1200" dirty="0">
            <a:solidFill>
              <a:schemeClr val="accent6"/>
            </a:solidFill>
          </a:endParaRPr>
        </a:p>
      </dsp:txBody>
      <dsp:txXfrm rot="-5400000">
        <a:off x="864294" y="3400961"/>
        <a:ext cx="6496581" cy="724203"/>
      </dsp:txXfrm>
    </dsp:sp>
    <dsp:sp modelId="{E1CE61A2-0775-4900-89F6-46A7C319544C}">
      <dsp:nvSpPr>
        <dsp:cNvPr id="0" name=""/>
        <dsp:cNvSpPr/>
      </dsp:nvSpPr>
      <dsp:spPr>
        <a:xfrm rot="5400000">
          <a:off x="-185206" y="4666068"/>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Commune</a:t>
          </a:r>
          <a:endParaRPr lang="fr-FR" sz="1050" kern="1200" dirty="0"/>
        </a:p>
      </dsp:txBody>
      <dsp:txXfrm rot="-5400000">
        <a:off x="1" y="4913008"/>
        <a:ext cx="864294" cy="370413"/>
      </dsp:txXfrm>
    </dsp:sp>
    <dsp:sp modelId="{D7319121-E918-4D18-9FFA-2C23BF9E6ECD}">
      <dsp:nvSpPr>
        <dsp:cNvPr id="0" name=""/>
        <dsp:cNvSpPr/>
      </dsp:nvSpPr>
      <dsp:spPr>
        <a:xfrm rot="5400000">
          <a:off x="3730894" y="1614262"/>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Voirie communale, zones de circulation apaisées, pistes et bandes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Sécurité routière (pouvoir de police), circulation et stationnement, vitesse et signalisation.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Traitement des permis de construire et autorisations de travaux</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Elaboration des documents réglementaires d’urbanisme … </a:t>
          </a:r>
          <a:endParaRPr lang="fr-FR" sz="1050" kern="1200" dirty="0">
            <a:solidFill>
              <a:schemeClr val="accent6"/>
            </a:solidFill>
          </a:endParaRPr>
        </a:p>
      </dsp:txBody>
      <dsp:txXfrm rot="-5400000">
        <a:off x="864294" y="4520040"/>
        <a:ext cx="6496581" cy="7242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731E6-E24E-4A38-989E-0BE4D9D038B9}">
      <dsp:nvSpPr>
        <dsp:cNvPr id="0" name=""/>
        <dsp:cNvSpPr/>
      </dsp:nvSpPr>
      <dsp:spPr>
        <a:xfrm>
          <a:off x="0" y="0"/>
          <a:ext cx="6377609" cy="428824"/>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1" kern="1200" dirty="0" smtClean="0">
              <a:solidFill>
                <a:schemeClr val="bg1"/>
              </a:solidFill>
            </a:rPr>
            <a:t>L’accessibilité du collège</a:t>
          </a:r>
          <a:endParaRPr lang="fr-FR" sz="1800" b="1" kern="1200" dirty="0">
            <a:solidFill>
              <a:schemeClr val="bg1"/>
            </a:solidFill>
          </a:endParaRPr>
        </a:p>
      </dsp:txBody>
      <dsp:txXfrm>
        <a:off x="20933" y="20933"/>
        <a:ext cx="6335743" cy="386958"/>
      </dsp:txXfrm>
    </dsp:sp>
    <dsp:sp modelId="{0679EF70-E220-4EC1-B446-0D677E8FBF0F}">
      <dsp:nvSpPr>
        <dsp:cNvPr id="0" name=""/>
        <dsp:cNvSpPr/>
      </dsp:nvSpPr>
      <dsp:spPr>
        <a:xfrm>
          <a:off x="0" y="409993"/>
          <a:ext cx="6377609" cy="316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89"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fr-FR" sz="1600" b="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Comprendre le fonctionnement de l’établissement </a:t>
          </a:r>
          <a:r>
            <a:rPr lang="fr-FR" sz="1400" kern="1200" dirty="0" smtClean="0"/>
            <a:t>: horaires, services, conditions d’accueil et d’ouverture de l’établissement</a:t>
          </a:r>
          <a:endParaRPr lang="fr-FR" sz="1400" b="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démarches </a:t>
          </a:r>
          <a:r>
            <a:rPr lang="fr-FR" sz="1400" kern="1200" dirty="0" smtClean="0"/>
            <a:t>déjà mises en place par l’établissement</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Identifier </a:t>
          </a:r>
          <a:r>
            <a:rPr lang="fr-FR" sz="1400" b="1" kern="1200" dirty="0" smtClean="0">
              <a:solidFill>
                <a:schemeClr val="tx2"/>
              </a:solidFill>
            </a:rPr>
            <a:t>l’offre en mobilité </a:t>
          </a:r>
          <a:r>
            <a:rPr lang="fr-FR" sz="1400" kern="1200" dirty="0" smtClean="0"/>
            <a:t>existante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err="1" smtClean="0">
              <a:solidFill>
                <a:schemeClr val="tx2"/>
              </a:solidFill>
            </a:rPr>
            <a:t>Géolocaliser</a:t>
          </a:r>
          <a:r>
            <a:rPr lang="fr-FR" sz="1400" b="1" kern="1200" dirty="0" smtClean="0">
              <a:solidFill>
                <a:schemeClr val="tx2"/>
              </a:solidFill>
            </a:rPr>
            <a:t> les lieux </a:t>
          </a:r>
          <a:r>
            <a:rPr lang="fr-FR" sz="1400" kern="1200" dirty="0" smtClean="0"/>
            <a:t>de résidence (</a:t>
          </a:r>
          <a:r>
            <a:rPr lang="fr-FR" sz="1400" kern="1200" dirty="0" err="1" smtClean="0"/>
            <a:t>cf</a:t>
          </a:r>
          <a:r>
            <a:rPr lang="fr-FR" sz="1400" kern="1200" dirty="0" smtClean="0"/>
            <a:t> départements), les </a:t>
          </a:r>
          <a:r>
            <a:rPr lang="fr-FR" sz="1400" b="1" kern="1200" dirty="0" smtClean="0">
              <a:solidFill>
                <a:schemeClr val="tx2"/>
              </a:solidFill>
            </a:rPr>
            <a:t>trajets réguliers</a:t>
          </a:r>
          <a:endParaRPr lang="fr-FR" sz="1400" b="1" kern="1200" dirty="0">
            <a:solidFill>
              <a:schemeClr val="tx2"/>
            </a:solidFill>
          </a:endParaRPr>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Recueillir des données </a:t>
          </a:r>
          <a:r>
            <a:rPr lang="fr-FR" sz="1400" kern="1200" dirty="0" smtClean="0"/>
            <a:t>sur : l’accidentologie, les points durs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Evaluer la </a:t>
          </a:r>
          <a:r>
            <a:rPr lang="fr-FR" sz="1400" b="1" kern="1200" dirty="0" smtClean="0">
              <a:solidFill>
                <a:schemeClr val="tx2"/>
              </a:solidFill>
            </a:rPr>
            <a:t>qualité et le niveau d’accessibilité </a:t>
          </a:r>
          <a:r>
            <a:rPr lang="fr-FR" sz="1400" kern="1200" dirty="0" smtClean="0"/>
            <a:t>par tous les modes de transport (voiture, stationnement, vélo, marche, transport en commun) </a:t>
          </a:r>
          <a:endParaRPr lang="fr-FR" sz="1400" kern="1200" dirty="0"/>
        </a:p>
      </dsp:txBody>
      <dsp:txXfrm>
        <a:off x="0" y="409993"/>
        <a:ext cx="6377609" cy="3161925"/>
      </dsp:txXfrm>
    </dsp:sp>
    <dsp:sp modelId="{6C860F53-0DC4-46D1-AB7A-E8568E42B3DF}">
      <dsp:nvSpPr>
        <dsp:cNvPr id="0" name=""/>
        <dsp:cNvSpPr/>
      </dsp:nvSpPr>
      <dsp:spPr>
        <a:xfrm>
          <a:off x="0" y="3842356"/>
          <a:ext cx="6377609" cy="431951"/>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1" kern="1200" dirty="0" smtClean="0">
              <a:solidFill>
                <a:schemeClr val="bg1"/>
              </a:solidFill>
            </a:rPr>
            <a:t>La mobilité des collégiens &amp; du personnel </a:t>
          </a:r>
          <a:endParaRPr lang="fr-FR" sz="1800" b="1" kern="1200" dirty="0">
            <a:solidFill>
              <a:schemeClr val="bg1"/>
            </a:solidFill>
          </a:endParaRPr>
        </a:p>
      </dsp:txBody>
      <dsp:txXfrm>
        <a:off x="21086" y="3863442"/>
        <a:ext cx="6335437" cy="389779"/>
      </dsp:txXfrm>
    </dsp:sp>
    <dsp:sp modelId="{574D30D7-8D5A-4A8D-A16A-CDDE42797DAB}">
      <dsp:nvSpPr>
        <dsp:cNvPr id="0" name=""/>
        <dsp:cNvSpPr/>
      </dsp:nvSpPr>
      <dsp:spPr>
        <a:xfrm>
          <a:off x="0" y="4529358"/>
          <a:ext cx="6377609" cy="1984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89" tIns="17780" rIns="99568" bIns="17780" numCol="1" spcCol="1270" anchor="t" anchorCtr="0">
          <a:noAutofit/>
        </a:bodyPr>
        <a:lstStyle/>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pratiques </a:t>
          </a:r>
          <a:r>
            <a:rPr lang="fr-FR" sz="1400" kern="1200" dirty="0" smtClean="0"/>
            <a:t>actuelles de mobilité des élèves et salariés</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freins </a:t>
          </a:r>
          <a:r>
            <a:rPr lang="fr-FR" sz="1400" kern="1200" dirty="0" smtClean="0"/>
            <a:t>au report modal (pts durs, freins psychologiques…)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des potentiels </a:t>
          </a:r>
          <a:r>
            <a:rPr lang="fr-FR" sz="1400" kern="1200" dirty="0" smtClean="0"/>
            <a:t>de report modal (possession d’un vélo, accord de principe pour covoiturer…)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Vérifier la </a:t>
          </a:r>
          <a:r>
            <a:rPr lang="fr-FR" sz="1400" b="1" kern="1200" dirty="0" smtClean="0">
              <a:solidFill>
                <a:schemeClr val="tx2"/>
              </a:solidFill>
            </a:rPr>
            <a:t>bonne connaissance de l’offre </a:t>
          </a:r>
          <a:r>
            <a:rPr lang="fr-FR" sz="1400" kern="1200" dirty="0" smtClean="0"/>
            <a:t>en mobilité (stationnements vélo, prime transport…) </a:t>
          </a:r>
          <a:endParaRPr lang="fr-FR" sz="1400" kern="1200" dirty="0"/>
        </a:p>
      </dsp:txBody>
      <dsp:txXfrm>
        <a:off x="0" y="4529358"/>
        <a:ext cx="6377609" cy="198461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FB3FAC-DAB7-472F-850E-AF6105607643}" type="datetimeFigureOut">
              <a:rPr lang="fr-FR" smtClean="0"/>
              <a:t>08/10/2020</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4CE2B4-48CB-4636-B1FE-184C2C0CD6DE}" type="slidenum">
              <a:rPr lang="fr-FR" smtClean="0"/>
              <a:t>‹N°›</a:t>
            </a:fld>
            <a:endParaRPr lang="fr-FR"/>
          </a:p>
        </p:txBody>
      </p:sp>
    </p:spTree>
    <p:extLst>
      <p:ext uri="{BB962C8B-B14F-4D97-AF65-F5344CB8AC3E}">
        <p14:creationId xmlns:p14="http://schemas.microsoft.com/office/powerpoint/2010/main" val="2156832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02345-F1D9-460A-A51B-D6F647E473E1}" type="datetimeFigureOut">
              <a:rPr lang="fr-FR" smtClean="0"/>
              <a:t>08/10/2020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D087D-470C-417C-AF41-8DA06BF44086}" type="slidenum">
              <a:rPr lang="fr-FR" smtClean="0"/>
              <a:t>‹N°›</a:t>
            </a:fld>
            <a:endParaRPr lang="fr-FR"/>
          </a:p>
        </p:txBody>
      </p:sp>
    </p:spTree>
    <p:extLst>
      <p:ext uri="{BB962C8B-B14F-4D97-AF65-F5344CB8AC3E}">
        <p14:creationId xmlns:p14="http://schemas.microsoft.com/office/powerpoint/2010/main" val="318270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baseline="0" dirty="0" smtClean="0"/>
              <a:t>Titre : reprendre le titre exact de la formation telle qu’elle aura été présentée aux collèges par le Rectorat</a:t>
            </a:r>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a:t>
            </a:fld>
            <a:endParaRPr lang="fr-FR" dirty="0"/>
          </a:p>
        </p:txBody>
      </p:sp>
    </p:spTree>
    <p:extLst>
      <p:ext uri="{BB962C8B-B14F-4D97-AF65-F5344CB8AC3E}">
        <p14:creationId xmlns:p14="http://schemas.microsoft.com/office/powerpoint/2010/main" val="2800397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84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Ø"/>
            </a:pPr>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22</a:t>
            </a:fld>
            <a:endParaRPr lang="fr-FR"/>
          </a:p>
        </p:txBody>
      </p:sp>
    </p:spTree>
    <p:extLst>
      <p:ext uri="{BB962C8B-B14F-4D97-AF65-F5344CB8AC3E}">
        <p14:creationId xmlns:p14="http://schemas.microsoft.com/office/powerpoint/2010/main" val="2790413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lgn="l"/>
            <a:endParaRPr lang="fr-FR" sz="2000" i="1"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24</a:t>
            </a:fld>
            <a:endParaRPr lang="fr-FR"/>
          </a:p>
        </p:txBody>
      </p:sp>
    </p:spTree>
    <p:extLst>
      <p:ext uri="{BB962C8B-B14F-4D97-AF65-F5344CB8AC3E}">
        <p14:creationId xmlns:p14="http://schemas.microsoft.com/office/powerpoint/2010/main" val="3106214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dirty="0" smtClean="0"/>
              <a:t>Il faudra penser à ajuster sur chaque</a:t>
            </a:r>
            <a:r>
              <a:rPr lang="fr-FR" sz="1200" b="1" i="1" baseline="0" dirty="0" smtClean="0"/>
              <a:t> territoire : avec les acteurs </a:t>
            </a:r>
            <a:endParaRPr lang="fr-FR" sz="1200" b="1" i="1" dirty="0" smtClean="0"/>
          </a:p>
          <a:p>
            <a:endParaRPr lang="fr-FR" dirty="0" smtClean="0"/>
          </a:p>
          <a:p>
            <a:r>
              <a:rPr lang="fr-FR" dirty="0" smtClean="0"/>
              <a:t>// question que toutes les </a:t>
            </a:r>
            <a:r>
              <a:rPr lang="fr-FR" dirty="0" err="1" smtClean="0"/>
              <a:t>interco</a:t>
            </a:r>
            <a:r>
              <a:rPr lang="fr-FR" dirty="0" smtClean="0"/>
              <a:t> ne sont pas AOM : mais pourront le devenir</a:t>
            </a:r>
            <a:r>
              <a:rPr lang="fr-FR" baseline="0" dirty="0" smtClean="0"/>
              <a:t> avec loi LOM </a:t>
            </a:r>
          </a:p>
          <a:p>
            <a:r>
              <a:rPr lang="fr-FR" baseline="0" dirty="0" smtClean="0"/>
              <a:t>Mais certaines </a:t>
            </a:r>
            <a:r>
              <a:rPr lang="fr-FR" baseline="0" dirty="0" err="1" smtClean="0"/>
              <a:t>interco</a:t>
            </a:r>
            <a:r>
              <a:rPr lang="fr-FR" baseline="0" dirty="0" smtClean="0"/>
              <a:t>, bien que pas AOM proposent des services de mobilité : faire attention à ambiguïté ! </a:t>
            </a:r>
          </a:p>
          <a:p>
            <a:endParaRPr lang="fr-FR" dirty="0" smtClean="0"/>
          </a:p>
          <a:p>
            <a:r>
              <a:rPr lang="fr-FR" dirty="0" smtClean="0"/>
              <a:t>Ajouter les logos des organismes pour chaque territoire </a:t>
            </a:r>
          </a:p>
          <a:p>
            <a:r>
              <a:rPr lang="fr-FR" dirty="0" smtClean="0"/>
              <a:t>https://www.gart.org/actualite/repartition-de-competence-transport-entre-collectivites-territoriales/ = détail des compétences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i="1" dirty="0" smtClean="0"/>
          </a:p>
          <a:p>
            <a:endParaRPr lang="fr-FR"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25</a:t>
            </a:fld>
            <a:endParaRPr lang="fr-FR"/>
          </a:p>
        </p:txBody>
      </p:sp>
    </p:spTree>
    <p:extLst>
      <p:ext uri="{BB962C8B-B14F-4D97-AF65-F5344CB8AC3E}">
        <p14:creationId xmlns:p14="http://schemas.microsoft.com/office/powerpoint/2010/main" val="3336707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28</a:t>
            </a:fld>
            <a:endParaRPr lang="fr-FR"/>
          </a:p>
        </p:txBody>
      </p:sp>
    </p:spTree>
    <p:extLst>
      <p:ext uri="{BB962C8B-B14F-4D97-AF65-F5344CB8AC3E}">
        <p14:creationId xmlns:p14="http://schemas.microsoft.com/office/powerpoint/2010/main" val="3441762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Cf</a:t>
            </a:r>
            <a:r>
              <a:rPr lang="fr-FR" dirty="0" smtClean="0"/>
              <a:t> boîte à outils du </a:t>
            </a:r>
            <a:r>
              <a:rPr lang="fr-FR" dirty="0" err="1" smtClean="0"/>
              <a:t>Crem</a:t>
            </a:r>
            <a:r>
              <a:rPr lang="fr-FR" baseline="0" dirty="0" smtClean="0"/>
              <a:t> </a:t>
            </a:r>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29</a:t>
            </a:fld>
            <a:endParaRPr lang="fr-FR"/>
          </a:p>
        </p:txBody>
      </p:sp>
    </p:spTree>
    <p:extLst>
      <p:ext uri="{BB962C8B-B14F-4D97-AF65-F5344CB8AC3E}">
        <p14:creationId xmlns:p14="http://schemas.microsoft.com/office/powerpoint/2010/main" val="3359920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35</a:t>
            </a:fld>
            <a:endParaRPr lang="fr-FR"/>
          </a:p>
        </p:txBody>
      </p:sp>
    </p:spTree>
    <p:extLst>
      <p:ext uri="{BB962C8B-B14F-4D97-AF65-F5344CB8AC3E}">
        <p14:creationId xmlns:p14="http://schemas.microsoft.com/office/powerpoint/2010/main" val="1804390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36</a:t>
            </a:fld>
            <a:endParaRPr lang="fr-FR"/>
          </a:p>
        </p:txBody>
      </p:sp>
    </p:spTree>
    <p:extLst>
      <p:ext uri="{BB962C8B-B14F-4D97-AF65-F5344CB8AC3E}">
        <p14:creationId xmlns:p14="http://schemas.microsoft.com/office/powerpoint/2010/main" val="172759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37</a:t>
            </a:fld>
            <a:endParaRPr lang="fr-FR"/>
          </a:p>
        </p:txBody>
      </p:sp>
    </p:spTree>
    <p:extLst>
      <p:ext uri="{BB962C8B-B14F-4D97-AF65-F5344CB8AC3E}">
        <p14:creationId xmlns:p14="http://schemas.microsoft.com/office/powerpoint/2010/main" val="2924679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01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Faire remplir la feuille de présence </a:t>
            </a:r>
          </a:p>
          <a:p>
            <a:r>
              <a:rPr lang="fr-FR" dirty="0" smtClean="0"/>
              <a:t>Photo prise</a:t>
            </a:r>
            <a:r>
              <a:rPr lang="fr-FR" baseline="0" dirty="0" smtClean="0"/>
              <a:t> à </a:t>
            </a:r>
            <a:r>
              <a:rPr lang="fr-FR" baseline="0" dirty="0" err="1" smtClean="0"/>
              <a:t>noyelles</a:t>
            </a:r>
            <a:r>
              <a:rPr lang="fr-FR" baseline="0" dirty="0" smtClean="0"/>
              <a:t> sous </a:t>
            </a:r>
            <a:r>
              <a:rPr lang="fr-FR" baseline="0" dirty="0" err="1" smtClean="0"/>
              <a:t>lens</a:t>
            </a:r>
            <a:r>
              <a:rPr lang="fr-FR" baseline="0" dirty="0" smtClean="0"/>
              <a:t> </a:t>
            </a:r>
            <a:endParaRPr lang="fr-FR"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a:t>
            </a:fld>
            <a:endParaRPr lang="fr-FR"/>
          </a:p>
        </p:txBody>
      </p:sp>
    </p:spTree>
    <p:extLst>
      <p:ext uri="{BB962C8B-B14F-4D97-AF65-F5344CB8AC3E}">
        <p14:creationId xmlns:p14="http://schemas.microsoft.com/office/powerpoint/2010/main" val="1772940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39</a:t>
            </a:fld>
            <a:endParaRPr lang="fr-FR"/>
          </a:p>
        </p:txBody>
      </p:sp>
    </p:spTree>
    <p:extLst>
      <p:ext uri="{BB962C8B-B14F-4D97-AF65-F5344CB8AC3E}">
        <p14:creationId xmlns:p14="http://schemas.microsoft.com/office/powerpoint/2010/main" val="1495018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100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417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396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Mise en œuvre des actions tout au long de l’année scolaire </a:t>
            </a:r>
          </a:p>
          <a:p>
            <a:r>
              <a:rPr lang="fr-FR" dirty="0" smtClean="0"/>
              <a:t>Planifier &amp; programmer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029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Ex de tableau évaluation par fiche action </a:t>
            </a:r>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48</a:t>
            </a:fld>
            <a:endParaRPr lang="fr-FR"/>
          </a:p>
        </p:txBody>
      </p:sp>
    </p:spTree>
    <p:extLst>
      <p:ext uri="{BB962C8B-B14F-4D97-AF65-F5344CB8AC3E}">
        <p14:creationId xmlns:p14="http://schemas.microsoft.com/office/powerpoint/2010/main" val="494811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2000" i="1"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49</a:t>
            </a:fld>
            <a:endParaRPr lang="fr-FR"/>
          </a:p>
        </p:txBody>
      </p:sp>
    </p:spTree>
    <p:extLst>
      <p:ext uri="{BB962C8B-B14F-4D97-AF65-F5344CB8AC3E}">
        <p14:creationId xmlns:p14="http://schemas.microsoft.com/office/powerpoint/2010/main" val="3138563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baseline="0" dirty="0" smtClean="0"/>
              <a:t>+ avoir un rapport type à mettre dans le kit destiné aux référents. </a:t>
            </a:r>
          </a:p>
          <a:p>
            <a:endParaRPr lang="fr-FR" b="1"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50</a:t>
            </a:fld>
            <a:endParaRPr lang="fr-FR"/>
          </a:p>
        </p:txBody>
      </p:sp>
    </p:spTree>
    <p:extLst>
      <p:ext uri="{BB962C8B-B14F-4D97-AF65-F5344CB8AC3E}">
        <p14:creationId xmlns:p14="http://schemas.microsoft.com/office/powerpoint/2010/main" val="1320092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Grille</a:t>
            </a:r>
            <a:r>
              <a:rPr lang="fr-FR" i="1" baseline="0" dirty="0" smtClean="0"/>
              <a:t> d’évaluation </a:t>
            </a:r>
            <a:endParaRPr lang="fr-FR" i="1" dirty="0" smtClean="0"/>
          </a:p>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56</a:t>
            </a:fld>
            <a:endParaRPr lang="fr-FR"/>
          </a:p>
        </p:txBody>
      </p:sp>
    </p:spTree>
    <p:extLst>
      <p:ext uri="{BB962C8B-B14F-4D97-AF65-F5344CB8AC3E}">
        <p14:creationId xmlns:p14="http://schemas.microsoft.com/office/powerpoint/2010/main" val="971560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2296" indent="0" eaLnBrk="1" fontAlgn="auto" hangingPunct="1">
              <a:spcAft>
                <a:spcPts val="0"/>
              </a:spcAft>
              <a:buFont typeface="Wingdings 2"/>
              <a:buNone/>
              <a:defRPr/>
            </a:pPr>
            <a:r>
              <a:rPr lang="fr-FR" sz="1200" b="1" dirty="0" smtClean="0"/>
              <a:t>Un constat </a:t>
            </a:r>
          </a:p>
          <a:p>
            <a:pPr marL="82296" indent="0" eaLnBrk="1" fontAlgn="auto" hangingPunct="1">
              <a:spcAft>
                <a:spcPts val="0"/>
              </a:spcAft>
              <a:buFont typeface="Wingdings 2"/>
              <a:buNone/>
              <a:defRPr/>
            </a:pPr>
            <a:r>
              <a:rPr lang="fr-FR" sz="1200" dirty="0" smtClean="0"/>
              <a:t>Une qualité de l’air de plus en plus mauvaise -&gt; problème de santé publique (48 000 décès prématurés chaque année en France dus à la mauvaise qualité de l’air et aux particules dans l’air )</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dirty="0" smtClean="0"/>
              <a:t>Secteur des transports -&gt; 1</a:t>
            </a:r>
            <a:r>
              <a:rPr lang="fr-FR" sz="1200" baseline="30000" dirty="0" smtClean="0"/>
              <a:t>er</a:t>
            </a:r>
            <a:r>
              <a:rPr lang="fr-FR" sz="1200" dirty="0" smtClean="0"/>
              <a:t> émetteur de gaz à effet de serre. Habiter/travailler à proximité du trafic routier augmente la morbidité attribuable à la pollution atmosphérique.</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dirty="0" smtClean="0"/>
              <a:t>Sans parler des problèmes de sécurité routière,  d’aménagement du territoire, de manque d’exercice physique, de bruit, de coût économique, …</a:t>
            </a:r>
            <a:endParaRPr lang="fr-FR" sz="1200" b="1" dirty="0" smtClean="0"/>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b="1" dirty="0" smtClean="0"/>
              <a:t>Un objectif </a:t>
            </a:r>
          </a:p>
          <a:p>
            <a:pPr marL="82296" indent="0" eaLnBrk="1" fontAlgn="auto" hangingPunct="1">
              <a:spcAft>
                <a:spcPts val="0"/>
              </a:spcAft>
              <a:buFont typeface="Wingdings 2"/>
              <a:buNone/>
              <a:defRPr/>
            </a:pPr>
            <a:r>
              <a:rPr lang="fr-FR" sz="1200" dirty="0" smtClean="0"/>
              <a:t>Diminuer la pollution de l’air en limitant l’</a:t>
            </a:r>
            <a:r>
              <a:rPr lang="fr-FR" sz="1200" dirty="0" err="1" smtClean="0"/>
              <a:t>autosolisme</a:t>
            </a:r>
            <a:r>
              <a:rPr lang="fr-FR" sz="1200" dirty="0" smtClean="0"/>
              <a:t> au profit des modes actifs (marche, vélo) et modes doux (transports en commun, covoiturage, autopartage) dans le cadre des trajets domicile-école (et autres déplacements liés à la fonction scolaire)</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b="1" dirty="0" smtClean="0"/>
              <a:t>Une réponse</a:t>
            </a:r>
          </a:p>
          <a:p>
            <a:pPr marL="82296" indent="0" eaLnBrk="1" fontAlgn="auto" hangingPunct="1">
              <a:spcAft>
                <a:spcPts val="0"/>
              </a:spcAft>
              <a:buFont typeface="Wingdings 2"/>
              <a:buNone/>
              <a:defRPr/>
            </a:pPr>
            <a:r>
              <a:rPr lang="fr-FR" sz="1200" dirty="0" smtClean="0"/>
              <a:t>Un Plan de Déplacement d’Etablissement Scolaire (PDES) pour développer la connaissance et l’action en faveur de l’</a:t>
            </a:r>
            <a:r>
              <a:rPr lang="fr-FR" sz="1200" dirty="0" err="1" smtClean="0"/>
              <a:t>écomobilité</a:t>
            </a:r>
            <a:r>
              <a:rPr lang="fr-FR" sz="1200" dirty="0" smtClean="0"/>
              <a:t> scolaire.</a:t>
            </a:r>
          </a:p>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5</a:t>
            </a:fld>
            <a:endParaRPr lang="fr-FR"/>
          </a:p>
        </p:txBody>
      </p:sp>
    </p:spTree>
    <p:extLst>
      <p:ext uri="{BB962C8B-B14F-4D97-AF65-F5344CB8AC3E}">
        <p14:creationId xmlns:p14="http://schemas.microsoft.com/office/powerpoint/2010/main" val="1961485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PlaceHolder 1"/>
          <p:cNvSpPr>
            <a:spLocks noGrp="1" noRot="1" noChangeAspect="1"/>
          </p:cNvSpPr>
          <p:nvPr>
            <p:ph type="sldImg"/>
          </p:nvPr>
        </p:nvSpPr>
        <p:spPr>
          <a:xfrm>
            <a:off x="685800" y="1143000"/>
            <a:ext cx="5486400" cy="3086100"/>
          </a:xfrm>
          <a:prstGeom prst="rect">
            <a:avLst/>
          </a:prstGeom>
        </p:spPr>
      </p:sp>
      <p:sp>
        <p:nvSpPr>
          <p:cNvPr id="576"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pPr>
            <a:r>
              <a:t/>
            </a:r>
            <a:br/>
            <a:r>
              <a:t/>
            </a:r>
            <a:br/>
            <a:endParaRPr lang="fr-FR" sz="2000" b="0" strike="noStrike" spc="-1">
              <a:latin typeface="Arial"/>
            </a:endParaRPr>
          </a:p>
        </p:txBody>
      </p:sp>
    </p:spTree>
    <p:extLst>
      <p:ext uri="{BB962C8B-B14F-4D97-AF65-F5344CB8AC3E}">
        <p14:creationId xmlns:p14="http://schemas.microsoft.com/office/powerpoint/2010/main" val="2184362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laceHolder 1"/>
          <p:cNvSpPr>
            <a:spLocks noGrp="1" noRot="1" noChangeAspect="1"/>
          </p:cNvSpPr>
          <p:nvPr>
            <p:ph type="sldImg"/>
          </p:nvPr>
        </p:nvSpPr>
        <p:spPr>
          <a:xfrm>
            <a:off x="685800" y="1143000"/>
            <a:ext cx="5486400" cy="3086100"/>
          </a:xfrm>
          <a:prstGeom prst="rect">
            <a:avLst/>
          </a:prstGeom>
        </p:spPr>
      </p:sp>
      <p:sp>
        <p:nvSpPr>
          <p:cNvPr id="578"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fr-FR" sz="2000" b="0" strike="noStrike" spc="-1">
              <a:latin typeface="Arial"/>
            </a:endParaRPr>
          </a:p>
        </p:txBody>
      </p:sp>
      <p:sp>
        <p:nvSpPr>
          <p:cNvPr id="57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AA74750-F912-4C0C-AEDD-5CF22A145E29}" type="slidenum">
              <a:rPr lang="fr-FR" sz="1200" b="0" strike="noStrike" spc="-1">
                <a:solidFill>
                  <a:srgbClr val="000000"/>
                </a:solidFill>
                <a:latin typeface="+mn-lt"/>
                <a:ea typeface="+mn-ea"/>
              </a:rPr>
              <a:t>8</a:t>
            </a:fld>
            <a:endParaRPr lang="fr-FR" sz="1200" b="0" strike="noStrike" spc="-1">
              <a:latin typeface="Arial"/>
            </a:endParaRPr>
          </a:p>
        </p:txBody>
      </p:sp>
    </p:spTree>
    <p:extLst>
      <p:ext uri="{BB962C8B-B14F-4D97-AF65-F5344CB8AC3E}">
        <p14:creationId xmlns:p14="http://schemas.microsoft.com/office/powerpoint/2010/main" val="736734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2296" indent="0" eaLnBrk="1" fontAlgn="auto" hangingPunct="1">
              <a:spcAft>
                <a:spcPts val="0"/>
              </a:spcAft>
              <a:buFont typeface="Wingdings 2"/>
              <a:buNone/>
              <a:defRPr/>
            </a:pPr>
            <a:r>
              <a:rPr lang="fr-FR" sz="1200" b="1" dirty="0" smtClean="0"/>
              <a:t>Un constat </a:t>
            </a:r>
          </a:p>
          <a:p>
            <a:pPr marL="82296" indent="0" eaLnBrk="1" fontAlgn="auto" hangingPunct="1">
              <a:spcAft>
                <a:spcPts val="0"/>
              </a:spcAft>
              <a:buFont typeface="Wingdings 2"/>
              <a:buNone/>
              <a:defRPr/>
            </a:pPr>
            <a:r>
              <a:rPr lang="fr-FR" sz="1200" dirty="0" smtClean="0"/>
              <a:t>Une qualité de l’air de plus en plus mauvaise -&gt; problème de santé publique (48 000 décès prématurés chaque année en France dus à la mauvaise qualité de l’air et aux particules dans l’air )</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dirty="0" smtClean="0"/>
              <a:t>Secteur des transports -&gt; 1</a:t>
            </a:r>
            <a:r>
              <a:rPr lang="fr-FR" sz="1200" baseline="30000" dirty="0" smtClean="0"/>
              <a:t>er</a:t>
            </a:r>
            <a:r>
              <a:rPr lang="fr-FR" sz="1200" dirty="0" smtClean="0"/>
              <a:t> émetteur de gaz à effet de serre. Habiter/travailler à proximité du trafic routier augmente la morbidité attribuable à la pollution atmosphérique.</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dirty="0" smtClean="0"/>
              <a:t>Sans parler des problèmes de sécurité routière,  d’aménagement du territoire, de manque d’exercice physique, de bruit, de coût économique, …</a:t>
            </a:r>
            <a:endParaRPr lang="fr-FR" sz="1200" b="1" dirty="0" smtClean="0"/>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b="1" dirty="0" smtClean="0"/>
              <a:t>Un objectif </a:t>
            </a:r>
          </a:p>
          <a:p>
            <a:pPr marL="82296" indent="0" eaLnBrk="1" fontAlgn="auto" hangingPunct="1">
              <a:spcAft>
                <a:spcPts val="0"/>
              </a:spcAft>
              <a:buFont typeface="Wingdings 2"/>
              <a:buNone/>
              <a:defRPr/>
            </a:pPr>
            <a:r>
              <a:rPr lang="fr-FR" sz="1200" dirty="0" smtClean="0"/>
              <a:t>Diminuer la pollution de l’air en limitant l’</a:t>
            </a:r>
            <a:r>
              <a:rPr lang="fr-FR" sz="1200" dirty="0" err="1" smtClean="0"/>
              <a:t>autosolisme</a:t>
            </a:r>
            <a:r>
              <a:rPr lang="fr-FR" sz="1200" dirty="0" smtClean="0"/>
              <a:t> au profit des modes actifs (marche, vélo) et modes doux (transports en commun, covoiturage, autopartage) dans le cadre des trajets domicile-école (et autres déplacements liés à la fonction scolaire)</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b="1" dirty="0" smtClean="0"/>
              <a:t>Une réponse</a:t>
            </a:r>
          </a:p>
          <a:p>
            <a:pPr marL="82296" indent="0" eaLnBrk="1" fontAlgn="auto" hangingPunct="1">
              <a:spcAft>
                <a:spcPts val="0"/>
              </a:spcAft>
              <a:buFont typeface="Wingdings 2"/>
              <a:buNone/>
              <a:defRPr/>
            </a:pPr>
            <a:r>
              <a:rPr lang="fr-FR" sz="1200" dirty="0" smtClean="0"/>
              <a:t>Un Plan de Déplacement d’Etablissement Scolaire (PDES) pour développer la connaissance et l’action en faveur de l’</a:t>
            </a:r>
            <a:r>
              <a:rPr lang="fr-FR" sz="1200" dirty="0" err="1" smtClean="0"/>
              <a:t>écomobilité</a:t>
            </a:r>
            <a:r>
              <a:rPr lang="fr-FR" sz="1200" dirty="0" smtClean="0"/>
              <a:t> scolaire.</a:t>
            </a:r>
          </a:p>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14</a:t>
            </a:fld>
            <a:endParaRPr lang="fr-FR"/>
          </a:p>
        </p:txBody>
      </p:sp>
    </p:spTree>
    <p:extLst>
      <p:ext uri="{BB962C8B-B14F-4D97-AF65-F5344CB8AC3E}">
        <p14:creationId xmlns:p14="http://schemas.microsoft.com/office/powerpoint/2010/main" val="120993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TC = Transports en commun </a:t>
            </a:r>
          </a:p>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Extrait de la présentation de Mathieu </a:t>
            </a:r>
            <a:r>
              <a:rPr lang="fr-FR" i="1" dirty="0" err="1" smtClean="0"/>
              <a:t>Chassignet</a:t>
            </a:r>
            <a:r>
              <a:rPr lang="fr-FR" i="1" baseline="0" dirty="0" smtClean="0"/>
              <a:t> lors du séminaire</a:t>
            </a:r>
            <a:endParaRPr lang="fr-FR" i="1"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16</a:t>
            </a:fld>
            <a:endParaRPr lang="fr-FR"/>
          </a:p>
        </p:txBody>
      </p:sp>
    </p:spTree>
    <p:extLst>
      <p:ext uri="{BB962C8B-B14F-4D97-AF65-F5344CB8AC3E}">
        <p14:creationId xmlns:p14="http://schemas.microsoft.com/office/powerpoint/2010/main" val="232776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TC = Transports en commun </a:t>
            </a:r>
          </a:p>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Extrait de la présentation de Mathieu </a:t>
            </a:r>
            <a:r>
              <a:rPr lang="fr-FR" i="1" dirty="0" err="1" smtClean="0"/>
              <a:t>Chassignet</a:t>
            </a:r>
            <a:r>
              <a:rPr lang="fr-FR" i="1" baseline="0" dirty="0" smtClean="0"/>
              <a:t> lors du séminaire</a:t>
            </a:r>
            <a:endParaRPr lang="fr-FR" i="1"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17</a:t>
            </a:fld>
            <a:endParaRPr lang="fr-FR"/>
          </a:p>
        </p:txBody>
      </p:sp>
    </p:spTree>
    <p:extLst>
      <p:ext uri="{BB962C8B-B14F-4D97-AF65-F5344CB8AC3E}">
        <p14:creationId xmlns:p14="http://schemas.microsoft.com/office/powerpoint/2010/main" val="924561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19</a:t>
            </a:fld>
            <a:endParaRPr lang="fr-FR"/>
          </a:p>
        </p:txBody>
      </p:sp>
    </p:spTree>
    <p:extLst>
      <p:ext uri="{BB962C8B-B14F-4D97-AF65-F5344CB8AC3E}">
        <p14:creationId xmlns:p14="http://schemas.microsoft.com/office/powerpoint/2010/main" val="177309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smtClean="0"/>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10/8/2020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917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38260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60350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59823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10/8/2020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92353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10/8/2020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96781014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10/8/2020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29795957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10/8/2020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67076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10/8/2020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370828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smtClean="0"/>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10/8/2020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775521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smtClean="0"/>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10/8/2020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421449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10/8/2020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875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Esm7KnRRkL8" TargetMode="External"/><Relationship Id="rId6" Type="http://schemas.openxmlformats.org/officeDocument/2006/relationships/image" Target="../media/image30.jpeg"/><Relationship Id="rId5" Type="http://schemas.openxmlformats.org/officeDocument/2006/relationships/image" Target="../media/image9.emf"/><Relationship Id="rId4" Type="http://schemas.openxmlformats.org/officeDocument/2006/relationships/hyperlink" Target="https://mobilite-mobiliteit.brussels/fr/pd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www.drealnpdc.fr/limesurvey/index.php?sid=66541&amp;lang=fr"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emf"/><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42.jpg"/><Relationship Id="rId5" Type="http://schemas.openxmlformats.org/officeDocument/2006/relationships/diagramQuickStyle" Target="../diagrams/quickStyle5.xml"/><Relationship Id="rId10" Type="http://schemas.openxmlformats.org/officeDocument/2006/relationships/image" Target="../media/image41.png"/><Relationship Id="rId4" Type="http://schemas.openxmlformats.org/officeDocument/2006/relationships/diagramLayout" Target="../diagrams/layout5.xml"/><Relationship Id="rId9"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45.png"/><Relationship Id="rId7" Type="http://schemas.openxmlformats.org/officeDocument/2006/relationships/diagramQuickStyle" Target="../diagrams/quickStyle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9.emf"/><Relationship Id="rId9" Type="http://schemas.microsoft.com/office/2007/relationships/diagramDrawing" Target="../diagrams/drawing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43.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image" Target="../media/image99.png"/><Relationship Id="rId7" Type="http://schemas.openxmlformats.org/officeDocument/2006/relationships/image" Target="../media/image103.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www.droitauvelo.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hyperlink" Target="http://www.ecomobilite.org/Boite-a-outils-PDES" TargetMode="External"/><Relationship Id="rId4" Type="http://schemas.openxmlformats.org/officeDocument/2006/relationships/hyperlink" Target="http://www.ecomobilite.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52906" y="1337096"/>
            <a:ext cx="10154550" cy="1630392"/>
          </a:xfrm>
        </p:spPr>
        <p:txBody>
          <a:bodyPr/>
          <a:lstStyle/>
          <a:p>
            <a:r>
              <a:rPr lang="fr-FR" sz="4000" dirty="0" smtClean="0">
                <a:solidFill>
                  <a:srgbClr val="66C1BF"/>
                </a:solidFill>
              </a:rPr>
              <a:t>Les PDES </a:t>
            </a:r>
            <a:br>
              <a:rPr lang="fr-FR" sz="4000" dirty="0" smtClean="0">
                <a:solidFill>
                  <a:srgbClr val="66C1BF"/>
                </a:solidFill>
              </a:rPr>
            </a:br>
            <a:r>
              <a:rPr lang="fr-FR" sz="4000" dirty="0" smtClean="0">
                <a:solidFill>
                  <a:srgbClr val="66C1BF"/>
                </a:solidFill>
              </a:rPr>
              <a:t>Contexte et </a:t>
            </a:r>
            <a:br>
              <a:rPr lang="fr-FR" sz="4000" dirty="0" smtClean="0">
                <a:solidFill>
                  <a:srgbClr val="66C1BF"/>
                </a:solidFill>
              </a:rPr>
            </a:br>
            <a:r>
              <a:rPr lang="fr-FR" sz="4000" dirty="0" smtClean="0">
                <a:solidFill>
                  <a:srgbClr val="66C1BF"/>
                </a:solidFill>
              </a:rPr>
              <a:t>Enjeux </a:t>
            </a:r>
            <a:endParaRPr lang="fr-FR" sz="4000" dirty="0">
              <a:solidFill>
                <a:srgbClr val="66C1BF"/>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971" y="6029736"/>
            <a:ext cx="545299" cy="759900"/>
          </a:xfrm>
          <a:prstGeom prst="rect">
            <a:avLst/>
          </a:prstGeom>
          <a:ln>
            <a:noFill/>
          </a:ln>
          <a:effectLst>
            <a:outerShdw blurRad="190500" algn="tl" rotWithShape="0">
              <a:srgbClr val="000000">
                <a:alpha val="70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536" y="6021369"/>
            <a:ext cx="817967" cy="817967"/>
          </a:xfrm>
          <a:prstGeom prst="rect">
            <a:avLst/>
          </a:prstGeom>
          <a:ln>
            <a:noFill/>
          </a:ln>
          <a:effectLst>
            <a:outerShdw blurRad="190500" algn="tl" rotWithShape="0">
              <a:srgbClr val="000000">
                <a:alpha val="70000"/>
              </a:srgbClr>
            </a:outerShdw>
          </a:effectLst>
        </p:spPr>
      </p:pic>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r="51233"/>
          <a:stretch/>
        </p:blipFill>
        <p:spPr>
          <a:xfrm>
            <a:off x="4850718" y="6094891"/>
            <a:ext cx="1009467" cy="609705"/>
          </a:xfrm>
          <a:prstGeom prst="rect">
            <a:avLst/>
          </a:prstGeom>
          <a:ln>
            <a:noFill/>
          </a:ln>
          <a:effectLst>
            <a:outerShdw blurRad="190500" algn="tl" rotWithShape="0">
              <a:srgbClr val="000000">
                <a:alpha val="70000"/>
              </a:srgbClr>
            </a:outerShdw>
          </a:effectLst>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289" y="6181357"/>
            <a:ext cx="1141643" cy="456657"/>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564" y="6073584"/>
            <a:ext cx="593258" cy="706724"/>
          </a:xfrm>
          <a:prstGeom prst="rect">
            <a:avLst/>
          </a:prstGeom>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59" y="5941488"/>
            <a:ext cx="1011583" cy="916512"/>
          </a:xfrm>
          <a:prstGeom prst="rect">
            <a:avLst/>
          </a:prstGeom>
        </p:spPr>
      </p:pic>
      <p:pic>
        <p:nvPicPr>
          <p:cNvPr id="11" name="Image 10" descr="C:\Users\eduflot2\AppData\Local\Temp\2018_logo_academie_Lille_orange.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0608" y="5961373"/>
            <a:ext cx="630142" cy="896627"/>
          </a:xfrm>
          <a:prstGeom prst="rect">
            <a:avLst/>
          </a:prstGeom>
          <a:noFill/>
          <a:ln>
            <a:solidFill>
              <a:schemeClr val="tx1"/>
            </a:solidFill>
          </a:ln>
        </p:spPr>
      </p:pic>
      <p:sp>
        <p:nvSpPr>
          <p:cNvPr id="6" name="ZoneTexte 5"/>
          <p:cNvSpPr txBox="1"/>
          <p:nvPr/>
        </p:nvSpPr>
        <p:spPr>
          <a:xfrm>
            <a:off x="4146685" y="3255721"/>
            <a:ext cx="4166992" cy="2369880"/>
          </a:xfrm>
          <a:prstGeom prst="rect">
            <a:avLst/>
          </a:prstGeom>
          <a:noFill/>
        </p:spPr>
        <p:txBody>
          <a:bodyPr wrap="square" rtlCol="0">
            <a:spAutoFit/>
          </a:bodyPr>
          <a:lstStyle/>
          <a:p>
            <a:pPr algn="ctr"/>
            <a:r>
              <a:rPr lang="fr-FR" sz="1600" dirty="0" smtClean="0">
                <a:solidFill>
                  <a:srgbClr val="FF0000"/>
                </a:solidFill>
              </a:rPr>
              <a:t>Merci de couper vos micros pour le moment et de laisser vos caméras allumées </a:t>
            </a:r>
          </a:p>
          <a:p>
            <a:pPr algn="ctr"/>
            <a:endParaRPr lang="fr-FR" sz="1600" dirty="0" smtClean="0">
              <a:solidFill>
                <a:srgbClr val="FF0000"/>
              </a:solidFill>
            </a:endParaRPr>
          </a:p>
          <a:p>
            <a:pPr algn="ctr"/>
            <a:r>
              <a:rPr lang="fr-FR" sz="1600" dirty="0" smtClean="0">
                <a:solidFill>
                  <a:srgbClr val="FF0000"/>
                </a:solidFill>
              </a:rPr>
              <a:t>Posez vos questions dans le chat</a:t>
            </a:r>
          </a:p>
          <a:p>
            <a:pPr algn="ctr"/>
            <a:endParaRPr lang="fr-FR" sz="1600" dirty="0">
              <a:solidFill>
                <a:srgbClr val="FF0000"/>
              </a:solidFill>
            </a:endParaRPr>
          </a:p>
          <a:p>
            <a:pPr algn="ctr"/>
            <a:r>
              <a:rPr lang="fr-FR" sz="1600" dirty="0" smtClean="0">
                <a:solidFill>
                  <a:srgbClr val="FF0000"/>
                </a:solidFill>
              </a:rPr>
              <a:t>Préparez votre smartphone pour le quizz interactif ! </a:t>
            </a:r>
          </a:p>
          <a:p>
            <a:pPr marL="285750" indent="-285750" algn="ctr">
              <a:buFont typeface="Arial" panose="020B0604020202020204" pitchFamily="34" charset="0"/>
              <a:buChar char="•"/>
            </a:pPr>
            <a:endParaRPr lang="fr-FR" dirty="0" smtClean="0">
              <a:solidFill>
                <a:schemeClr val="accent2">
                  <a:lumMod val="50000"/>
                </a:schemeClr>
              </a:solidFill>
            </a:endParaRPr>
          </a:p>
          <a:p>
            <a:pPr algn="ctr"/>
            <a:endParaRPr lang="fr-FR" dirty="0">
              <a:solidFill>
                <a:schemeClr val="accent2">
                  <a:lumMod val="50000"/>
                </a:schemeClr>
              </a:solidFill>
            </a:endParaRPr>
          </a:p>
        </p:txBody>
      </p:sp>
    </p:spTree>
    <p:extLst>
      <p:ext uri="{BB962C8B-B14F-4D97-AF65-F5344CB8AC3E}">
        <p14:creationId xmlns:p14="http://schemas.microsoft.com/office/powerpoint/2010/main" val="345654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 1"/>
          <p:cNvPicPr/>
          <p:nvPr/>
        </p:nvPicPr>
        <p:blipFill>
          <a:blip r:embed="rId2"/>
          <a:stretch/>
        </p:blipFill>
        <p:spPr>
          <a:xfrm>
            <a:off x="342720" y="180720"/>
            <a:ext cx="11356560" cy="6611040"/>
          </a:xfrm>
          <a:prstGeom prst="rect">
            <a:avLst/>
          </a:prstGeom>
          <a:ln>
            <a:noFill/>
          </a:ln>
        </p:spPr>
      </p:pic>
    </p:spTree>
    <p:extLst>
      <p:ext uri="{BB962C8B-B14F-4D97-AF65-F5344CB8AC3E}">
        <p14:creationId xmlns:p14="http://schemas.microsoft.com/office/powerpoint/2010/main" val="170789181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33602" y="120678"/>
            <a:ext cx="6030587" cy="1492132"/>
          </a:xfrm>
        </p:spPr>
        <p:txBody>
          <a:bodyPr>
            <a:normAutofit/>
          </a:bodyPr>
          <a:lstStyle/>
          <a:p>
            <a:r>
              <a:rPr lang="fr-FR" sz="3600" dirty="0" smtClean="0">
                <a:solidFill>
                  <a:srgbClr val="66C1BF"/>
                </a:solidFill>
              </a:rPr>
              <a:t>Lien avec les programmes scolaires </a:t>
            </a:r>
            <a:endParaRPr lang="fr-FR" sz="3600" dirty="0">
              <a:solidFill>
                <a:srgbClr val="66C1BF"/>
              </a:solidFill>
            </a:endParaRPr>
          </a:p>
        </p:txBody>
      </p:sp>
      <p:sp>
        <p:nvSpPr>
          <p:cNvPr id="8" name="ZoneTexte 7"/>
          <p:cNvSpPr txBox="1"/>
          <p:nvPr/>
        </p:nvSpPr>
        <p:spPr>
          <a:xfrm>
            <a:off x="825978" y="4378297"/>
            <a:ext cx="4643672" cy="1661993"/>
          </a:xfrm>
          <a:prstGeom prst="rect">
            <a:avLst/>
          </a:prstGeom>
          <a:noFill/>
        </p:spPr>
        <p:txBody>
          <a:bodyPr wrap="square" rtlCol="0">
            <a:spAutoFit/>
          </a:bodyPr>
          <a:lstStyle/>
          <a:p>
            <a:pPr algn="ctr"/>
            <a:r>
              <a:rPr lang="fr-FR" sz="2000" dirty="0" smtClean="0">
                <a:solidFill>
                  <a:schemeClr val="accent6"/>
                </a:solidFill>
              </a:rPr>
              <a:t>Semaine </a:t>
            </a:r>
            <a:r>
              <a:rPr lang="fr-FR" sz="2000" dirty="0">
                <a:solidFill>
                  <a:schemeClr val="accent6"/>
                </a:solidFill>
              </a:rPr>
              <a:t>nationale de la marche et du vélo à l’école et au </a:t>
            </a:r>
            <a:r>
              <a:rPr lang="fr-FR" sz="2000" dirty="0" smtClean="0">
                <a:solidFill>
                  <a:schemeClr val="accent6"/>
                </a:solidFill>
              </a:rPr>
              <a:t>collège </a:t>
            </a:r>
            <a:endParaRPr lang="fr-FR" sz="2000" dirty="0">
              <a:solidFill>
                <a:schemeClr val="accent6"/>
              </a:solidFill>
            </a:endParaRPr>
          </a:p>
          <a:p>
            <a:pPr algn="ctr">
              <a:lnSpc>
                <a:spcPct val="100000"/>
              </a:lnSpc>
            </a:pPr>
            <a:r>
              <a:rPr lang="fr-FR" sz="1400" spc="-1" dirty="0">
                <a:solidFill>
                  <a:srgbClr val="4A4B40"/>
                </a:solidFill>
                <a:ea typeface="DejaVu Sans"/>
              </a:rPr>
              <a:t>(aux alentours de mai/juin</a:t>
            </a:r>
            <a:endParaRPr lang="fr-FR" sz="1400" spc="-1" dirty="0">
              <a:latin typeface="Arial"/>
            </a:endParaRPr>
          </a:p>
          <a:p>
            <a:pPr algn="ctr">
              <a:lnSpc>
                <a:spcPct val="100000"/>
              </a:lnSpc>
            </a:pPr>
            <a:r>
              <a:rPr lang="fr-FR" sz="1400" spc="-1" dirty="0">
                <a:solidFill>
                  <a:srgbClr val="4A4B40"/>
                </a:solidFill>
                <a:ea typeface="DejaVu Sans"/>
              </a:rPr>
              <a:t>Exceptionnellement en 2020, à l'occasion du Tour de France, la semaine du vélo s’est déroulée du 14 au 21 septembre. )</a:t>
            </a:r>
            <a:endParaRPr lang="fr-FR" sz="1400" spc="-1" dirty="0">
              <a:latin typeface="Arial"/>
            </a:endParaRPr>
          </a:p>
          <a:p>
            <a:pPr algn="ctr"/>
            <a:endParaRPr lang="fr-FR" sz="2000" dirty="0" smtClean="0">
              <a:solidFill>
                <a:schemeClr val="accent6"/>
              </a:solidFill>
            </a:endParaRPr>
          </a:p>
        </p:txBody>
      </p:sp>
      <p:sp>
        <p:nvSpPr>
          <p:cNvPr id="11" name="CustomShape 3"/>
          <p:cNvSpPr/>
          <p:nvPr/>
        </p:nvSpPr>
        <p:spPr>
          <a:xfrm>
            <a:off x="5439562" y="558000"/>
            <a:ext cx="6300000" cy="6300000"/>
          </a:xfrm>
          <a:prstGeom prst="ellipse">
            <a:avLst/>
          </a:prstGeom>
          <a:solidFill>
            <a:schemeClr val="accent1">
              <a:alpha val="10000"/>
            </a:schemeClr>
          </a:solidFill>
          <a:ln>
            <a:round/>
          </a:ln>
        </p:spPr>
        <p:style>
          <a:lnRef idx="2">
            <a:schemeClr val="accent1">
              <a:shade val="50000"/>
            </a:schemeClr>
          </a:lnRef>
          <a:fillRef idx="1">
            <a:schemeClr val="accent1"/>
          </a:fillRef>
          <a:effectRef idx="0">
            <a:schemeClr val="accent1"/>
          </a:effectRef>
          <a:fontRef idx="minor"/>
        </p:style>
      </p:sp>
      <p:grpSp>
        <p:nvGrpSpPr>
          <p:cNvPr id="12" name="Group 4"/>
          <p:cNvGrpSpPr/>
          <p:nvPr/>
        </p:nvGrpSpPr>
        <p:grpSpPr>
          <a:xfrm>
            <a:off x="5665778" y="1642067"/>
            <a:ext cx="5840704" cy="5123310"/>
            <a:chOff x="5939862" y="1746141"/>
            <a:chExt cx="5840704" cy="5123310"/>
          </a:xfrm>
        </p:grpSpPr>
        <p:sp>
          <p:nvSpPr>
            <p:cNvPr id="13" name="CustomShape 5"/>
            <p:cNvSpPr/>
            <p:nvPr/>
          </p:nvSpPr>
          <p:spPr>
            <a:xfrm>
              <a:off x="7796361" y="2389693"/>
              <a:ext cx="2160000" cy="2160000"/>
            </a:xfrm>
            <a:prstGeom prst="ellipse">
              <a:avLst/>
            </a:prstGeom>
            <a:solidFill>
              <a:schemeClr val="accent1">
                <a:hueOff val="0"/>
                <a:satOff val="0"/>
                <a:lumOff val="0"/>
                <a:alphaOff val="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0" tIns="0" rIns="0" bIns="0" anchor="ctr">
              <a:noAutofit/>
            </a:bodyPr>
            <a:lstStyle/>
            <a:p>
              <a:pPr algn="ctr">
                <a:lnSpc>
                  <a:spcPct val="90000"/>
                </a:lnSpc>
                <a:spcAft>
                  <a:spcPts val="561"/>
                </a:spcAft>
              </a:pPr>
              <a:r>
                <a:rPr lang="fr-FR" sz="2800" b="1" strike="noStrike" spc="-1" dirty="0" smtClean="0">
                  <a:solidFill>
                    <a:schemeClr val="tx2"/>
                  </a:solidFill>
                  <a:latin typeface="Gill Sans MT"/>
                  <a:ea typeface="DejaVu Sans"/>
                </a:rPr>
                <a:t>ÉCOMOBILITÉ</a:t>
              </a:r>
              <a:endParaRPr lang="fr-FR" sz="2800" b="0" strike="noStrike" spc="-1" dirty="0">
                <a:solidFill>
                  <a:schemeClr val="tx2"/>
                </a:solidFill>
                <a:latin typeface="Arial"/>
              </a:endParaRPr>
            </a:p>
          </p:txBody>
        </p:sp>
        <p:sp>
          <p:nvSpPr>
            <p:cNvPr id="14" name="CustomShape 9"/>
            <p:cNvSpPr/>
            <p:nvPr/>
          </p:nvSpPr>
          <p:spPr>
            <a:xfrm rot="20335633">
              <a:off x="10052566" y="1746141"/>
              <a:ext cx="1728000" cy="2592000"/>
            </a:xfrm>
            <a:prstGeom prst="ellipse">
              <a:avLst/>
            </a:prstGeom>
            <a:solidFill>
              <a:schemeClr val="accent1">
                <a:hueOff val="0"/>
                <a:satOff val="0"/>
                <a:lumOff val="0"/>
                <a:alphaOff val="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15120" tIns="15120" rIns="15120" bIns="15120" anchor="ctr">
              <a:noAutofit/>
            </a:bodyPr>
            <a:lstStyle/>
            <a:p>
              <a:pPr algn="ctr">
                <a:lnSpc>
                  <a:spcPct val="90000"/>
                </a:lnSpc>
                <a:spcAft>
                  <a:spcPts val="490"/>
                </a:spcAft>
              </a:pPr>
              <a:r>
                <a:rPr lang="fr-FR" sz="2400" b="1" strike="noStrike" spc="-1" dirty="0" smtClean="0">
                  <a:solidFill>
                    <a:schemeClr val="bg1"/>
                  </a:solidFill>
                  <a:latin typeface="Gill Sans MT"/>
                  <a:ea typeface="DejaVu Sans"/>
                </a:rPr>
                <a:t>Projets</a:t>
              </a:r>
            </a:p>
            <a:p>
              <a:pPr algn="ctr">
                <a:lnSpc>
                  <a:spcPct val="90000"/>
                </a:lnSpc>
                <a:spcAft>
                  <a:spcPts val="490"/>
                </a:spcAft>
              </a:pPr>
              <a:r>
                <a:rPr lang="fr-FR" sz="2400" b="1" spc="-1" dirty="0" smtClean="0">
                  <a:solidFill>
                    <a:schemeClr val="bg1"/>
                  </a:solidFill>
                  <a:latin typeface="Gill Sans MT"/>
                </a:rPr>
                <a:t>Actions</a:t>
              </a:r>
            </a:p>
          </p:txBody>
        </p:sp>
        <p:sp>
          <p:nvSpPr>
            <p:cNvPr id="15" name="CustomShape 11"/>
            <p:cNvSpPr/>
            <p:nvPr/>
          </p:nvSpPr>
          <p:spPr>
            <a:xfrm>
              <a:off x="7063646" y="5070171"/>
              <a:ext cx="3600000" cy="1799280"/>
            </a:xfrm>
            <a:prstGeom prst="ellipse">
              <a:avLst/>
            </a:prstGeom>
            <a:solidFill>
              <a:schemeClr val="accent1">
                <a:hueOff val="0"/>
                <a:satOff val="0"/>
                <a:lumOff val="0"/>
                <a:alphaOff val="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0" tIns="0" rIns="0" bIns="0" anchor="ctr">
              <a:noAutofit/>
            </a:bodyPr>
            <a:lstStyle/>
            <a:p>
              <a:pPr algn="ctr">
                <a:lnSpc>
                  <a:spcPct val="90000"/>
                </a:lnSpc>
                <a:spcAft>
                  <a:spcPts val="490"/>
                </a:spcAft>
              </a:pPr>
              <a:r>
                <a:rPr lang="fr-FR" sz="2400" b="1" spc="-1" dirty="0" smtClean="0">
                  <a:solidFill>
                    <a:schemeClr val="bg1"/>
                  </a:solidFill>
                  <a:latin typeface="Arial"/>
                </a:rPr>
                <a:t>Disciplines Interdisciplinarité</a:t>
              </a:r>
              <a:endParaRPr lang="fr-FR" sz="2400" b="1" strike="noStrike" spc="-1" dirty="0">
                <a:solidFill>
                  <a:schemeClr val="bg1"/>
                </a:solidFill>
                <a:latin typeface="Arial"/>
              </a:endParaRPr>
            </a:p>
          </p:txBody>
        </p:sp>
        <p:sp>
          <p:nvSpPr>
            <p:cNvPr id="16" name="CustomShape 13"/>
            <p:cNvSpPr/>
            <p:nvPr/>
          </p:nvSpPr>
          <p:spPr>
            <a:xfrm rot="1460237">
              <a:off x="5939862" y="1764194"/>
              <a:ext cx="1728000" cy="2628000"/>
            </a:xfrm>
            <a:prstGeom prst="ellipse">
              <a:avLst/>
            </a:prstGeom>
            <a:solidFill>
              <a:schemeClr val="accent1">
                <a:hueOff val="0"/>
                <a:satOff val="0"/>
                <a:lumOff val="0"/>
                <a:alphaOff val="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0" tIns="0" rIns="0" bIns="0" anchor="ctr">
              <a:noAutofit/>
            </a:bodyPr>
            <a:lstStyle/>
            <a:p>
              <a:pPr algn="ctr">
                <a:lnSpc>
                  <a:spcPct val="90000"/>
                </a:lnSpc>
                <a:spcAft>
                  <a:spcPts val="490"/>
                </a:spcAft>
              </a:pPr>
              <a:r>
                <a:rPr lang="fr-FR" sz="2400" b="1" strike="noStrike" spc="-1" dirty="0" smtClean="0">
                  <a:solidFill>
                    <a:srgbClr val="FFFFFF"/>
                  </a:solidFill>
                  <a:latin typeface="Gill Sans MT"/>
                  <a:ea typeface="DejaVu Sans"/>
                </a:rPr>
                <a:t>Acteurs</a:t>
              </a:r>
            </a:p>
            <a:p>
              <a:pPr algn="ctr">
                <a:lnSpc>
                  <a:spcPct val="90000"/>
                </a:lnSpc>
                <a:spcAft>
                  <a:spcPts val="490"/>
                </a:spcAft>
              </a:pPr>
              <a:r>
                <a:rPr lang="fr-FR" spc="-1" dirty="0" smtClean="0">
                  <a:solidFill>
                    <a:srgbClr val="FFFFFF"/>
                  </a:solidFill>
                  <a:latin typeface="Gill Sans MT"/>
                  <a:ea typeface="DejaVu Sans"/>
                </a:rPr>
                <a:t>Elèves</a:t>
              </a:r>
              <a:endParaRPr lang="fr-FR" b="0" strike="noStrike" spc="-1" dirty="0" smtClean="0">
                <a:solidFill>
                  <a:srgbClr val="FFFFFF"/>
                </a:solidFill>
                <a:latin typeface="Gill Sans MT"/>
                <a:ea typeface="DejaVu Sans"/>
              </a:endParaRPr>
            </a:p>
            <a:p>
              <a:pPr algn="ctr">
                <a:lnSpc>
                  <a:spcPct val="90000"/>
                </a:lnSpc>
                <a:spcAft>
                  <a:spcPts val="490"/>
                </a:spcAft>
              </a:pPr>
              <a:r>
                <a:rPr lang="fr-FR" spc="-1" dirty="0" smtClean="0">
                  <a:solidFill>
                    <a:srgbClr val="FFFFFF"/>
                  </a:solidFill>
                  <a:latin typeface="Gill Sans MT"/>
                </a:rPr>
                <a:t>Personnels dont l’équipe éducative</a:t>
              </a:r>
              <a:endParaRPr lang="fr-FR" sz="1400" b="0" strike="noStrike" spc="-1" dirty="0">
                <a:latin typeface="Arial"/>
              </a:endParaRPr>
            </a:p>
          </p:txBody>
        </p:sp>
      </p:grpSp>
      <p:sp>
        <p:nvSpPr>
          <p:cNvPr id="17" name="CustomShape 15"/>
          <p:cNvSpPr/>
          <p:nvPr/>
        </p:nvSpPr>
        <p:spPr>
          <a:xfrm>
            <a:off x="6800002" y="5429153"/>
            <a:ext cx="476280" cy="368640"/>
          </a:xfrm>
          <a:prstGeom prst="rect">
            <a:avLst/>
          </a:prstGeom>
          <a:noFill/>
          <a:ln>
            <a:noFill/>
          </a:ln>
        </p:spPr>
        <p:style>
          <a:lnRef idx="0">
            <a:scrgbClr r="0" g="0" b="0"/>
          </a:lnRef>
          <a:fillRef idx="0">
            <a:scrgbClr r="0" g="0" b="0"/>
          </a:fillRef>
          <a:effectRef idx="0">
            <a:scrgbClr r="0" g="0" b="0"/>
          </a:effectRef>
          <a:fontRef idx="minor"/>
        </p:style>
      </p:sp>
      <p:sp>
        <p:nvSpPr>
          <p:cNvPr id="18" name="CustomShape 16"/>
          <p:cNvSpPr/>
          <p:nvPr/>
        </p:nvSpPr>
        <p:spPr>
          <a:xfrm>
            <a:off x="9533378" y="4960309"/>
            <a:ext cx="881615"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000" b="1" strike="noStrike" spc="-1" dirty="0">
                <a:solidFill>
                  <a:srgbClr val="006666"/>
                </a:solidFill>
                <a:latin typeface="Gill Sans MT"/>
                <a:ea typeface="DejaVu Sans"/>
              </a:rPr>
              <a:t>EPI</a:t>
            </a:r>
            <a:endParaRPr lang="fr-FR" sz="2000" b="1" strike="noStrike" spc="-1" dirty="0">
              <a:solidFill>
                <a:srgbClr val="006666"/>
              </a:solidFill>
              <a:latin typeface="Arial"/>
            </a:endParaRPr>
          </a:p>
        </p:txBody>
      </p:sp>
      <p:sp>
        <p:nvSpPr>
          <p:cNvPr id="19" name="CustomShape 17"/>
          <p:cNvSpPr/>
          <p:nvPr/>
        </p:nvSpPr>
        <p:spPr>
          <a:xfrm>
            <a:off x="9725801" y="4009051"/>
            <a:ext cx="1954795" cy="79876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fr-FR" sz="1800" b="1" strike="noStrike" spc="-1" dirty="0">
                <a:solidFill>
                  <a:srgbClr val="006666"/>
                </a:solidFill>
                <a:latin typeface="Gill Sans MT" panose="020B0502020104020203" pitchFamily="34" charset="0"/>
                <a:ea typeface="DejaVu Sans"/>
              </a:rPr>
              <a:t>Parcours</a:t>
            </a:r>
            <a:endParaRPr lang="fr-FR" sz="1800" b="1" strike="noStrike" spc="-1" dirty="0">
              <a:solidFill>
                <a:srgbClr val="006666"/>
              </a:solidFill>
              <a:latin typeface="Gill Sans MT" panose="020B0502020104020203" pitchFamily="34" charset="0"/>
            </a:endParaRPr>
          </a:p>
          <a:p>
            <a:pPr algn="ctr">
              <a:lnSpc>
                <a:spcPct val="100000"/>
              </a:lnSpc>
            </a:pPr>
            <a:r>
              <a:rPr lang="fr-FR" sz="1400" b="1" strike="noStrike" spc="-1" dirty="0">
                <a:solidFill>
                  <a:srgbClr val="006666"/>
                </a:solidFill>
                <a:latin typeface="Gill Sans MT" panose="020B0502020104020203" pitchFamily="34" charset="0"/>
                <a:ea typeface="DejaVu Sans"/>
              </a:rPr>
              <a:t>(avenir, santé, citoyenneté, culturel)</a:t>
            </a:r>
            <a:endParaRPr lang="fr-FR" sz="1400" b="1" strike="noStrike" spc="-1" dirty="0">
              <a:solidFill>
                <a:srgbClr val="006666"/>
              </a:solidFill>
              <a:latin typeface="Gill Sans MT" panose="020B0502020104020203" pitchFamily="34" charset="0"/>
            </a:endParaRPr>
          </a:p>
        </p:txBody>
      </p:sp>
      <p:sp>
        <p:nvSpPr>
          <p:cNvPr id="20" name="CustomShape 18"/>
          <p:cNvSpPr/>
          <p:nvPr/>
        </p:nvSpPr>
        <p:spPr>
          <a:xfrm>
            <a:off x="5464992" y="4019076"/>
            <a:ext cx="1964512"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000" b="1" strike="noStrike" spc="-1" dirty="0" err="1" smtClean="0">
                <a:solidFill>
                  <a:srgbClr val="006666"/>
                </a:solidFill>
                <a:latin typeface="Gill Sans MT" panose="020B0502020104020203" pitchFamily="34" charset="0"/>
                <a:ea typeface="DejaVu Sans"/>
              </a:rPr>
              <a:t>Écodélégués</a:t>
            </a:r>
            <a:endParaRPr lang="fr-FR" sz="2000" b="1" strike="noStrike" spc="-1" dirty="0">
              <a:solidFill>
                <a:srgbClr val="006666"/>
              </a:solidFill>
              <a:latin typeface="Gill Sans MT" panose="020B0502020104020203" pitchFamily="34" charset="0"/>
            </a:endParaRPr>
          </a:p>
          <a:p>
            <a:pPr>
              <a:lnSpc>
                <a:spcPct val="100000"/>
              </a:lnSpc>
            </a:pPr>
            <a:r>
              <a:rPr lang="fr-FR" sz="1600" b="1" strike="noStrike" spc="-1" dirty="0">
                <a:solidFill>
                  <a:srgbClr val="006666"/>
                </a:solidFill>
                <a:latin typeface="Gill Sans MT" panose="020B0502020104020203" pitchFamily="34" charset="0"/>
                <a:ea typeface="DejaVu Sans"/>
              </a:rPr>
              <a:t>CVC, CESC</a:t>
            </a:r>
            <a:endParaRPr lang="fr-FR" sz="1600" b="1" strike="noStrike" spc="-1" dirty="0">
              <a:solidFill>
                <a:srgbClr val="006666"/>
              </a:solidFill>
              <a:latin typeface="Gill Sans MT" panose="020B0502020104020203" pitchFamily="34" charset="0"/>
            </a:endParaRPr>
          </a:p>
        </p:txBody>
      </p:sp>
      <p:sp>
        <p:nvSpPr>
          <p:cNvPr id="21" name="CustomShape 20"/>
          <p:cNvSpPr/>
          <p:nvPr/>
        </p:nvSpPr>
        <p:spPr>
          <a:xfrm>
            <a:off x="5775924" y="1123598"/>
            <a:ext cx="1300377"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000" b="1" strike="noStrike" spc="-1" dirty="0" smtClean="0">
                <a:solidFill>
                  <a:srgbClr val="006666"/>
                </a:solidFill>
                <a:latin typeface="Gill Sans MT"/>
                <a:ea typeface="DejaVu Sans"/>
              </a:rPr>
              <a:t>Parents</a:t>
            </a:r>
            <a:endParaRPr lang="fr-FR" sz="2000" b="1" strike="noStrike" spc="-1" dirty="0">
              <a:solidFill>
                <a:srgbClr val="006666"/>
              </a:solidFill>
              <a:latin typeface="Arial"/>
            </a:endParaRPr>
          </a:p>
        </p:txBody>
      </p:sp>
      <p:sp>
        <p:nvSpPr>
          <p:cNvPr id="22" name="CustomShape 21"/>
          <p:cNvSpPr/>
          <p:nvPr/>
        </p:nvSpPr>
        <p:spPr>
          <a:xfrm>
            <a:off x="8329555" y="815822"/>
            <a:ext cx="3248722" cy="101420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fr-FR" sz="2000" b="1" strike="noStrike" spc="-1" dirty="0">
                <a:solidFill>
                  <a:srgbClr val="006666"/>
                </a:solidFill>
                <a:latin typeface="Gill Sans MT"/>
                <a:ea typeface="DejaVu Sans"/>
              </a:rPr>
              <a:t>Collectivités </a:t>
            </a:r>
            <a:r>
              <a:rPr lang="fr-FR" sz="2000" b="1" strike="noStrike" spc="-1" dirty="0" smtClean="0">
                <a:solidFill>
                  <a:srgbClr val="006666"/>
                </a:solidFill>
                <a:latin typeface="Gill Sans MT"/>
                <a:ea typeface="DejaVu Sans"/>
              </a:rPr>
              <a:t>territoriales</a:t>
            </a:r>
          </a:p>
          <a:p>
            <a:pPr algn="r">
              <a:lnSpc>
                <a:spcPct val="100000"/>
              </a:lnSpc>
            </a:pPr>
            <a:r>
              <a:rPr lang="fr-FR" sz="2000" b="1" spc="-1" dirty="0" smtClean="0">
                <a:solidFill>
                  <a:srgbClr val="006666"/>
                </a:solidFill>
                <a:latin typeface="Gill Sans MT"/>
              </a:rPr>
              <a:t>Associations</a:t>
            </a:r>
          </a:p>
          <a:p>
            <a:pPr algn="r">
              <a:lnSpc>
                <a:spcPct val="100000"/>
              </a:lnSpc>
            </a:pPr>
            <a:r>
              <a:rPr lang="fr-FR" sz="2000" b="1" strike="noStrike" spc="-1" dirty="0" smtClean="0">
                <a:solidFill>
                  <a:srgbClr val="006666"/>
                </a:solidFill>
                <a:latin typeface="Gill Sans MT"/>
              </a:rPr>
              <a:t>ADAV</a:t>
            </a:r>
            <a:endParaRPr lang="fr-FR" sz="2000" b="1" strike="noStrike" spc="-1" dirty="0">
              <a:solidFill>
                <a:srgbClr val="006666"/>
              </a:solidFill>
              <a:latin typeface="Arial"/>
            </a:endParaRPr>
          </a:p>
        </p:txBody>
      </p:sp>
      <p:cxnSp>
        <p:nvCxnSpPr>
          <p:cNvPr id="23" name="Connecteur droit avec flèche 22"/>
          <p:cNvCxnSpPr/>
          <p:nvPr/>
        </p:nvCxnSpPr>
        <p:spPr>
          <a:xfrm flipV="1">
            <a:off x="9370281" y="3125882"/>
            <a:ext cx="757972" cy="372717"/>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8602277" y="4200473"/>
            <a:ext cx="0" cy="1011988"/>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7076301" y="3035335"/>
            <a:ext cx="691662" cy="463263"/>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V="1">
            <a:off x="6084442" y="1522254"/>
            <a:ext cx="1" cy="844862"/>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V="1">
            <a:off x="10941882" y="1723231"/>
            <a:ext cx="8209" cy="659840"/>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V="1">
            <a:off x="9201727" y="3854355"/>
            <a:ext cx="1388251" cy="1455351"/>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flipV="1">
            <a:off x="6702723" y="3684486"/>
            <a:ext cx="1149004" cy="1625220"/>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6964189" y="1839921"/>
            <a:ext cx="3349507" cy="16023"/>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6" name="Image 4"/>
          <p:cNvPicPr/>
          <p:nvPr/>
        </p:nvPicPr>
        <p:blipFill>
          <a:blip r:embed="rId3"/>
          <a:stretch/>
        </p:blipFill>
        <p:spPr>
          <a:xfrm>
            <a:off x="988560" y="1617840"/>
            <a:ext cx="4320000" cy="1784160"/>
          </a:xfrm>
          <a:prstGeom prst="rect">
            <a:avLst/>
          </a:prstGeom>
          <a:ln>
            <a:noFill/>
          </a:ln>
        </p:spPr>
      </p:pic>
    </p:spTree>
    <p:extLst>
      <p:ext uri="{BB962C8B-B14F-4D97-AF65-F5344CB8AC3E}">
        <p14:creationId xmlns:p14="http://schemas.microsoft.com/office/powerpoint/2010/main" val="2643594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Image 3"/>
          <p:cNvPicPr/>
          <p:nvPr/>
        </p:nvPicPr>
        <p:blipFill>
          <a:blip r:embed="rId2"/>
          <a:stretch/>
        </p:blipFill>
        <p:spPr>
          <a:xfrm>
            <a:off x="6233400" y="844200"/>
            <a:ext cx="5838120" cy="5866560"/>
          </a:xfrm>
          <a:prstGeom prst="rect">
            <a:avLst/>
          </a:prstGeom>
          <a:ln>
            <a:noFill/>
          </a:ln>
        </p:spPr>
      </p:pic>
      <p:pic>
        <p:nvPicPr>
          <p:cNvPr id="225" name="Image 5"/>
          <p:cNvPicPr/>
          <p:nvPr/>
        </p:nvPicPr>
        <p:blipFill>
          <a:blip r:embed="rId3"/>
          <a:stretch/>
        </p:blipFill>
        <p:spPr>
          <a:xfrm>
            <a:off x="0" y="0"/>
            <a:ext cx="3768120" cy="6857280"/>
          </a:xfrm>
          <a:prstGeom prst="rect">
            <a:avLst/>
          </a:prstGeom>
          <a:ln>
            <a:noFill/>
          </a:ln>
        </p:spPr>
      </p:pic>
      <p:sp>
        <p:nvSpPr>
          <p:cNvPr id="224" name="CustomShape 1"/>
          <p:cNvSpPr/>
          <p:nvPr/>
        </p:nvSpPr>
        <p:spPr>
          <a:xfrm>
            <a:off x="3569821" y="13930"/>
            <a:ext cx="6031379" cy="166053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400" strike="noStrike" spc="-1" dirty="0" smtClean="0">
                <a:solidFill>
                  <a:srgbClr val="000000"/>
                </a:solidFill>
                <a:latin typeface="+mj-lt"/>
                <a:ea typeface="DejaVu Sans"/>
              </a:rPr>
              <a:t>Circulaire </a:t>
            </a:r>
            <a:r>
              <a:rPr lang="fr-FR" sz="2400" strike="noStrike" spc="-1" dirty="0" smtClean="0">
                <a:latin typeface="+mj-lt"/>
                <a:ea typeface="DejaVu Sans"/>
              </a:rPr>
              <a:t>du </a:t>
            </a:r>
            <a:r>
              <a:rPr lang="fr-FR" sz="2400" strike="noStrike" spc="-1" dirty="0">
                <a:latin typeface="+mj-lt"/>
                <a:ea typeface="DejaVu Sans"/>
              </a:rPr>
              <a:t>24-9-2020 </a:t>
            </a:r>
            <a:endParaRPr lang="fr-FR" sz="2400" strike="noStrike" spc="-1" dirty="0">
              <a:latin typeface="+mj-lt"/>
            </a:endParaRPr>
          </a:p>
          <a:p>
            <a:r>
              <a:rPr lang="fr-FR" dirty="0" smtClean="0">
                <a:latin typeface="+mj-lt"/>
              </a:rPr>
              <a:t>(Renforcement de l'éducation au développement durable - Agenda 2030)</a:t>
            </a:r>
          </a:p>
          <a:p>
            <a:pPr>
              <a:lnSpc>
                <a:spcPct val="100000"/>
              </a:lnSpc>
            </a:pPr>
            <a:endParaRPr lang="fr-FR" sz="1800" strike="noStrike" spc="-1" dirty="0">
              <a:latin typeface="+mj-lt"/>
            </a:endParaRPr>
          </a:p>
          <a:p>
            <a:pPr>
              <a:lnSpc>
                <a:spcPct val="100000"/>
              </a:lnSpc>
            </a:pPr>
            <a:r>
              <a:rPr lang="fr-FR" sz="2400" strike="noStrike" spc="-1" dirty="0">
                <a:solidFill>
                  <a:srgbClr val="000000"/>
                </a:solidFill>
                <a:latin typeface="+mj-lt"/>
                <a:ea typeface="DejaVu Sans"/>
              </a:rPr>
              <a:t>Guide de l’</a:t>
            </a:r>
            <a:r>
              <a:rPr lang="fr-FR" sz="2400" strike="noStrike" spc="-1" dirty="0" err="1">
                <a:solidFill>
                  <a:srgbClr val="000000"/>
                </a:solidFill>
                <a:latin typeface="+mj-lt"/>
                <a:ea typeface="DejaVu Sans"/>
              </a:rPr>
              <a:t>écodélégué</a:t>
            </a:r>
            <a:r>
              <a:rPr lang="fr-FR" sz="2400" strike="noStrike" spc="-1" dirty="0">
                <a:solidFill>
                  <a:srgbClr val="000000"/>
                </a:solidFill>
                <a:latin typeface="+mj-lt"/>
                <a:ea typeface="DejaVu Sans"/>
              </a:rPr>
              <a:t> en collège</a:t>
            </a:r>
            <a:endParaRPr lang="fr-FR" sz="2400" strike="noStrike" spc="-1" dirty="0">
              <a:latin typeface="+mj-lt"/>
            </a:endParaRPr>
          </a:p>
        </p:txBody>
      </p:sp>
    </p:spTree>
    <p:extLst>
      <p:ext uri="{BB962C8B-B14F-4D97-AF65-F5344CB8AC3E}">
        <p14:creationId xmlns:p14="http://schemas.microsoft.com/office/powerpoint/2010/main" val="306686546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age 1"/>
          <p:cNvPicPr/>
          <p:nvPr/>
        </p:nvPicPr>
        <p:blipFill>
          <a:blip r:embed="rId2"/>
          <a:stretch/>
        </p:blipFill>
        <p:spPr>
          <a:xfrm>
            <a:off x="100800" y="913320"/>
            <a:ext cx="7199280" cy="4241160"/>
          </a:xfrm>
          <a:prstGeom prst="rect">
            <a:avLst/>
          </a:prstGeom>
          <a:ln>
            <a:noFill/>
          </a:ln>
        </p:spPr>
      </p:pic>
      <p:sp>
        <p:nvSpPr>
          <p:cNvPr id="232" name="CustomShape 1"/>
          <p:cNvSpPr/>
          <p:nvPr/>
        </p:nvSpPr>
        <p:spPr>
          <a:xfrm>
            <a:off x="100800" y="5500080"/>
            <a:ext cx="7199280" cy="118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400" b="1" strike="noStrike" spc="-1">
                <a:solidFill>
                  <a:srgbClr val="000000"/>
                </a:solidFill>
                <a:latin typeface="Gill Sans MT"/>
                <a:ea typeface="DejaVu Sans"/>
              </a:rPr>
              <a:t>http://www.lillemetropole.fr/actualites/sensibilisation-des-enfants-lecomobilite-la-mel-sen-mele</a:t>
            </a:r>
            <a:endParaRPr lang="fr-FR" sz="2400" b="0" strike="noStrike" spc="-1">
              <a:latin typeface="Arial"/>
            </a:endParaRPr>
          </a:p>
        </p:txBody>
      </p:sp>
      <p:pic>
        <p:nvPicPr>
          <p:cNvPr id="233" name="Image 3"/>
          <p:cNvPicPr/>
          <p:nvPr/>
        </p:nvPicPr>
        <p:blipFill>
          <a:blip r:embed="rId3"/>
          <a:stretch/>
        </p:blipFill>
        <p:spPr>
          <a:xfrm>
            <a:off x="7477200" y="0"/>
            <a:ext cx="4714200" cy="6857280"/>
          </a:xfrm>
          <a:prstGeom prst="rect">
            <a:avLst/>
          </a:prstGeom>
          <a:ln>
            <a:noFill/>
          </a:ln>
        </p:spPr>
      </p:pic>
      <p:sp>
        <p:nvSpPr>
          <p:cNvPr id="234" name="CustomShape 2"/>
          <p:cNvSpPr/>
          <p:nvPr/>
        </p:nvSpPr>
        <p:spPr>
          <a:xfrm>
            <a:off x="6444000" y="186840"/>
            <a:ext cx="15692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1800" b="1" strike="noStrike" spc="-1">
                <a:solidFill>
                  <a:srgbClr val="000000"/>
                </a:solidFill>
                <a:latin typeface="Gill Sans MT"/>
                <a:ea typeface="DejaVu Sans"/>
              </a:rPr>
              <a:t>Cycles 2 et 3</a:t>
            </a:r>
            <a:endParaRPr lang="fr-FR" sz="1800" b="0" strike="noStrike" spc="-1">
              <a:latin typeface="Arial"/>
            </a:endParaRPr>
          </a:p>
        </p:txBody>
      </p:sp>
    </p:spTree>
    <p:extLst>
      <p:ext uri="{BB962C8B-B14F-4D97-AF65-F5344CB8AC3E}">
        <p14:creationId xmlns:p14="http://schemas.microsoft.com/office/powerpoint/2010/main" val="2914423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795486"/>
          </a:xfrm>
        </p:spPr>
        <p:txBody>
          <a:bodyPr/>
          <a:lstStyle/>
          <a:p>
            <a:r>
              <a:rPr lang="fr-FR" dirty="0" smtClean="0">
                <a:solidFill>
                  <a:srgbClr val="66CBBA"/>
                </a:solidFill>
              </a:rPr>
              <a:t>CONTEXTE</a:t>
            </a:r>
            <a:endParaRPr lang="fr-FR" dirty="0">
              <a:solidFill>
                <a:srgbClr val="66CBBA"/>
              </a:solidFill>
            </a:endParaRPr>
          </a:p>
        </p:txBody>
      </p:sp>
      <p:sp>
        <p:nvSpPr>
          <p:cNvPr id="3" name="Espace réservé du contenu 2"/>
          <p:cNvSpPr>
            <a:spLocks noGrp="1"/>
          </p:cNvSpPr>
          <p:nvPr>
            <p:ph idx="1"/>
          </p:nvPr>
        </p:nvSpPr>
        <p:spPr>
          <a:xfrm>
            <a:off x="1351722" y="6082748"/>
            <a:ext cx="10307781" cy="1620077"/>
          </a:xfrm>
        </p:spPr>
        <p:txBody>
          <a:bodyPr>
            <a:normAutofit/>
          </a:bodyPr>
          <a:lstStyle/>
          <a:p>
            <a:pPr marL="0" indent="0" algn="ctr">
              <a:buNone/>
            </a:pPr>
            <a:r>
              <a:rPr lang="fr-FR" sz="2800" i="1" dirty="0" smtClean="0">
                <a:hlinkClick r:id="rId4"/>
              </a:rPr>
              <a:t>Source</a:t>
            </a:r>
            <a:r>
              <a:rPr lang="fr-FR" sz="2800" i="1" u="sng" dirty="0" smtClean="0">
                <a:hlinkClick r:id="rId4"/>
              </a:rPr>
              <a:t> : https</a:t>
            </a:r>
            <a:r>
              <a:rPr lang="fr-FR" sz="2800" i="1" u="sng" dirty="0">
                <a:hlinkClick r:id="rId4"/>
              </a:rPr>
              <a:t>://</a:t>
            </a:r>
            <a:r>
              <a:rPr lang="fr-FR" sz="2800" i="1" u="sng" dirty="0" smtClean="0">
                <a:hlinkClick r:id="rId4"/>
              </a:rPr>
              <a:t>mobilite-mobiliteit.brussels/fr/pds</a:t>
            </a:r>
            <a:r>
              <a:rPr lang="fr-FR" sz="2800" i="1" u="sng" dirty="0" smtClean="0"/>
              <a:t> </a:t>
            </a:r>
          </a:p>
          <a:p>
            <a:pPr marL="0" indent="0" algn="ctr">
              <a:buNone/>
            </a:pPr>
            <a:endParaRPr lang="fr-FR" dirty="0" smtClean="0"/>
          </a:p>
          <a:p>
            <a:pPr marL="0" indent="0" algn="ctr">
              <a:buNone/>
            </a:pPr>
            <a:endParaRPr lang="fr-FR" dirty="0"/>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sm7KnRRkL8"/>
          <p:cNvPicPr>
            <a:picLocks noRot="1" noChangeAspect="1"/>
          </p:cNvPicPr>
          <p:nvPr>
            <a:videoFile r:link="rId1"/>
          </p:nvPr>
        </p:nvPicPr>
        <p:blipFill>
          <a:blip r:embed="rId6"/>
          <a:stretch>
            <a:fillRect/>
          </a:stretch>
        </p:blipFill>
        <p:spPr>
          <a:xfrm>
            <a:off x="2821282" y="1485984"/>
            <a:ext cx="7039113" cy="3959501"/>
          </a:xfrm>
          <a:prstGeom prst="rect">
            <a:avLst/>
          </a:prstGeom>
        </p:spPr>
      </p:pic>
    </p:spTree>
    <p:extLst>
      <p:ext uri="{BB962C8B-B14F-4D97-AF65-F5344CB8AC3E}">
        <p14:creationId xmlns:p14="http://schemas.microsoft.com/office/powerpoint/2010/main" val="1501909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271556" y="382479"/>
            <a:ext cx="10178322" cy="795486"/>
          </a:xfrm>
        </p:spPr>
        <p:txBody>
          <a:bodyPr>
            <a:normAutofit/>
          </a:bodyPr>
          <a:lstStyle/>
          <a:p>
            <a:r>
              <a:rPr lang="fr-FR" dirty="0" smtClean="0">
                <a:solidFill>
                  <a:srgbClr val="66CBBA"/>
                </a:solidFill>
              </a:rPr>
              <a:t>CONTEXTE</a:t>
            </a:r>
            <a:endParaRPr lang="fr-FR" dirty="0">
              <a:solidFill>
                <a:srgbClr val="66CBBA"/>
              </a:solidFill>
            </a:endParaRPr>
          </a:p>
        </p:txBody>
      </p:sp>
      <p:sp>
        <p:nvSpPr>
          <p:cNvPr id="3" name="Espace réservé du contenu 2"/>
          <p:cNvSpPr txBox="1">
            <a:spLocks/>
          </p:cNvSpPr>
          <p:nvPr/>
        </p:nvSpPr>
        <p:spPr>
          <a:xfrm>
            <a:off x="840580" y="1217981"/>
            <a:ext cx="10399639" cy="200074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b="1" dirty="0" smtClean="0">
                <a:solidFill>
                  <a:schemeClr val="accent1"/>
                </a:solidFill>
              </a:rPr>
              <a:t>Plan </a:t>
            </a:r>
            <a:r>
              <a:rPr lang="fr-FR" b="1" dirty="0">
                <a:solidFill>
                  <a:schemeClr val="accent1"/>
                </a:solidFill>
              </a:rPr>
              <a:t>de Protection de l’Atmosphère du Nord et du Pas de Calais (2014)</a:t>
            </a:r>
          </a:p>
          <a:p>
            <a:pPr lvl="1">
              <a:buFontTx/>
              <a:buChar char="-"/>
            </a:pPr>
            <a:r>
              <a:rPr lang="fr-FR" dirty="0"/>
              <a:t>PDE et PDA : entreprises et administrations de + de 500 salariés (+250 si en zone d’activités) </a:t>
            </a:r>
          </a:p>
          <a:p>
            <a:pPr lvl="1">
              <a:buFontTx/>
              <a:buChar char="-"/>
            </a:pPr>
            <a:r>
              <a:rPr lang="fr-FR" dirty="0"/>
              <a:t>PDES pour les établissements de plus de 250 élèves </a:t>
            </a:r>
            <a:r>
              <a:rPr lang="fr-FR" dirty="0" smtClean="0"/>
              <a:t>et / ou </a:t>
            </a:r>
            <a:r>
              <a:rPr lang="fr-FR" dirty="0"/>
              <a:t>personnels</a:t>
            </a:r>
          </a:p>
          <a:p>
            <a:pPr lvl="1">
              <a:buFontTx/>
              <a:buChar char="-"/>
            </a:pPr>
            <a:r>
              <a:rPr lang="fr-FR" dirty="0"/>
              <a:t>Covoiturage : Zones d’Activités +5000 salariés</a:t>
            </a:r>
          </a:p>
          <a:p>
            <a:pPr lvl="1"/>
            <a:endParaRPr lang="fr-FR" sz="1400" dirty="0">
              <a:solidFill>
                <a:schemeClr val="accent6"/>
              </a:solidFill>
            </a:endParaRPr>
          </a:p>
        </p:txBody>
      </p:sp>
      <p:pic>
        <p:nvPicPr>
          <p:cNvPr id="8" name="Image 7"/>
          <p:cNvPicPr>
            <a:picLocks noChangeAspect="1"/>
          </p:cNvPicPr>
          <p:nvPr/>
        </p:nvPicPr>
        <p:blipFill>
          <a:blip r:embed="rId2"/>
          <a:stretch>
            <a:fillRect/>
          </a:stretch>
        </p:blipFill>
        <p:spPr>
          <a:xfrm>
            <a:off x="6563220" y="2634347"/>
            <a:ext cx="4886658" cy="4143153"/>
          </a:xfrm>
          <a:prstGeom prst="rect">
            <a:avLst/>
          </a:prstGeom>
        </p:spPr>
      </p:pic>
      <p:pic>
        <p:nvPicPr>
          <p:cNvPr id="9" name="Image 8"/>
          <p:cNvPicPr>
            <a:picLocks noChangeAspect="1"/>
          </p:cNvPicPr>
          <p:nvPr/>
        </p:nvPicPr>
        <p:blipFill>
          <a:blip r:embed="rId3"/>
          <a:stretch>
            <a:fillRect/>
          </a:stretch>
        </p:blipFill>
        <p:spPr>
          <a:xfrm>
            <a:off x="1177010" y="3308846"/>
            <a:ext cx="5036737" cy="3197651"/>
          </a:xfrm>
          <a:prstGeom prst="rect">
            <a:avLst/>
          </a:prstGeom>
        </p:spPr>
      </p:pic>
      <p:sp>
        <p:nvSpPr>
          <p:cNvPr id="10" name="ZoneTexte 9"/>
          <p:cNvSpPr txBox="1"/>
          <p:nvPr/>
        </p:nvSpPr>
        <p:spPr>
          <a:xfrm>
            <a:off x="650874" y="6506497"/>
            <a:ext cx="3489806" cy="230832"/>
          </a:xfrm>
          <a:prstGeom prst="rect">
            <a:avLst/>
          </a:prstGeom>
          <a:noFill/>
        </p:spPr>
        <p:txBody>
          <a:bodyPr wrap="square" rtlCol="0">
            <a:spAutoFit/>
          </a:bodyPr>
          <a:lstStyle/>
          <a:p>
            <a:pPr lvl="1"/>
            <a:r>
              <a:rPr lang="fr-FR" sz="900" dirty="0" smtClean="0">
                <a:solidFill>
                  <a:schemeClr val="accent6"/>
                </a:solidFill>
              </a:rPr>
              <a:t>Source : ATMO Hauts de France 2019</a:t>
            </a:r>
            <a:endParaRPr lang="fr-FR" sz="1100" dirty="0">
              <a:solidFill>
                <a:schemeClr val="accent6"/>
              </a:solidFill>
            </a:endParaRPr>
          </a:p>
        </p:txBody>
      </p:sp>
    </p:spTree>
    <p:extLst>
      <p:ext uri="{BB962C8B-B14F-4D97-AF65-F5344CB8AC3E}">
        <p14:creationId xmlns:p14="http://schemas.microsoft.com/office/powerpoint/2010/main" val="3835048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1443220" y="4282467"/>
            <a:ext cx="3734585" cy="2255449"/>
          </a:xfrm>
          <a:prstGeom prst="rect">
            <a:avLst/>
          </a:prstGeom>
          <a:ln>
            <a:noFill/>
          </a:ln>
          <a:effectLst>
            <a:outerShdw blurRad="190500" algn="tl" rotWithShape="0">
              <a:srgbClr val="000000">
                <a:alpha val="70000"/>
              </a:srgbClr>
            </a:outerShdw>
          </a:effectLst>
        </p:spPr>
      </p:pic>
      <p:sp>
        <p:nvSpPr>
          <p:cNvPr id="2" name="Titre 1"/>
          <p:cNvSpPr>
            <a:spLocks noGrp="1"/>
          </p:cNvSpPr>
          <p:nvPr>
            <p:ph type="title"/>
          </p:nvPr>
        </p:nvSpPr>
        <p:spPr>
          <a:xfrm>
            <a:off x="1271556" y="382479"/>
            <a:ext cx="10178322" cy="795486"/>
          </a:xfrm>
        </p:spPr>
        <p:txBody>
          <a:bodyPr/>
          <a:lstStyle/>
          <a:p>
            <a:r>
              <a:rPr lang="fr-FR" dirty="0" smtClean="0">
                <a:solidFill>
                  <a:srgbClr val="66CBBA"/>
                </a:solidFill>
              </a:rPr>
              <a:t>CONTEXTE</a:t>
            </a:r>
            <a:endParaRPr lang="fr-FR" dirty="0">
              <a:solidFill>
                <a:srgbClr val="66CBBA"/>
              </a:solidFill>
            </a:endParaRPr>
          </a:p>
        </p:txBody>
      </p:sp>
      <p:sp>
        <p:nvSpPr>
          <p:cNvPr id="7" name="ZoneTexte 6"/>
          <p:cNvSpPr txBox="1"/>
          <p:nvPr/>
        </p:nvSpPr>
        <p:spPr>
          <a:xfrm>
            <a:off x="1207234" y="6552495"/>
            <a:ext cx="4434441" cy="230832"/>
          </a:xfrm>
          <a:prstGeom prst="rect">
            <a:avLst/>
          </a:prstGeom>
          <a:noFill/>
        </p:spPr>
        <p:txBody>
          <a:bodyPr wrap="square" rtlCol="0">
            <a:spAutoFit/>
          </a:bodyPr>
          <a:lstStyle/>
          <a:p>
            <a:pPr lvl="1"/>
            <a:r>
              <a:rPr lang="fr-FR" sz="900" dirty="0" smtClean="0">
                <a:solidFill>
                  <a:schemeClr val="accent6"/>
                </a:solidFill>
              </a:rPr>
              <a:t>Source : </a:t>
            </a:r>
            <a:r>
              <a:rPr lang="fr-FR" sz="900" dirty="0">
                <a:solidFill>
                  <a:schemeClr val="accent6"/>
                </a:solidFill>
              </a:rPr>
              <a:t>Thèse Stéphane Godefroy : collégiens du Nord et de l’Aisne (2004)</a:t>
            </a:r>
            <a:endParaRPr lang="fr-FR" sz="1100" dirty="0">
              <a:solidFill>
                <a:schemeClr val="accent6"/>
              </a:solidFill>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rotWithShape="1">
          <a:blip r:embed="rId5"/>
          <a:srcRect l="6069" r="4831"/>
          <a:stretch/>
        </p:blipFill>
        <p:spPr>
          <a:xfrm>
            <a:off x="5948038" y="1620078"/>
            <a:ext cx="5729655" cy="4548164"/>
          </a:xfrm>
          <a:prstGeom prst="rect">
            <a:avLst/>
          </a:prstGeom>
          <a:ln>
            <a:noFill/>
          </a:ln>
          <a:effectLst>
            <a:outerShdw blurRad="190500" algn="tl" rotWithShape="0">
              <a:srgbClr val="000000">
                <a:alpha val="70000"/>
              </a:srgbClr>
            </a:outerShdw>
          </a:effectLst>
        </p:spPr>
      </p:pic>
      <p:sp>
        <p:nvSpPr>
          <p:cNvPr id="12" name="ZoneTexte 11"/>
          <p:cNvSpPr txBox="1"/>
          <p:nvPr/>
        </p:nvSpPr>
        <p:spPr>
          <a:xfrm>
            <a:off x="5404029" y="6198958"/>
            <a:ext cx="3489806" cy="230832"/>
          </a:xfrm>
          <a:prstGeom prst="rect">
            <a:avLst/>
          </a:prstGeom>
          <a:noFill/>
        </p:spPr>
        <p:txBody>
          <a:bodyPr wrap="square" rtlCol="0">
            <a:spAutoFit/>
          </a:bodyPr>
          <a:lstStyle/>
          <a:p>
            <a:pPr lvl="1"/>
            <a:r>
              <a:rPr lang="fr-FR" sz="900" dirty="0" smtClean="0">
                <a:solidFill>
                  <a:schemeClr val="accent6"/>
                </a:solidFill>
              </a:rPr>
              <a:t>Source : </a:t>
            </a:r>
            <a:r>
              <a:rPr lang="fr-FR" sz="900" dirty="0" err="1" smtClean="0">
                <a:solidFill>
                  <a:schemeClr val="accent6"/>
                </a:solidFill>
              </a:rPr>
              <a:t>Cerema</a:t>
            </a:r>
            <a:r>
              <a:rPr lang="fr-FR" sz="900" dirty="0">
                <a:solidFill>
                  <a:schemeClr val="accent6"/>
                </a:solidFill>
              </a:rPr>
              <a:t> </a:t>
            </a:r>
            <a:r>
              <a:rPr lang="fr-FR" sz="900" dirty="0" smtClean="0">
                <a:solidFill>
                  <a:schemeClr val="accent6"/>
                </a:solidFill>
              </a:rPr>
              <a:t>; TCU : transports collectifs urbain</a:t>
            </a:r>
            <a:endParaRPr lang="fr-FR" sz="1100" dirty="0">
              <a:solidFill>
                <a:schemeClr val="accent6"/>
              </a:solidFill>
            </a:endParaRPr>
          </a:p>
        </p:txBody>
      </p:sp>
      <p:pic>
        <p:nvPicPr>
          <p:cNvPr id="14" name="Image 13"/>
          <p:cNvPicPr>
            <a:picLocks noChangeAspect="1"/>
          </p:cNvPicPr>
          <p:nvPr/>
        </p:nvPicPr>
        <p:blipFill>
          <a:blip r:embed="rId6"/>
          <a:stretch>
            <a:fillRect/>
          </a:stretch>
        </p:blipFill>
        <p:spPr>
          <a:xfrm>
            <a:off x="1443220" y="1918352"/>
            <a:ext cx="3734585" cy="2153355"/>
          </a:xfrm>
          <a:prstGeom prst="rect">
            <a:avLst/>
          </a:prstGeom>
          <a:ln>
            <a:noFill/>
          </a:ln>
          <a:effectLst>
            <a:outerShdw blurRad="190500" algn="tl" rotWithShape="0">
              <a:srgbClr val="000000">
                <a:alpha val="70000"/>
              </a:srgbClr>
            </a:outerShdw>
          </a:effectLst>
        </p:spPr>
      </p:pic>
      <p:sp>
        <p:nvSpPr>
          <p:cNvPr id="15" name="Espace réservé du contenu 2"/>
          <p:cNvSpPr>
            <a:spLocks noGrp="1"/>
          </p:cNvSpPr>
          <p:nvPr>
            <p:ph idx="1"/>
          </p:nvPr>
        </p:nvSpPr>
        <p:spPr>
          <a:xfrm>
            <a:off x="1355555" y="1397127"/>
            <a:ext cx="3415405" cy="521226"/>
          </a:xfrm>
        </p:spPr>
        <p:txBody>
          <a:bodyPr>
            <a:normAutofit/>
          </a:bodyPr>
          <a:lstStyle/>
          <a:p>
            <a:r>
              <a:rPr lang="fr-FR" b="1" dirty="0" smtClean="0">
                <a:solidFill>
                  <a:schemeClr val="accent1"/>
                </a:solidFill>
              </a:rPr>
              <a:t>Des collégiens « captifs »</a:t>
            </a:r>
            <a:endParaRPr lang="fr-FR" b="1" dirty="0">
              <a:solidFill>
                <a:schemeClr val="accent1"/>
              </a:solidFill>
            </a:endParaRPr>
          </a:p>
        </p:txBody>
      </p:sp>
      <p:sp>
        <p:nvSpPr>
          <p:cNvPr id="17" name="Espace réservé du contenu 2"/>
          <p:cNvSpPr txBox="1">
            <a:spLocks/>
          </p:cNvSpPr>
          <p:nvPr/>
        </p:nvSpPr>
        <p:spPr>
          <a:xfrm>
            <a:off x="6928668" y="376934"/>
            <a:ext cx="4378491" cy="147134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b="1" dirty="0" smtClean="0">
                <a:solidFill>
                  <a:schemeClr val="accent1"/>
                </a:solidFill>
              </a:rPr>
              <a:t>Des pratiques modales vertueuses mais pas sur le long terme  </a:t>
            </a:r>
            <a:endParaRPr lang="fr-FR" b="1" dirty="0">
              <a:solidFill>
                <a:schemeClr val="accent1"/>
              </a:solidFill>
            </a:endParaRPr>
          </a:p>
        </p:txBody>
      </p:sp>
    </p:spTree>
    <p:extLst>
      <p:ext uri="{BB962C8B-B14F-4D97-AF65-F5344CB8AC3E}">
        <p14:creationId xmlns:p14="http://schemas.microsoft.com/office/powerpoint/2010/main" val="2884912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1556" y="382479"/>
            <a:ext cx="10178322" cy="795486"/>
          </a:xfrm>
        </p:spPr>
        <p:txBody>
          <a:bodyPr/>
          <a:lstStyle/>
          <a:p>
            <a:r>
              <a:rPr lang="fr-FR" dirty="0" smtClean="0">
                <a:solidFill>
                  <a:srgbClr val="66CBBA"/>
                </a:solidFill>
              </a:rPr>
              <a:t>CONTEXTE</a:t>
            </a:r>
            <a:endParaRPr lang="fr-FR" dirty="0">
              <a:solidFill>
                <a:srgbClr val="66CBBA"/>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8563891" y="4671037"/>
            <a:ext cx="7256218" cy="230832"/>
          </a:xfrm>
          <a:prstGeom prst="rect">
            <a:avLst/>
          </a:prstGeom>
          <a:noFill/>
        </p:spPr>
        <p:txBody>
          <a:bodyPr wrap="square" rtlCol="0">
            <a:spAutoFit/>
          </a:bodyPr>
          <a:lstStyle/>
          <a:p>
            <a:pPr lvl="1"/>
            <a:r>
              <a:rPr lang="fr-FR" sz="900" dirty="0" smtClean="0">
                <a:solidFill>
                  <a:schemeClr val="accent6"/>
                </a:solidFill>
              </a:rPr>
              <a:t>Source : EMD Valenciennois </a:t>
            </a:r>
            <a:endParaRPr lang="fr-FR" sz="1100" dirty="0">
              <a:solidFill>
                <a:schemeClr val="accent6"/>
              </a:solidFill>
            </a:endParaRPr>
          </a:p>
        </p:txBody>
      </p:sp>
      <p:sp>
        <p:nvSpPr>
          <p:cNvPr id="16" name="Espace réservé du contenu 2"/>
          <p:cNvSpPr txBox="1">
            <a:spLocks/>
          </p:cNvSpPr>
          <p:nvPr/>
        </p:nvSpPr>
        <p:spPr>
          <a:xfrm>
            <a:off x="6919126" y="514822"/>
            <a:ext cx="4758524" cy="147134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b="1" dirty="0" smtClean="0">
                <a:solidFill>
                  <a:schemeClr val="accent1"/>
                </a:solidFill>
              </a:rPr>
              <a:t>Des inégalités d’accès à la mobilité</a:t>
            </a:r>
            <a:endParaRPr lang="fr-FR" b="1" dirty="0">
              <a:solidFill>
                <a:schemeClr val="accent1"/>
              </a:solidFill>
            </a:endParaRPr>
          </a:p>
        </p:txBody>
      </p:sp>
      <p:sp>
        <p:nvSpPr>
          <p:cNvPr id="18" name="Espace réservé du contenu 2"/>
          <p:cNvSpPr txBox="1">
            <a:spLocks/>
          </p:cNvSpPr>
          <p:nvPr/>
        </p:nvSpPr>
        <p:spPr>
          <a:xfrm>
            <a:off x="1177010" y="1308100"/>
            <a:ext cx="5012547" cy="200074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b="1" dirty="0" smtClean="0">
                <a:solidFill>
                  <a:schemeClr val="accent1"/>
                </a:solidFill>
              </a:rPr>
              <a:t>Une catégorie vulnérable: </a:t>
            </a:r>
          </a:p>
          <a:p>
            <a:pPr lvl="1"/>
            <a:r>
              <a:rPr lang="fr-FR" b="1" dirty="0" smtClean="0">
                <a:solidFill>
                  <a:schemeClr val="accent6"/>
                </a:solidFill>
              </a:rPr>
              <a:t>19</a:t>
            </a:r>
            <a:r>
              <a:rPr lang="fr-FR" b="1" dirty="0">
                <a:solidFill>
                  <a:schemeClr val="accent6"/>
                </a:solidFill>
              </a:rPr>
              <a:t>%</a:t>
            </a:r>
            <a:r>
              <a:rPr lang="fr-FR" sz="1400" dirty="0">
                <a:solidFill>
                  <a:schemeClr val="accent6"/>
                </a:solidFill>
              </a:rPr>
              <a:t> des </a:t>
            </a:r>
            <a:r>
              <a:rPr lang="fr-FR" sz="1400" dirty="0" smtClean="0">
                <a:solidFill>
                  <a:schemeClr val="accent6"/>
                </a:solidFill>
              </a:rPr>
              <a:t>blessés ou tués dans un accident de </a:t>
            </a:r>
            <a:r>
              <a:rPr lang="fr-FR" sz="1400" dirty="0">
                <a:solidFill>
                  <a:schemeClr val="accent6"/>
                </a:solidFill>
              </a:rPr>
              <a:t>la route ont moins de 20 </a:t>
            </a:r>
            <a:r>
              <a:rPr lang="fr-FR" sz="1400" dirty="0" smtClean="0">
                <a:solidFill>
                  <a:schemeClr val="accent6"/>
                </a:solidFill>
              </a:rPr>
              <a:t>ans (source : ONISR, 2018, France Métropolitaine) – 44% des accidents surviennent sur le trajet domicile - école</a:t>
            </a:r>
          </a:p>
          <a:p>
            <a:pPr lvl="1"/>
            <a:r>
              <a:rPr lang="fr-FR" b="1" dirty="0" smtClean="0">
                <a:solidFill>
                  <a:schemeClr val="accent6"/>
                </a:solidFill>
              </a:rPr>
              <a:t>29%</a:t>
            </a:r>
            <a:r>
              <a:rPr lang="fr-FR" sz="1400" b="1" dirty="0" smtClean="0">
                <a:solidFill>
                  <a:schemeClr val="accent6"/>
                </a:solidFill>
              </a:rPr>
              <a:t> </a:t>
            </a:r>
            <a:r>
              <a:rPr lang="fr-FR" sz="1400" dirty="0" smtClean="0">
                <a:solidFill>
                  <a:schemeClr val="accent6"/>
                </a:solidFill>
              </a:rPr>
              <a:t>sont des piétons (soit 2 837 personnes), </a:t>
            </a:r>
            <a:r>
              <a:rPr lang="fr-FR" b="1" dirty="0" smtClean="0">
                <a:solidFill>
                  <a:schemeClr val="accent6"/>
                </a:solidFill>
              </a:rPr>
              <a:t>6%</a:t>
            </a:r>
            <a:r>
              <a:rPr lang="fr-FR" sz="1400" dirty="0" smtClean="0">
                <a:solidFill>
                  <a:schemeClr val="accent6"/>
                </a:solidFill>
              </a:rPr>
              <a:t> dont des cyclistes (769 cyclistes </a:t>
            </a:r>
          </a:p>
          <a:p>
            <a:pPr lvl="1"/>
            <a:endParaRPr lang="fr-FR" sz="1400" dirty="0">
              <a:solidFill>
                <a:schemeClr val="accent6"/>
              </a:solidFill>
            </a:endParaRPr>
          </a:p>
        </p:txBody>
      </p:sp>
      <p:graphicFrame>
        <p:nvGraphicFramePr>
          <p:cNvPr id="19" name="Graphique 18"/>
          <p:cNvGraphicFramePr>
            <a:graphicFrameLocks/>
          </p:cNvGraphicFramePr>
          <p:nvPr>
            <p:extLst>
              <p:ext uri="{D42A27DB-BD31-4B8C-83A1-F6EECF244321}">
                <p14:modId xmlns:p14="http://schemas.microsoft.com/office/powerpoint/2010/main" val="1578433647"/>
              </p:ext>
            </p:extLst>
          </p:nvPr>
        </p:nvGraphicFramePr>
        <p:xfrm>
          <a:off x="1438275" y="3796481"/>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 5"/>
          <p:cNvPicPr>
            <a:picLocks noChangeAspect="1"/>
          </p:cNvPicPr>
          <p:nvPr/>
        </p:nvPicPr>
        <p:blipFill>
          <a:blip r:embed="rId5"/>
          <a:stretch>
            <a:fillRect/>
          </a:stretch>
        </p:blipFill>
        <p:spPr>
          <a:xfrm>
            <a:off x="9066335" y="1448165"/>
            <a:ext cx="2383543" cy="3072230"/>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6"/>
          <a:stretch>
            <a:fillRect/>
          </a:stretch>
        </p:blipFill>
        <p:spPr>
          <a:xfrm>
            <a:off x="6338054" y="3222255"/>
            <a:ext cx="2400501" cy="3128395"/>
          </a:xfrm>
          <a:prstGeom prst="rect">
            <a:avLst/>
          </a:prstGeom>
        </p:spPr>
      </p:pic>
    </p:spTree>
    <p:extLst>
      <p:ext uri="{BB962C8B-B14F-4D97-AF65-F5344CB8AC3E}">
        <p14:creationId xmlns:p14="http://schemas.microsoft.com/office/powerpoint/2010/main" val="3586157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71556" y="382479"/>
            <a:ext cx="10178322" cy="795486"/>
          </a:xfrm>
        </p:spPr>
        <p:txBody>
          <a:bodyPr/>
          <a:lstStyle/>
          <a:p>
            <a:r>
              <a:rPr lang="fr-FR" dirty="0" smtClean="0">
                <a:solidFill>
                  <a:srgbClr val="66CBBA"/>
                </a:solidFill>
              </a:rPr>
              <a:t>Quels sont les enjeux d’un PDES ?</a:t>
            </a:r>
            <a:endParaRPr lang="fr-FR" dirty="0">
              <a:solidFill>
                <a:srgbClr val="66CBBA"/>
              </a:solidFill>
            </a:endParaRPr>
          </a:p>
        </p:txBody>
      </p:sp>
      <p:graphicFrame>
        <p:nvGraphicFramePr>
          <p:cNvPr id="6" name="Diagramme 5"/>
          <p:cNvGraphicFramePr/>
          <p:nvPr>
            <p:extLst>
              <p:ext uri="{D42A27DB-BD31-4B8C-83A1-F6EECF244321}">
                <p14:modId xmlns:p14="http://schemas.microsoft.com/office/powerpoint/2010/main" val="961759990"/>
              </p:ext>
            </p:extLst>
          </p:nvPr>
        </p:nvGraphicFramePr>
        <p:xfrm>
          <a:off x="4088921" y="1097591"/>
          <a:ext cx="9038089" cy="5760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space réservé du contenu 2"/>
          <p:cNvSpPr>
            <a:spLocks noGrp="1"/>
          </p:cNvSpPr>
          <p:nvPr>
            <p:ph idx="1"/>
          </p:nvPr>
        </p:nvSpPr>
        <p:spPr>
          <a:xfrm>
            <a:off x="1275599" y="2948031"/>
            <a:ext cx="5085118" cy="5446295"/>
          </a:xfrm>
        </p:spPr>
        <p:txBody>
          <a:bodyPr>
            <a:normAutofit/>
          </a:bodyPr>
          <a:lstStyle/>
          <a:p>
            <a:r>
              <a:rPr lang="fr-FR" b="1" dirty="0" smtClean="0">
                <a:solidFill>
                  <a:schemeClr val="accent1"/>
                </a:solidFill>
              </a:rPr>
              <a:t>3 dimensions du développement durable appliquées au enjeux des déplacements des collégiens </a:t>
            </a:r>
            <a:endParaRPr lang="fr-FR" b="1" dirty="0">
              <a:solidFill>
                <a:schemeClr val="accent1"/>
              </a:solidFill>
            </a:endParaRPr>
          </a:p>
        </p:txBody>
      </p:sp>
    </p:spTree>
    <p:extLst>
      <p:ext uri="{BB962C8B-B14F-4D97-AF65-F5344CB8AC3E}">
        <p14:creationId xmlns:p14="http://schemas.microsoft.com/office/powerpoint/2010/main" val="211606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6184" y="71477"/>
            <a:ext cx="10178322" cy="1029320"/>
          </a:xfrm>
        </p:spPr>
        <p:txBody>
          <a:bodyPr>
            <a:normAutofit/>
          </a:bodyPr>
          <a:lstStyle/>
          <a:p>
            <a:r>
              <a:rPr lang="fr-FR" sz="3600" dirty="0" smtClean="0">
                <a:solidFill>
                  <a:srgbClr val="66CBBA"/>
                </a:solidFill>
              </a:rPr>
              <a:t>BENEFICES D’un </a:t>
            </a:r>
            <a:r>
              <a:rPr lang="fr-FR" sz="3600" dirty="0" err="1" smtClean="0">
                <a:solidFill>
                  <a:srgbClr val="66CBBA"/>
                </a:solidFill>
              </a:rPr>
              <a:t>pdes</a:t>
            </a:r>
            <a:endParaRPr lang="fr-FR" sz="3600" dirty="0">
              <a:solidFill>
                <a:srgbClr val="66CBBA"/>
              </a:solidFill>
            </a:endParaRPr>
          </a:p>
        </p:txBody>
      </p:sp>
      <p:sp>
        <p:nvSpPr>
          <p:cNvPr id="3" name="Espace réservé du contenu 2"/>
          <p:cNvSpPr>
            <a:spLocks noGrp="1"/>
          </p:cNvSpPr>
          <p:nvPr>
            <p:ph idx="1"/>
          </p:nvPr>
        </p:nvSpPr>
        <p:spPr>
          <a:xfrm>
            <a:off x="1060265" y="903440"/>
            <a:ext cx="6967982" cy="3507227"/>
          </a:xfrm>
        </p:spPr>
        <p:txBody>
          <a:bodyPr>
            <a:normAutofit/>
          </a:bodyPr>
          <a:lstStyle/>
          <a:p>
            <a:r>
              <a:rPr lang="fr-FR" sz="1800" b="1" dirty="0" smtClean="0">
                <a:solidFill>
                  <a:schemeClr val="accent1"/>
                </a:solidFill>
              </a:rPr>
              <a:t>Quels sont les gains </a:t>
            </a:r>
            <a:r>
              <a:rPr lang="fr-FR" sz="1800" b="1" dirty="0">
                <a:solidFill>
                  <a:schemeClr val="accent1"/>
                </a:solidFill>
              </a:rPr>
              <a:t>partagés pour élèves, parents, </a:t>
            </a:r>
            <a:r>
              <a:rPr lang="fr-FR" sz="1800" b="1" dirty="0" smtClean="0">
                <a:solidFill>
                  <a:schemeClr val="accent1"/>
                </a:solidFill>
              </a:rPr>
              <a:t>salariés ? </a:t>
            </a:r>
            <a:endParaRPr lang="fr-FR" sz="1800" b="1" dirty="0">
              <a:solidFill>
                <a:schemeClr val="accent1"/>
              </a:solidFill>
            </a:endParaRPr>
          </a:p>
          <a:p>
            <a:pPr lvl="1"/>
            <a:endParaRPr lang="fr-FR" sz="1600" dirty="0"/>
          </a:p>
          <a:p>
            <a:pPr lvl="1"/>
            <a:r>
              <a:rPr lang="fr-FR" dirty="0"/>
              <a:t>Réduction du budget transport</a:t>
            </a:r>
          </a:p>
          <a:p>
            <a:pPr lvl="1"/>
            <a:r>
              <a:rPr lang="fr-FR" dirty="0"/>
              <a:t>Réduction du stress lié au trajet (embouteillage, recherche de stationnement…)</a:t>
            </a:r>
          </a:p>
          <a:p>
            <a:pPr lvl="1"/>
            <a:r>
              <a:rPr lang="fr-FR" dirty="0"/>
              <a:t>Amélioration de la santé </a:t>
            </a:r>
          </a:p>
          <a:p>
            <a:pPr lvl="1"/>
            <a:r>
              <a:rPr lang="fr-FR" dirty="0" smtClean="0"/>
              <a:t>Amélioration de l’accessibilité </a:t>
            </a:r>
            <a:r>
              <a:rPr lang="fr-FR" dirty="0"/>
              <a:t>du site</a:t>
            </a:r>
          </a:p>
          <a:p>
            <a:pPr lvl="1"/>
            <a:r>
              <a:rPr lang="fr-FR" dirty="0"/>
              <a:t>Diminution du risque d’accidents</a:t>
            </a:r>
          </a:p>
          <a:p>
            <a:pPr lvl="1"/>
            <a:r>
              <a:rPr lang="fr-FR" dirty="0"/>
              <a:t>…</a:t>
            </a:r>
          </a:p>
          <a:p>
            <a:endParaRPr lang="fr-FR" b="1"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265" y="1620078"/>
            <a:ext cx="4414224" cy="4700861"/>
          </a:xfrm>
          <a:prstGeom prst="rect">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10098157" y="6550536"/>
            <a:ext cx="3379304" cy="276999"/>
          </a:xfrm>
          <a:prstGeom prst="rect">
            <a:avLst/>
          </a:prstGeom>
          <a:noFill/>
        </p:spPr>
        <p:txBody>
          <a:bodyPr wrap="square" rtlCol="0">
            <a:spAutoFit/>
          </a:bodyPr>
          <a:lstStyle/>
          <a:p>
            <a:r>
              <a:rPr lang="fr-FR" sz="1200" dirty="0" smtClean="0">
                <a:solidFill>
                  <a:schemeClr val="accent6"/>
                </a:solidFill>
              </a:rPr>
              <a:t>Source : Wallonie Mobilité</a:t>
            </a:r>
            <a:endParaRPr lang="fr-FR" sz="1200" dirty="0">
              <a:solidFill>
                <a:schemeClr val="accent6"/>
              </a:solidFill>
            </a:endParaRP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070" y="4410667"/>
            <a:ext cx="4863390" cy="2416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0452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rgbClr val="66CBBA"/>
                </a:solidFill>
              </a:rPr>
              <a:t>2 modules de </a:t>
            </a:r>
            <a:r>
              <a:rPr lang="fr-FR" dirty="0" smtClean="0">
                <a:solidFill>
                  <a:srgbClr val="66CBBA"/>
                </a:solidFill>
              </a:rPr>
              <a:t>formation  </a:t>
            </a:r>
            <a:endParaRPr lang="fr-FR" dirty="0">
              <a:solidFill>
                <a:srgbClr val="66CBBA"/>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476017606"/>
              </p:ext>
            </p:extLst>
          </p:nvPr>
        </p:nvGraphicFramePr>
        <p:xfrm>
          <a:off x="353802" y="1475117"/>
          <a:ext cx="11567904" cy="5234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8199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1339" y="107581"/>
            <a:ext cx="10178322" cy="1492132"/>
          </a:xfrm>
        </p:spPr>
        <p:txBody>
          <a:bodyPr/>
          <a:lstStyle/>
          <a:p>
            <a:r>
              <a:rPr lang="fr-FR" dirty="0" smtClean="0">
                <a:solidFill>
                  <a:srgbClr val="66C1BF"/>
                </a:solidFill>
              </a:rPr>
              <a:t>TEMOIGNAGES</a:t>
            </a:r>
            <a:endParaRPr lang="fr-FR" dirty="0">
              <a:solidFill>
                <a:srgbClr val="66C1BF"/>
              </a:solidFill>
            </a:endParaRPr>
          </a:p>
        </p:txBody>
      </p:sp>
      <p:sp>
        <p:nvSpPr>
          <p:cNvPr id="8" name="ZoneTexte 7"/>
          <p:cNvSpPr txBox="1"/>
          <p:nvPr/>
        </p:nvSpPr>
        <p:spPr>
          <a:xfrm>
            <a:off x="1574572" y="2785508"/>
            <a:ext cx="9391856" cy="2554545"/>
          </a:xfrm>
          <a:prstGeom prst="rect">
            <a:avLst/>
          </a:prstGeom>
          <a:noFill/>
        </p:spPr>
        <p:txBody>
          <a:bodyPr wrap="square" rtlCol="0">
            <a:spAutoFit/>
          </a:bodyPr>
          <a:lstStyle/>
          <a:p>
            <a:pPr algn="ctr"/>
            <a:r>
              <a:rPr lang="fr-FR" sz="4000" b="1" i="1" dirty="0" smtClean="0">
                <a:solidFill>
                  <a:schemeClr val="tx2"/>
                </a:solidFill>
              </a:rPr>
              <a:t>VIDEO en cours de réalisation</a:t>
            </a:r>
          </a:p>
          <a:p>
            <a:pPr algn="ctr"/>
            <a:endParaRPr lang="fr-FR" sz="4000" b="1" i="1" dirty="0" smtClean="0">
              <a:solidFill>
                <a:schemeClr val="tx2"/>
              </a:solidFill>
            </a:endParaRPr>
          </a:p>
          <a:p>
            <a:pPr algn="ctr"/>
            <a:r>
              <a:rPr lang="fr-FR" sz="4000" b="1" i="1" dirty="0" smtClean="0">
                <a:solidFill>
                  <a:schemeClr val="tx2"/>
                </a:solidFill>
              </a:rPr>
              <a:t>Témoignages d’intervenants de collèges ayant démarré ou réalisé un PDES </a:t>
            </a:r>
            <a:endParaRPr lang="fr-FR" sz="4000" b="1" i="1" dirty="0">
              <a:solidFill>
                <a:schemeClr val="tx2"/>
              </a:solidFill>
            </a:endParaRPr>
          </a:p>
        </p:txBody>
      </p:sp>
    </p:spTree>
    <p:extLst>
      <p:ext uri="{BB962C8B-B14F-4D97-AF65-F5344CB8AC3E}">
        <p14:creationId xmlns:p14="http://schemas.microsoft.com/office/powerpoint/2010/main" val="42871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8522" y="1814381"/>
            <a:ext cx="10318418" cy="4394988"/>
          </a:xfrm>
        </p:spPr>
        <p:txBody>
          <a:bodyPr/>
          <a:lstStyle/>
          <a:p>
            <a:r>
              <a:rPr lang="fr-FR" sz="3600" dirty="0">
                <a:solidFill>
                  <a:schemeClr val="accent6"/>
                </a:solidFill>
              </a:rPr>
              <a:t>La méthodologie </a:t>
            </a:r>
            <a:r>
              <a:rPr lang="fr-FR" sz="3600" dirty="0" smtClean="0">
                <a:solidFill>
                  <a:schemeClr val="accent6"/>
                </a:solidFill>
              </a:rPr>
              <a:t/>
            </a:r>
            <a:br>
              <a:rPr lang="fr-FR" sz="3600" dirty="0" smtClean="0">
                <a:solidFill>
                  <a:schemeClr val="accent6"/>
                </a:solidFill>
              </a:rPr>
            </a:br>
            <a:r>
              <a:rPr lang="fr-FR" sz="3600" dirty="0" smtClean="0">
                <a:solidFill>
                  <a:schemeClr val="accent6"/>
                </a:solidFill>
              </a:rPr>
              <a:t>du </a:t>
            </a:r>
            <a:r>
              <a:rPr lang="fr-FR" sz="3600" dirty="0">
                <a:solidFill>
                  <a:schemeClr val="accent6"/>
                </a:solidFill>
              </a:rPr>
              <a:t>PDES </a:t>
            </a:r>
            <a:br>
              <a:rPr lang="fr-FR" sz="3600" dirty="0">
                <a:solidFill>
                  <a:schemeClr val="accent6"/>
                </a:solidFill>
              </a:rPr>
            </a:br>
            <a:r>
              <a:rPr lang="fr-FR" sz="3600" dirty="0"/>
              <a:t/>
            </a:r>
            <a:br>
              <a:rPr lang="fr-FR" sz="3600" dirty="0"/>
            </a:br>
            <a:endParaRPr lang="fr-FR" sz="3600" dirty="0"/>
          </a:p>
        </p:txBody>
      </p:sp>
      <p:sp>
        <p:nvSpPr>
          <p:cNvPr id="3" name="Sous-titre 2"/>
          <p:cNvSpPr>
            <a:spLocks noGrp="1"/>
          </p:cNvSpPr>
          <p:nvPr>
            <p:ph type="subTitle" idx="1"/>
          </p:nvPr>
        </p:nvSpPr>
        <p:spPr/>
        <p:txBody>
          <a:bodyPr/>
          <a:lstStyle/>
          <a:p>
            <a:r>
              <a:rPr lang="fr-FR" dirty="0" smtClean="0"/>
              <a:t>Comment construire un PDES ? </a:t>
            </a:r>
            <a:endParaRPr lang="fr-FR" dirty="0"/>
          </a:p>
        </p:txBody>
      </p:sp>
    </p:spTree>
    <p:extLst>
      <p:ext uri="{BB962C8B-B14F-4D97-AF65-F5344CB8AC3E}">
        <p14:creationId xmlns:p14="http://schemas.microsoft.com/office/powerpoint/2010/main" val="3888612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0696" y="127946"/>
            <a:ext cx="10178322" cy="1492132"/>
          </a:xfrm>
        </p:spPr>
        <p:txBody>
          <a:bodyPr>
            <a:normAutofit/>
          </a:bodyPr>
          <a:lstStyle/>
          <a:p>
            <a:r>
              <a:rPr lang="fr-FR" dirty="0" smtClean="0">
                <a:solidFill>
                  <a:srgbClr val="66CBBA"/>
                </a:solidFill>
              </a:rPr>
              <a:t>Méthodologie PDES</a:t>
            </a:r>
            <a:r>
              <a:rPr lang="fr-FR" dirty="0" smtClean="0"/>
              <a:t/>
            </a:r>
            <a:br>
              <a:rPr lang="fr-FR" dirty="0" smtClean="0"/>
            </a:br>
            <a:r>
              <a:rPr lang="fr-FR" dirty="0" smtClean="0">
                <a:solidFill>
                  <a:srgbClr val="009A9B"/>
                </a:solidFill>
              </a:rPr>
              <a:t>Les Grandes étapes : </a:t>
            </a:r>
            <a:endParaRPr lang="fr-FR" dirty="0">
              <a:solidFill>
                <a:srgbClr val="009A9B"/>
              </a:solidFill>
            </a:endParaRPr>
          </a:p>
        </p:txBody>
      </p:sp>
      <p:graphicFrame>
        <p:nvGraphicFramePr>
          <p:cNvPr id="4" name="Diagramme 3"/>
          <p:cNvGraphicFramePr/>
          <p:nvPr>
            <p:extLst>
              <p:ext uri="{D42A27DB-BD31-4B8C-83A1-F6EECF244321}">
                <p14:modId xmlns:p14="http://schemas.microsoft.com/office/powerpoint/2010/main" val="3011853148"/>
              </p:ext>
            </p:extLst>
          </p:nvPr>
        </p:nvGraphicFramePr>
        <p:xfrm>
          <a:off x="2113922" y="780221"/>
          <a:ext cx="8945824" cy="5963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875818" y="5694375"/>
            <a:ext cx="6553200" cy="646331"/>
          </a:xfrm>
          <a:prstGeom prst="rect">
            <a:avLst/>
          </a:prstGeom>
        </p:spPr>
        <p:txBody>
          <a:bodyPr wrap="square">
            <a:spAutoFit/>
          </a:bodyPr>
          <a:lstStyle/>
          <a:p>
            <a:pPr marL="0" lvl="1" defTabSz="685800">
              <a:defRPr/>
            </a:pPr>
            <a:r>
              <a:rPr lang="fr-FR" dirty="0">
                <a:solidFill>
                  <a:schemeClr val="tx1">
                    <a:lumMod val="65000"/>
                    <a:lumOff val="35000"/>
                  </a:schemeClr>
                </a:solidFill>
              </a:rPr>
              <a:t>Désignation d’un animateur auprès du Préfet de Département </a:t>
            </a:r>
            <a:r>
              <a:rPr lang="fr-FR" dirty="0" smtClean="0">
                <a:solidFill>
                  <a:schemeClr val="tx1">
                    <a:lumMod val="65000"/>
                    <a:lumOff val="35000"/>
                  </a:schemeClr>
                </a:solidFill>
              </a:rPr>
              <a:t>sur :  </a:t>
            </a:r>
            <a:r>
              <a:rPr lang="fr-FR" dirty="0">
                <a:solidFill>
                  <a:schemeClr val="tx1">
                    <a:lumMod val="65000"/>
                    <a:lumOff val="35000"/>
                  </a:schemeClr>
                </a:solidFill>
                <a:hlinkClick r:id="rId9"/>
              </a:rPr>
              <a:t>http://www.drealnpdc.fr/limesurvey/index.php?sid=66541&amp;lang=fr</a:t>
            </a:r>
            <a:r>
              <a:rPr lang="fr-FR" dirty="0">
                <a:solidFill>
                  <a:schemeClr val="tx1">
                    <a:lumMod val="65000"/>
                    <a:lumOff val="35000"/>
                  </a:schemeClr>
                </a:solidFill>
              </a:rPr>
              <a:t> </a:t>
            </a:r>
          </a:p>
        </p:txBody>
      </p:sp>
    </p:spTree>
    <p:extLst>
      <p:ext uri="{BB962C8B-B14F-4D97-AF65-F5344CB8AC3E}">
        <p14:creationId xmlns:p14="http://schemas.microsoft.com/office/powerpoint/2010/main" val="3881133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Première étape </a:t>
            </a:r>
            <a:endParaRPr lang="fr-FR" dirty="0"/>
          </a:p>
        </p:txBody>
      </p:sp>
      <p:sp>
        <p:nvSpPr>
          <p:cNvPr id="3" name="Espace réservé du texte 2"/>
          <p:cNvSpPr>
            <a:spLocks noGrp="1"/>
          </p:cNvSpPr>
          <p:nvPr>
            <p:ph type="body" idx="1"/>
          </p:nvPr>
        </p:nvSpPr>
        <p:spPr>
          <a:xfrm>
            <a:off x="3242930" y="5159781"/>
            <a:ext cx="8949070" cy="951135"/>
          </a:xfrm>
        </p:spPr>
        <p:txBody>
          <a:bodyPr>
            <a:noAutofit/>
          </a:bodyPr>
          <a:lstStyle/>
          <a:p>
            <a:r>
              <a:rPr lang="fr-FR" sz="3600" dirty="0" smtClean="0"/>
              <a:t>Lancement de la démarche </a:t>
            </a:r>
            <a:endParaRPr lang="fr-FR" sz="3600" dirty="0"/>
          </a:p>
        </p:txBody>
      </p:sp>
      <p:sp>
        <p:nvSpPr>
          <p:cNvPr id="4" name="Espace réservé du texte 2"/>
          <p:cNvSpPr txBox="1">
            <a:spLocks/>
          </p:cNvSpPr>
          <p:nvPr/>
        </p:nvSpPr>
        <p:spPr>
          <a:xfrm>
            <a:off x="353956" y="2350827"/>
            <a:ext cx="8949070" cy="9511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sz="13800" dirty="0">
                <a:latin typeface="Arial Narrow" panose="020B0606020202030204" pitchFamily="34" charset="0"/>
              </a:rPr>
              <a:t>1</a:t>
            </a:r>
          </a:p>
        </p:txBody>
      </p:sp>
    </p:spTree>
    <p:extLst>
      <p:ext uri="{BB962C8B-B14F-4D97-AF65-F5344CB8AC3E}">
        <p14:creationId xmlns:p14="http://schemas.microsoft.com/office/powerpoint/2010/main" val="4223980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191" y="382385"/>
            <a:ext cx="10178322" cy="1492132"/>
          </a:xfrm>
        </p:spPr>
        <p:txBody>
          <a:bodyPr>
            <a:normAutofit/>
          </a:bodyPr>
          <a:lstStyle/>
          <a:p>
            <a:r>
              <a:rPr lang="fr-FR" sz="3600" dirty="0">
                <a:solidFill>
                  <a:srgbClr val="66C1BF"/>
                </a:solidFill>
              </a:rPr>
              <a:t>Organisation de la gouvernance</a:t>
            </a:r>
          </a:p>
        </p:txBody>
      </p:sp>
      <p:sp>
        <p:nvSpPr>
          <p:cNvPr id="3" name="Espace réservé du contenu 2"/>
          <p:cNvSpPr>
            <a:spLocks noGrp="1"/>
          </p:cNvSpPr>
          <p:nvPr>
            <p:ph idx="1"/>
          </p:nvPr>
        </p:nvSpPr>
        <p:spPr>
          <a:xfrm>
            <a:off x="490885" y="1323418"/>
            <a:ext cx="5397600" cy="4908884"/>
          </a:xfrm>
        </p:spPr>
        <p:txBody>
          <a:bodyPr>
            <a:normAutofit fontScale="92500" lnSpcReduction="20000"/>
          </a:bodyPr>
          <a:lstStyle/>
          <a:p>
            <a:pPr marL="0" indent="0">
              <a:buNone/>
            </a:pPr>
            <a:endParaRPr lang="fr-FR" sz="2400" b="1" dirty="0">
              <a:solidFill>
                <a:schemeClr val="accent5"/>
              </a:solidFill>
            </a:endParaRPr>
          </a:p>
          <a:p>
            <a:pPr lvl="1"/>
            <a:r>
              <a:rPr lang="fr-FR" sz="2000" dirty="0"/>
              <a:t>Mettre en place un </a:t>
            </a:r>
            <a:r>
              <a:rPr lang="fr-FR" sz="2000" b="1" dirty="0" smtClean="0">
                <a:solidFill>
                  <a:schemeClr val="tx2"/>
                </a:solidFill>
              </a:rPr>
              <a:t>comité </a:t>
            </a:r>
            <a:r>
              <a:rPr lang="fr-FR" sz="2000" b="1" dirty="0">
                <a:solidFill>
                  <a:schemeClr val="tx2"/>
                </a:solidFill>
              </a:rPr>
              <a:t>de </a:t>
            </a:r>
            <a:r>
              <a:rPr lang="fr-FR" sz="2000" b="1" dirty="0" smtClean="0">
                <a:solidFill>
                  <a:schemeClr val="tx2"/>
                </a:solidFill>
              </a:rPr>
              <a:t>pilotage </a:t>
            </a:r>
            <a:r>
              <a:rPr lang="fr-FR" sz="2000" dirty="0" smtClean="0"/>
              <a:t>et le mobiliser à chaque étape du PDES (lancement / diagnostic / plan d’actions)</a:t>
            </a:r>
          </a:p>
          <a:p>
            <a:pPr marL="457200" lvl="1" indent="0">
              <a:buNone/>
            </a:pPr>
            <a:endParaRPr lang="fr-FR" sz="2000" dirty="0"/>
          </a:p>
          <a:p>
            <a:pPr lvl="1"/>
            <a:r>
              <a:rPr lang="fr-FR" sz="2000" b="1" dirty="0">
                <a:solidFill>
                  <a:schemeClr val="tx2"/>
                </a:solidFill>
              </a:rPr>
              <a:t>Informer</a:t>
            </a:r>
            <a:r>
              <a:rPr lang="fr-FR" sz="2000" dirty="0"/>
              <a:t> les parties prenantes du </a:t>
            </a:r>
            <a:r>
              <a:rPr lang="fr-FR" sz="2000" dirty="0" smtClean="0"/>
              <a:t>projet</a:t>
            </a:r>
          </a:p>
          <a:p>
            <a:pPr marL="457200" lvl="1" indent="0">
              <a:buNone/>
            </a:pPr>
            <a:endParaRPr lang="fr-FR" sz="2000" dirty="0"/>
          </a:p>
          <a:p>
            <a:pPr lvl="1"/>
            <a:r>
              <a:rPr lang="fr-FR" sz="2000" dirty="0"/>
              <a:t>Possibilité de </a:t>
            </a:r>
            <a:r>
              <a:rPr lang="fr-FR" sz="2000" b="1" dirty="0">
                <a:solidFill>
                  <a:schemeClr val="tx2"/>
                </a:solidFill>
              </a:rPr>
              <a:t>s’appuyer sur une instance </a:t>
            </a:r>
            <a:r>
              <a:rPr lang="fr-FR" sz="2000" dirty="0"/>
              <a:t>déjà existante (ex : </a:t>
            </a:r>
            <a:r>
              <a:rPr lang="fr-FR" sz="2000" dirty="0" smtClean="0"/>
              <a:t>conseil de vie collégienne)</a:t>
            </a:r>
            <a:endParaRPr lang="fr-FR" sz="2000" dirty="0"/>
          </a:p>
          <a:p>
            <a:pPr marL="457200" lvl="1" indent="0">
              <a:buNone/>
            </a:pPr>
            <a:endParaRPr lang="fr-FR" sz="2000" dirty="0"/>
          </a:p>
          <a:p>
            <a:pPr lvl="1"/>
            <a:r>
              <a:rPr lang="fr-FR" sz="2000" dirty="0"/>
              <a:t>Définir un </a:t>
            </a:r>
            <a:r>
              <a:rPr lang="fr-FR" sz="2000" b="1" dirty="0">
                <a:solidFill>
                  <a:schemeClr val="tx2"/>
                </a:solidFill>
              </a:rPr>
              <a:t>planning</a:t>
            </a:r>
            <a:r>
              <a:rPr lang="fr-FR" sz="2000" dirty="0"/>
              <a:t> de mise en place</a:t>
            </a:r>
            <a:r>
              <a:rPr lang="fr-FR" sz="2000" dirty="0">
                <a:solidFill>
                  <a:srgbClr val="C00000"/>
                </a:solidFill>
              </a:rPr>
              <a:t> </a:t>
            </a:r>
          </a:p>
          <a:p>
            <a:pPr marL="457200" lvl="1" indent="0">
              <a:buNone/>
            </a:pPr>
            <a:endParaRPr lang="fr-FR" sz="2000" dirty="0">
              <a:solidFill>
                <a:srgbClr val="C00000"/>
              </a:solidFill>
            </a:endParaRPr>
          </a:p>
          <a:p>
            <a:pPr lvl="1"/>
            <a:r>
              <a:rPr lang="fr-FR" sz="2000" dirty="0"/>
              <a:t>Organiser le </a:t>
            </a:r>
            <a:r>
              <a:rPr lang="fr-FR" sz="2000" b="1" dirty="0">
                <a:solidFill>
                  <a:schemeClr val="tx2"/>
                </a:solidFill>
              </a:rPr>
              <a:t>plan de communication </a:t>
            </a:r>
            <a:r>
              <a:rPr lang="fr-FR" sz="2000" dirty="0"/>
              <a:t>et les </a:t>
            </a:r>
            <a:r>
              <a:rPr lang="fr-FR" sz="2000" b="1" dirty="0">
                <a:solidFill>
                  <a:schemeClr val="tx2"/>
                </a:solidFill>
              </a:rPr>
              <a:t>temps forts </a:t>
            </a:r>
            <a:r>
              <a:rPr lang="fr-FR" sz="2000" dirty="0"/>
              <a:t>de la </a:t>
            </a:r>
            <a:r>
              <a:rPr lang="fr-FR" sz="2000" dirty="0" smtClean="0"/>
              <a:t>démarche (ex : semaine de la mobilité, challenge mobilité)</a:t>
            </a:r>
            <a:endParaRPr lang="fr-FR" sz="2000" dirty="0"/>
          </a:p>
          <a:p>
            <a:pPr marL="0" lvl="0" indent="0">
              <a:buNone/>
            </a:pPr>
            <a:endParaRPr lang="fr-FR" dirty="0" smtClean="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me 4"/>
          <p:cNvGraphicFramePr/>
          <p:nvPr>
            <p:extLst>
              <p:ext uri="{D42A27DB-BD31-4B8C-83A1-F6EECF244321}">
                <p14:modId xmlns:p14="http://schemas.microsoft.com/office/powerpoint/2010/main" val="3676988057"/>
              </p:ext>
            </p:extLst>
          </p:nvPr>
        </p:nvGraphicFramePr>
        <p:xfrm>
          <a:off x="6005495" y="1322372"/>
          <a:ext cx="5387008" cy="4909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p:cNvSpPr/>
          <p:nvPr/>
        </p:nvSpPr>
        <p:spPr>
          <a:xfrm>
            <a:off x="6313420" y="1435412"/>
            <a:ext cx="5079083" cy="369332"/>
          </a:xfrm>
          <a:prstGeom prst="rect">
            <a:avLst/>
          </a:prstGeom>
        </p:spPr>
        <p:txBody>
          <a:bodyPr wrap="none">
            <a:spAutoFit/>
          </a:bodyPr>
          <a:lstStyle/>
          <a:p>
            <a:r>
              <a:rPr lang="fr-FR" b="1" dirty="0">
                <a:solidFill>
                  <a:srgbClr val="E30613"/>
                </a:solidFill>
              </a:rPr>
              <a:t>Les acteurs à associer au comité de pilotage </a:t>
            </a:r>
          </a:p>
        </p:txBody>
      </p:sp>
    </p:spTree>
    <p:extLst>
      <p:ext uri="{BB962C8B-B14F-4D97-AF65-F5344CB8AC3E}">
        <p14:creationId xmlns:p14="http://schemas.microsoft.com/office/powerpoint/2010/main" val="18002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57757" y="80935"/>
            <a:ext cx="10178322" cy="947651"/>
          </a:xfrm>
        </p:spPr>
        <p:txBody>
          <a:bodyPr>
            <a:normAutofit/>
          </a:bodyPr>
          <a:lstStyle/>
          <a:p>
            <a:r>
              <a:rPr lang="fr-FR" sz="4400" dirty="0" smtClean="0">
                <a:solidFill>
                  <a:srgbClr val="66CBBA"/>
                </a:solidFill>
              </a:rPr>
              <a:t>Territoire &amp; acteurs</a:t>
            </a:r>
            <a:endParaRPr lang="fr-FR" sz="4400" dirty="0">
              <a:solidFill>
                <a:srgbClr val="66CBBA"/>
              </a:solidFill>
            </a:endParaRPr>
          </a:p>
        </p:txBody>
      </p:sp>
      <p:graphicFrame>
        <p:nvGraphicFramePr>
          <p:cNvPr id="5" name="Diagramme 4"/>
          <p:cNvGraphicFramePr/>
          <p:nvPr>
            <p:extLst>
              <p:ext uri="{D42A27DB-BD31-4B8C-83A1-F6EECF244321}">
                <p14:modId xmlns:p14="http://schemas.microsoft.com/office/powerpoint/2010/main" val="1232029618"/>
              </p:ext>
            </p:extLst>
          </p:nvPr>
        </p:nvGraphicFramePr>
        <p:xfrm>
          <a:off x="2353547" y="1028586"/>
          <a:ext cx="7400054" cy="5720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9748" y="1079386"/>
            <a:ext cx="880601" cy="880601"/>
          </a:xfrm>
          <a:prstGeom prst="rect">
            <a:avLst/>
          </a:prstGeom>
        </p:spPr>
      </p:pic>
      <p:sp>
        <p:nvSpPr>
          <p:cNvPr id="3" name="ZoneTexte 2"/>
          <p:cNvSpPr txBox="1"/>
          <p:nvPr/>
        </p:nvSpPr>
        <p:spPr>
          <a:xfrm>
            <a:off x="3143787" y="418130"/>
            <a:ext cx="1553818" cy="369332"/>
          </a:xfrm>
          <a:prstGeom prst="rect">
            <a:avLst/>
          </a:prstGeom>
          <a:noFill/>
        </p:spPr>
        <p:txBody>
          <a:bodyPr wrap="square" rtlCol="0">
            <a:spAutoFit/>
          </a:bodyPr>
          <a:lstStyle/>
          <a:p>
            <a:r>
              <a:rPr lang="fr-FR" dirty="0" smtClean="0">
                <a:solidFill>
                  <a:srgbClr val="009A9B"/>
                </a:solidFill>
              </a:rPr>
              <a:t>Compétences</a:t>
            </a:r>
            <a:endParaRPr lang="fr-FR" dirty="0">
              <a:solidFill>
                <a:srgbClr val="009A9B"/>
              </a:solidFill>
            </a:endParaRPr>
          </a:p>
        </p:txBody>
      </p:sp>
      <p:sp>
        <p:nvSpPr>
          <p:cNvPr id="9" name="ZoneTexte 8"/>
          <p:cNvSpPr txBox="1"/>
          <p:nvPr/>
        </p:nvSpPr>
        <p:spPr>
          <a:xfrm>
            <a:off x="1600048" y="418130"/>
            <a:ext cx="1553818" cy="369332"/>
          </a:xfrm>
          <a:prstGeom prst="rect">
            <a:avLst/>
          </a:prstGeom>
          <a:noFill/>
        </p:spPr>
        <p:txBody>
          <a:bodyPr wrap="square" rtlCol="0">
            <a:spAutoFit/>
          </a:bodyPr>
          <a:lstStyle/>
          <a:p>
            <a:r>
              <a:rPr lang="fr-FR" dirty="0" smtClean="0">
                <a:solidFill>
                  <a:srgbClr val="E30613"/>
                </a:solidFill>
              </a:rPr>
              <a:t>Collectivité</a:t>
            </a:r>
            <a:endParaRPr lang="fr-FR" dirty="0">
              <a:solidFill>
                <a:srgbClr val="E30613"/>
              </a:solidFill>
            </a:endParaRPr>
          </a:p>
        </p:txBody>
      </p:sp>
      <p:pic>
        <p:nvPicPr>
          <p:cNvPr id="4"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936" y="2323031"/>
            <a:ext cx="1228223" cy="491289"/>
          </a:xfrm>
          <a:prstGeom prst="rect">
            <a:avLst/>
          </a:prstGeom>
        </p:spPr>
      </p:pic>
      <p:pic>
        <p:nvPicPr>
          <p:cNvPr id="10" name="Image 9"/>
          <p:cNvPicPr>
            <a:picLocks noChangeAspect="1"/>
          </p:cNvPicPr>
          <p:nvPr/>
        </p:nvPicPr>
        <p:blipFill>
          <a:blip r:embed="rId10"/>
          <a:stretch>
            <a:fillRect/>
          </a:stretch>
        </p:blipFill>
        <p:spPr>
          <a:xfrm>
            <a:off x="10067489" y="787462"/>
            <a:ext cx="1692698" cy="6070538"/>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769" y="3888644"/>
            <a:ext cx="1300556" cy="650278"/>
          </a:xfrm>
          <a:prstGeom prst="rect">
            <a:avLst/>
          </a:prstGeom>
        </p:spPr>
      </p:pic>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269" y="5747061"/>
            <a:ext cx="1453556" cy="493079"/>
          </a:xfrm>
          <a:prstGeom prst="rect">
            <a:avLst/>
          </a:prstGeom>
        </p:spPr>
      </p:pic>
    </p:spTree>
    <p:extLst>
      <p:ext uri="{BB962C8B-B14F-4D97-AF65-F5344CB8AC3E}">
        <p14:creationId xmlns:p14="http://schemas.microsoft.com/office/powerpoint/2010/main" val="1316040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Deuxième étape </a:t>
            </a:r>
            <a:endParaRPr lang="fr-FR" dirty="0"/>
          </a:p>
        </p:txBody>
      </p:sp>
      <p:sp>
        <p:nvSpPr>
          <p:cNvPr id="3" name="Espace réservé du texte 2"/>
          <p:cNvSpPr>
            <a:spLocks noGrp="1"/>
          </p:cNvSpPr>
          <p:nvPr>
            <p:ph type="body" idx="1"/>
          </p:nvPr>
        </p:nvSpPr>
        <p:spPr>
          <a:xfrm>
            <a:off x="3242930" y="5159781"/>
            <a:ext cx="8949070" cy="951135"/>
          </a:xfrm>
        </p:spPr>
        <p:txBody>
          <a:bodyPr>
            <a:noAutofit/>
          </a:bodyPr>
          <a:lstStyle/>
          <a:p>
            <a:r>
              <a:rPr lang="fr-FR" sz="3600" dirty="0" smtClean="0"/>
              <a:t>Diagnostic</a:t>
            </a:r>
            <a:endParaRPr lang="fr-FR" sz="3600" dirty="0"/>
          </a:p>
        </p:txBody>
      </p:sp>
      <p:sp>
        <p:nvSpPr>
          <p:cNvPr id="4" name="Espace réservé du texte 2"/>
          <p:cNvSpPr txBox="1">
            <a:spLocks/>
          </p:cNvSpPr>
          <p:nvPr/>
        </p:nvSpPr>
        <p:spPr>
          <a:xfrm>
            <a:off x="353956" y="2350827"/>
            <a:ext cx="8949070" cy="9511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sz="13800" dirty="0" smtClean="0">
                <a:latin typeface="Arial Narrow" panose="020B0606020202030204" pitchFamily="34" charset="0"/>
              </a:rPr>
              <a:t>2</a:t>
            </a:r>
            <a:endParaRPr lang="fr-FR" sz="13800" dirty="0">
              <a:latin typeface="Arial Narrow" panose="020B0606020202030204" pitchFamily="34" charset="0"/>
            </a:endParaRPr>
          </a:p>
        </p:txBody>
      </p:sp>
    </p:spTree>
    <p:extLst>
      <p:ext uri="{BB962C8B-B14F-4D97-AF65-F5344CB8AC3E}">
        <p14:creationId xmlns:p14="http://schemas.microsoft.com/office/powerpoint/2010/main" val="3581626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rgbClr val="66C1BF"/>
                </a:solidFill>
              </a:rPr>
              <a:t>Quelles sont les </a:t>
            </a:r>
            <a:r>
              <a:rPr lang="fr-FR" sz="3600" dirty="0">
                <a:solidFill>
                  <a:srgbClr val="66C1BF"/>
                </a:solidFill>
              </a:rPr>
              <a:t>questions </a:t>
            </a:r>
            <a:r>
              <a:rPr lang="fr-FR" sz="3600" dirty="0" smtClean="0">
                <a:solidFill>
                  <a:srgbClr val="66C1BF"/>
                </a:solidFill>
              </a:rPr>
              <a:t>à se </a:t>
            </a:r>
            <a:r>
              <a:rPr lang="fr-FR" sz="3600" dirty="0">
                <a:solidFill>
                  <a:srgbClr val="66C1BF"/>
                </a:solidFill>
              </a:rPr>
              <a:t>poser </a:t>
            </a:r>
          </a:p>
        </p:txBody>
      </p:sp>
      <p:sp>
        <p:nvSpPr>
          <p:cNvPr id="3" name="Espace réservé du contenu 2"/>
          <p:cNvSpPr>
            <a:spLocks noGrp="1"/>
          </p:cNvSpPr>
          <p:nvPr>
            <p:ph idx="1"/>
          </p:nvPr>
        </p:nvSpPr>
        <p:spPr>
          <a:xfrm>
            <a:off x="1023078" y="1085851"/>
            <a:ext cx="7587522" cy="5495924"/>
          </a:xfrm>
        </p:spPr>
        <p:txBody>
          <a:bodyPr>
            <a:normAutofit lnSpcReduction="10000"/>
          </a:bodyPr>
          <a:lstStyle/>
          <a:p>
            <a:pPr algn="just"/>
            <a:r>
              <a:rPr lang="fr-FR" sz="1800" dirty="0" smtClean="0"/>
              <a:t>Qu’est ce que mon collège fait déjà pour les collégiens et le personnel en faveur de l’</a:t>
            </a:r>
            <a:r>
              <a:rPr lang="fr-FR" sz="1800" dirty="0" err="1" smtClean="0"/>
              <a:t>ecomobilité</a:t>
            </a:r>
            <a:r>
              <a:rPr lang="fr-FR" sz="1800" dirty="0" smtClean="0"/>
              <a:t> ? </a:t>
            </a:r>
          </a:p>
          <a:p>
            <a:pPr algn="just"/>
            <a:r>
              <a:rPr lang="fr-FR" sz="1800" dirty="0" smtClean="0"/>
              <a:t>Mon collège est-il facilement accessible en transport en commun, </a:t>
            </a:r>
            <a:r>
              <a:rPr lang="fr-FR" sz="1800" dirty="0"/>
              <a:t>m</a:t>
            </a:r>
            <a:r>
              <a:rPr lang="fr-FR" sz="1800" dirty="0" smtClean="0"/>
              <a:t>ode actifs, et en voiture  ? </a:t>
            </a:r>
          </a:p>
          <a:p>
            <a:pPr algn="just"/>
            <a:r>
              <a:rPr lang="fr-FR" sz="1800" dirty="0" smtClean="0"/>
              <a:t>L’</a:t>
            </a:r>
            <a:r>
              <a:rPr lang="fr-FR" sz="1800" dirty="0" err="1"/>
              <a:t>é</a:t>
            </a:r>
            <a:r>
              <a:rPr lang="fr-FR" sz="1800" dirty="0" err="1" smtClean="0"/>
              <a:t>comobilité</a:t>
            </a:r>
            <a:r>
              <a:rPr lang="fr-FR" sz="1800" dirty="0" smtClean="0"/>
              <a:t> est-elle favorisée dans mon collège ? (est-il plus facile de s’y rendre en voiture, en vélo en transport en commun ?) Les nouvelles solutions de mobilité sont-elles encouragées ? (mobilité électrique, vélos à assistance électrique, covoiturage, autopartage …)</a:t>
            </a:r>
          </a:p>
          <a:p>
            <a:pPr algn="just"/>
            <a:r>
              <a:rPr lang="fr-FR" sz="1800" dirty="0" smtClean="0"/>
              <a:t>A quoi ressemble la mobilité des collégiens et du personnel ? Quelles sont leurs contraintes ?  Sont-ils sensibles aux enjeux du développement et de la mobilité durable ? </a:t>
            </a:r>
          </a:p>
          <a:p>
            <a:pPr algn="just"/>
            <a:r>
              <a:rPr lang="fr-FR" sz="1800" dirty="0" smtClean="0"/>
              <a:t>Les élèves peuvent-ils venir au collège en totale autonomie ? </a:t>
            </a:r>
          </a:p>
          <a:p>
            <a:pPr algn="just"/>
            <a:r>
              <a:rPr lang="fr-FR" sz="1800" dirty="0" smtClean="0"/>
              <a:t>Existe-t-il des points particulièrement dangereux sur le trajet des élèves et aux alentours du collège ?</a:t>
            </a:r>
          </a:p>
          <a:p>
            <a:pPr algn="just"/>
            <a:r>
              <a:rPr lang="fr-FR" sz="1800" dirty="0" smtClean="0"/>
              <a:t>Les parcours piétons et cyclistes sont-ils agréables ?  </a:t>
            </a:r>
          </a:p>
          <a:p>
            <a:pPr algn="just"/>
            <a:r>
              <a:rPr lang="fr-FR" sz="1800" dirty="0" smtClean="0"/>
              <a:t>Les rythmes scolaires de chaque classes sont-ils appropriés aux TC, covoiturage … </a:t>
            </a:r>
            <a:endParaRPr lang="fr-FR" sz="1800" dirty="0"/>
          </a:p>
        </p:txBody>
      </p:sp>
      <p:sp>
        <p:nvSpPr>
          <p:cNvPr id="4" name="Bulle ronde 3"/>
          <p:cNvSpPr/>
          <p:nvPr/>
        </p:nvSpPr>
        <p:spPr>
          <a:xfrm>
            <a:off x="9522443" y="3161407"/>
            <a:ext cx="2942826" cy="1067372"/>
          </a:xfrm>
          <a:prstGeom prst="wedgeEllipseCallout">
            <a:avLst/>
          </a:prstGeom>
          <a:solidFill>
            <a:srgbClr val="66CBB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5" name="ZoneTexte 4"/>
          <p:cNvSpPr txBox="1"/>
          <p:nvPr/>
        </p:nvSpPr>
        <p:spPr>
          <a:xfrm>
            <a:off x="9770405" y="3033373"/>
            <a:ext cx="2446901" cy="1323439"/>
          </a:xfrm>
          <a:prstGeom prst="rect">
            <a:avLst/>
          </a:prstGeom>
          <a:noFill/>
        </p:spPr>
        <p:txBody>
          <a:bodyPr wrap="square" rtlCol="0">
            <a:spAutoFit/>
          </a:bodyPr>
          <a:lstStyle/>
          <a:p>
            <a:pPr algn="ctr"/>
            <a:r>
              <a:rPr lang="fr-FR" sz="8000" dirty="0" smtClean="0">
                <a:solidFill>
                  <a:schemeClr val="bg1"/>
                </a:solidFill>
              </a:rPr>
              <a:t>??? </a:t>
            </a:r>
            <a:endParaRPr lang="fr-FR" sz="8000" dirty="0">
              <a:solidFill>
                <a:schemeClr val="bg1"/>
              </a:solidFill>
            </a:endParaRPr>
          </a:p>
        </p:txBody>
      </p:sp>
      <p:pic>
        <p:nvPicPr>
          <p:cNvPr id="6" name="Image 5"/>
          <p:cNvPicPr>
            <a:picLocks noChangeAspect="1"/>
          </p:cNvPicPr>
          <p:nvPr/>
        </p:nvPicPr>
        <p:blipFill>
          <a:blip r:embed="rId2"/>
          <a:stretch>
            <a:fillRect/>
          </a:stretch>
        </p:blipFill>
        <p:spPr>
          <a:xfrm>
            <a:off x="8610600" y="4000500"/>
            <a:ext cx="2119257" cy="2581275"/>
          </a:xfrm>
          <a:prstGeom prst="ellipse">
            <a:avLst/>
          </a:prstGeom>
          <a:ln>
            <a:noFill/>
          </a:ln>
          <a:effectLst>
            <a:softEdge rad="112500"/>
          </a:effectLst>
        </p:spPr>
      </p:pic>
    </p:spTree>
    <p:extLst>
      <p:ext uri="{BB962C8B-B14F-4D97-AF65-F5344CB8AC3E}">
        <p14:creationId xmlns:p14="http://schemas.microsoft.com/office/powerpoint/2010/main" val="35741741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678" y="1643405"/>
            <a:ext cx="3238696" cy="4586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txBox="1">
            <a:spLocks/>
          </p:cNvSpPr>
          <p:nvPr/>
        </p:nvSpPr>
        <p:spPr>
          <a:xfrm>
            <a:off x="1251678" y="18884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2400" dirty="0" smtClean="0">
                <a:solidFill>
                  <a:srgbClr val="66C1BF"/>
                </a:solidFill>
              </a:rPr>
              <a:t>Pour répondre à </a:t>
            </a:r>
          </a:p>
          <a:p>
            <a:r>
              <a:rPr lang="fr-FR" sz="2400" dirty="0" smtClean="0">
                <a:solidFill>
                  <a:srgbClr val="66C1BF"/>
                </a:solidFill>
              </a:rPr>
              <a:t>ces questions : </a:t>
            </a:r>
          </a:p>
          <a:p>
            <a:r>
              <a:rPr lang="fr-FR" sz="3600" dirty="0" smtClean="0">
                <a:solidFill>
                  <a:srgbClr val="66C1BF"/>
                </a:solidFill>
              </a:rPr>
              <a:t>2 axes d’analyse : </a:t>
            </a:r>
            <a:endParaRPr lang="fr-FR" sz="3600" dirty="0">
              <a:solidFill>
                <a:srgbClr val="66C1BF"/>
              </a:solidFill>
            </a:endParaRPr>
          </a:p>
        </p:txBody>
      </p:sp>
      <p:graphicFrame>
        <p:nvGraphicFramePr>
          <p:cNvPr id="9" name="Diagramme 8"/>
          <p:cNvGraphicFramePr/>
          <p:nvPr>
            <p:extLst>
              <p:ext uri="{D42A27DB-BD31-4B8C-83A1-F6EECF244321}">
                <p14:modId xmlns:p14="http://schemas.microsoft.com/office/powerpoint/2010/main" val="3719370324"/>
              </p:ext>
            </p:extLst>
          </p:nvPr>
        </p:nvGraphicFramePr>
        <p:xfrm>
          <a:off x="5360503" y="188843"/>
          <a:ext cx="6377609" cy="65598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103262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151273"/>
            <a:ext cx="10178322" cy="1492132"/>
          </a:xfrm>
        </p:spPr>
        <p:txBody>
          <a:bodyPr>
            <a:normAutofit/>
          </a:bodyPr>
          <a:lstStyle/>
          <a:p>
            <a:r>
              <a:rPr lang="fr-FR" sz="3600" dirty="0">
                <a:solidFill>
                  <a:srgbClr val="66C1BF"/>
                </a:solidFill>
              </a:rPr>
              <a:t>Outils de diagnostic : </a:t>
            </a:r>
          </a:p>
        </p:txBody>
      </p:sp>
      <p:sp>
        <p:nvSpPr>
          <p:cNvPr id="4" name="ZoneTexte 3"/>
          <p:cNvSpPr txBox="1"/>
          <p:nvPr/>
        </p:nvSpPr>
        <p:spPr>
          <a:xfrm>
            <a:off x="1032859" y="702469"/>
            <a:ext cx="5354326" cy="2123658"/>
          </a:xfrm>
          <a:prstGeom prst="rect">
            <a:avLst/>
          </a:prstGeom>
          <a:noFill/>
        </p:spPr>
        <p:txBody>
          <a:bodyPr wrap="square" rtlCol="0">
            <a:spAutoFit/>
          </a:bodyPr>
          <a:lstStyle/>
          <a:p>
            <a:pPr marL="342900" indent="-342900" algn="just">
              <a:buFontTx/>
              <a:buChar char="-"/>
            </a:pPr>
            <a:r>
              <a:rPr lang="fr-FR" sz="2000" b="1" dirty="0" smtClean="0">
                <a:solidFill>
                  <a:srgbClr val="66C1BF"/>
                </a:solidFill>
              </a:rPr>
              <a:t>La cartographie</a:t>
            </a:r>
            <a:r>
              <a:rPr lang="fr-FR" sz="2000" b="1" dirty="0" smtClean="0">
                <a:solidFill>
                  <a:schemeClr val="accent6"/>
                </a:solidFill>
              </a:rPr>
              <a:t> </a:t>
            </a:r>
            <a:r>
              <a:rPr lang="fr-FR" sz="2000" dirty="0" smtClean="0">
                <a:solidFill>
                  <a:schemeClr val="accent6"/>
                </a:solidFill>
              </a:rPr>
              <a:t>: </a:t>
            </a:r>
          </a:p>
          <a:p>
            <a:pPr marL="800100" lvl="1" indent="-342900" algn="just">
              <a:buFontTx/>
              <a:buChar char="-"/>
            </a:pPr>
            <a:r>
              <a:rPr lang="fr-FR" sz="1600" dirty="0">
                <a:solidFill>
                  <a:schemeClr val="accent6"/>
                </a:solidFill>
              </a:rPr>
              <a:t>d</a:t>
            </a:r>
            <a:r>
              <a:rPr lang="fr-FR" sz="1600" dirty="0" smtClean="0">
                <a:solidFill>
                  <a:schemeClr val="accent6"/>
                </a:solidFill>
              </a:rPr>
              <a:t>u domicile des collégiens à partir de la liste anonyme des adresses des collégiens collectées auprès du principal(e) ou des services du Conseil général concernés</a:t>
            </a:r>
          </a:p>
          <a:p>
            <a:pPr marL="800100" lvl="1" indent="-342900" algn="just">
              <a:buFontTx/>
              <a:buChar char="-"/>
            </a:pPr>
            <a:r>
              <a:rPr lang="fr-FR" sz="1600" dirty="0">
                <a:solidFill>
                  <a:schemeClr val="accent6"/>
                </a:solidFill>
              </a:rPr>
              <a:t>d</a:t>
            </a:r>
            <a:r>
              <a:rPr lang="fr-FR" sz="1600" dirty="0" smtClean="0">
                <a:solidFill>
                  <a:schemeClr val="accent6"/>
                </a:solidFill>
              </a:rPr>
              <a:t>es déplacements domicile – études </a:t>
            </a:r>
          </a:p>
          <a:p>
            <a:pPr marL="800100" lvl="1" indent="-342900" algn="just">
              <a:buFontTx/>
              <a:buChar char="-"/>
            </a:pPr>
            <a:r>
              <a:rPr lang="fr-FR" sz="1600" dirty="0">
                <a:solidFill>
                  <a:schemeClr val="accent6"/>
                </a:solidFill>
              </a:rPr>
              <a:t>d</a:t>
            </a:r>
            <a:r>
              <a:rPr lang="fr-FR" sz="1600" dirty="0" smtClean="0">
                <a:solidFill>
                  <a:schemeClr val="accent6"/>
                </a:solidFill>
              </a:rPr>
              <a:t>es isochrones … </a:t>
            </a:r>
          </a:p>
          <a:p>
            <a:pPr marL="800100" lvl="1" indent="-342900" algn="just">
              <a:buFontTx/>
              <a:buChar char="-"/>
            </a:pPr>
            <a:endParaRPr lang="fr-FR" sz="1600" dirty="0" smtClean="0">
              <a:solidFill>
                <a:schemeClr val="accent6"/>
              </a:solidFill>
            </a:endParaRPr>
          </a:p>
        </p:txBody>
      </p:sp>
      <p:pic>
        <p:nvPicPr>
          <p:cNvPr id="5" name="Image 4"/>
          <p:cNvPicPr>
            <a:picLocks noChangeAspect="1"/>
          </p:cNvPicPr>
          <p:nvPr/>
        </p:nvPicPr>
        <p:blipFill>
          <a:blip r:embed="rId3"/>
          <a:stretch>
            <a:fillRect/>
          </a:stretch>
        </p:blipFill>
        <p:spPr>
          <a:xfrm>
            <a:off x="6730729" y="321627"/>
            <a:ext cx="4868066" cy="2369210"/>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a:stretch>
            <a:fillRect/>
          </a:stretch>
        </p:blipFill>
        <p:spPr>
          <a:xfrm>
            <a:off x="1187690" y="2886761"/>
            <a:ext cx="5051185" cy="2456689"/>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1187690" y="5415581"/>
            <a:ext cx="5051185" cy="553998"/>
          </a:xfrm>
          <a:prstGeom prst="rect">
            <a:avLst/>
          </a:prstGeom>
          <a:noFill/>
        </p:spPr>
        <p:txBody>
          <a:bodyPr wrap="square" rtlCol="0">
            <a:spAutoFit/>
          </a:bodyPr>
          <a:lstStyle/>
          <a:p>
            <a:pPr algn="just"/>
            <a:r>
              <a:rPr lang="fr-FR" sz="1600" b="1" dirty="0" err="1">
                <a:solidFill>
                  <a:srgbClr val="66C1BF"/>
                </a:solidFill>
              </a:rPr>
              <a:t>Geoportail</a:t>
            </a:r>
            <a:r>
              <a:rPr lang="fr-FR" sz="1400" dirty="0" smtClean="0">
                <a:solidFill>
                  <a:schemeClr val="accent6"/>
                </a:solidFill>
              </a:rPr>
              <a:t> pour les isochrones, </a:t>
            </a:r>
            <a:r>
              <a:rPr lang="fr-FR" sz="1400" dirty="0" err="1" smtClean="0">
                <a:solidFill>
                  <a:schemeClr val="accent6"/>
                </a:solidFill>
              </a:rPr>
              <a:t>isodistances</a:t>
            </a:r>
            <a:r>
              <a:rPr lang="fr-FR" sz="1400" dirty="0" smtClean="0">
                <a:solidFill>
                  <a:schemeClr val="accent6"/>
                </a:solidFill>
              </a:rPr>
              <a:t>, réseaux routiers, arrêts de transport en commun, mesurer (dans la rubrique outils). </a:t>
            </a:r>
          </a:p>
        </p:txBody>
      </p:sp>
      <p:sp>
        <p:nvSpPr>
          <p:cNvPr id="9" name="ZoneTexte 8"/>
          <p:cNvSpPr txBox="1"/>
          <p:nvPr/>
        </p:nvSpPr>
        <p:spPr>
          <a:xfrm>
            <a:off x="6730729" y="6017230"/>
            <a:ext cx="4784996" cy="769441"/>
          </a:xfrm>
          <a:prstGeom prst="rect">
            <a:avLst/>
          </a:prstGeom>
          <a:noFill/>
        </p:spPr>
        <p:txBody>
          <a:bodyPr wrap="square" rtlCol="0">
            <a:spAutoFit/>
          </a:bodyPr>
          <a:lstStyle/>
          <a:p>
            <a:pPr algn="just"/>
            <a:r>
              <a:rPr lang="fr-FR" sz="1600" b="1" dirty="0" smtClean="0">
                <a:solidFill>
                  <a:srgbClr val="66C1BF"/>
                </a:solidFill>
              </a:rPr>
              <a:t>UMAP</a:t>
            </a:r>
            <a:r>
              <a:rPr lang="fr-FR" sz="1400" dirty="0" smtClean="0">
                <a:solidFill>
                  <a:schemeClr val="accent6"/>
                </a:solidFill>
              </a:rPr>
              <a:t> pour éditer des cartes facilement et gratuitement sur une thématique particulière (exploiter les résultats de l’enquête par exemple). </a:t>
            </a:r>
          </a:p>
        </p:txBody>
      </p:sp>
      <p:sp>
        <p:nvSpPr>
          <p:cNvPr id="10" name="ZoneTexte 9"/>
          <p:cNvSpPr txBox="1"/>
          <p:nvPr/>
        </p:nvSpPr>
        <p:spPr>
          <a:xfrm>
            <a:off x="6730729" y="2691178"/>
            <a:ext cx="4868066" cy="984885"/>
          </a:xfrm>
          <a:prstGeom prst="rect">
            <a:avLst/>
          </a:prstGeom>
          <a:noFill/>
        </p:spPr>
        <p:txBody>
          <a:bodyPr wrap="square" rtlCol="0">
            <a:spAutoFit/>
          </a:bodyPr>
          <a:lstStyle/>
          <a:p>
            <a:pPr algn="just"/>
            <a:r>
              <a:rPr lang="fr-FR" sz="1600" b="1" dirty="0" smtClean="0">
                <a:solidFill>
                  <a:srgbClr val="66C1BF"/>
                </a:solidFill>
              </a:rPr>
              <a:t>statistiques-locales.insee.fr</a:t>
            </a:r>
            <a:r>
              <a:rPr lang="fr-FR" sz="1400" dirty="0">
                <a:solidFill>
                  <a:schemeClr val="accent6"/>
                </a:solidFill>
              </a:rPr>
              <a:t> </a:t>
            </a:r>
            <a:r>
              <a:rPr lang="fr-FR" sz="1400" dirty="0" smtClean="0">
                <a:solidFill>
                  <a:schemeClr val="accent6"/>
                </a:solidFill>
              </a:rPr>
              <a:t>pour les statistiques par différents niveaux géographiques (EPCI, communes, départements, …) concernant la mobilité, la sociologie des ménages. </a:t>
            </a:r>
          </a:p>
        </p:txBody>
      </p:sp>
      <p:pic>
        <p:nvPicPr>
          <p:cNvPr id="3" name="Image 2"/>
          <p:cNvPicPr>
            <a:picLocks noChangeAspect="1"/>
          </p:cNvPicPr>
          <p:nvPr/>
        </p:nvPicPr>
        <p:blipFill>
          <a:blip r:embed="rId5"/>
          <a:stretch>
            <a:fillRect/>
          </a:stretch>
        </p:blipFill>
        <p:spPr>
          <a:xfrm>
            <a:off x="6817164" y="3676063"/>
            <a:ext cx="4612835" cy="22159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8286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1554" y="382384"/>
            <a:ext cx="10178322" cy="1492132"/>
          </a:xfrm>
        </p:spPr>
        <p:txBody>
          <a:bodyPr/>
          <a:lstStyle/>
          <a:p>
            <a:r>
              <a:rPr lang="fr-FR" dirty="0" smtClean="0">
                <a:solidFill>
                  <a:srgbClr val="66CBBA"/>
                </a:solidFill>
              </a:rPr>
              <a:t>Déroulé de la formation</a:t>
            </a:r>
            <a:endParaRPr lang="fr-FR" dirty="0">
              <a:solidFill>
                <a:srgbClr val="66CBBA"/>
              </a:solidFill>
            </a:endParaRPr>
          </a:p>
        </p:txBody>
      </p:sp>
      <p:sp>
        <p:nvSpPr>
          <p:cNvPr id="3" name="Espace réservé du contenu 2"/>
          <p:cNvSpPr>
            <a:spLocks noGrp="1"/>
          </p:cNvSpPr>
          <p:nvPr>
            <p:ph idx="1"/>
          </p:nvPr>
        </p:nvSpPr>
        <p:spPr>
          <a:xfrm>
            <a:off x="1271554" y="2012979"/>
            <a:ext cx="7315852" cy="4144617"/>
          </a:xfrm>
        </p:spPr>
        <p:txBody>
          <a:bodyPr>
            <a:normAutofit/>
          </a:bodyPr>
          <a:lstStyle/>
          <a:p>
            <a:pPr marL="514350" indent="-514350">
              <a:buAutoNum type="arabicParenR"/>
            </a:pPr>
            <a:r>
              <a:rPr lang="fr-FR" sz="2800" dirty="0" smtClean="0">
                <a:solidFill>
                  <a:schemeClr val="accent6"/>
                </a:solidFill>
              </a:rPr>
              <a:t>Eléments de contexte : </a:t>
            </a:r>
            <a:r>
              <a:rPr lang="fr-FR" sz="2800" dirty="0" err="1" smtClean="0">
                <a:solidFill>
                  <a:schemeClr val="accent6"/>
                </a:solidFill>
              </a:rPr>
              <a:t>écomobilité</a:t>
            </a:r>
            <a:r>
              <a:rPr lang="fr-FR" sz="2800" dirty="0" smtClean="0">
                <a:solidFill>
                  <a:schemeClr val="accent6"/>
                </a:solidFill>
              </a:rPr>
              <a:t> &amp; PDES</a:t>
            </a:r>
          </a:p>
          <a:p>
            <a:pPr marL="514350" indent="-514350">
              <a:buAutoNum type="arabicParenR"/>
            </a:pPr>
            <a:endParaRPr lang="fr-FR" sz="2800" dirty="0">
              <a:solidFill>
                <a:schemeClr val="accent6"/>
              </a:solidFill>
            </a:endParaRPr>
          </a:p>
          <a:p>
            <a:pPr marL="514350" indent="-514350">
              <a:buAutoNum type="arabicParenR"/>
            </a:pPr>
            <a:r>
              <a:rPr lang="fr-FR" sz="2800" dirty="0" smtClean="0">
                <a:solidFill>
                  <a:schemeClr val="accent6"/>
                </a:solidFill>
              </a:rPr>
              <a:t>La méthodologie du PDES </a:t>
            </a:r>
          </a:p>
          <a:p>
            <a:pPr marL="514350" indent="-514350">
              <a:buAutoNum type="arabicParenR"/>
            </a:pPr>
            <a:endParaRPr lang="fr-FR" sz="2800" dirty="0">
              <a:solidFill>
                <a:schemeClr val="accent6"/>
              </a:solidFill>
            </a:endParaRPr>
          </a:p>
          <a:p>
            <a:pPr marL="514350" indent="-514350">
              <a:buAutoNum type="arabicParenR"/>
            </a:pPr>
            <a:r>
              <a:rPr lang="fr-FR" sz="2800" dirty="0" smtClean="0">
                <a:solidFill>
                  <a:schemeClr val="accent6"/>
                </a:solidFill>
              </a:rPr>
              <a:t>Temps de questions et quizz </a:t>
            </a:r>
            <a:endParaRPr lang="fr-FR" sz="2800" dirty="0">
              <a:solidFill>
                <a:schemeClr val="accent6"/>
              </a:solidFill>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37595" t="13350" r="21594" b="15346"/>
          <a:stretch/>
        </p:blipFill>
        <p:spPr>
          <a:xfrm rot="5400000">
            <a:off x="8154954" y="1513897"/>
            <a:ext cx="3215919" cy="4214084"/>
          </a:xfrm>
          <a:prstGeom prst="ellipse">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237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19151"/>
            <a:ext cx="10178322" cy="3593591"/>
          </a:xfrm>
        </p:spPr>
        <p:txBody>
          <a:bodyPr/>
          <a:lstStyle/>
          <a:p>
            <a:pPr marL="342900" indent="-342900" algn="just">
              <a:buFontTx/>
              <a:buChar char="-"/>
            </a:pPr>
            <a:r>
              <a:rPr lang="fr-FR" b="1" dirty="0">
                <a:solidFill>
                  <a:srgbClr val="66C1BF"/>
                </a:solidFill>
              </a:rPr>
              <a:t>Enquête élèves et parents </a:t>
            </a:r>
            <a:r>
              <a:rPr lang="fr-FR" dirty="0">
                <a:solidFill>
                  <a:schemeClr val="accent6"/>
                </a:solidFill>
              </a:rPr>
              <a:t>sur leurs pratiques modales ; leurs représentations et souhaits. </a:t>
            </a:r>
          </a:p>
          <a:p>
            <a:pPr algn="just"/>
            <a:endParaRPr lang="fr-FR" dirty="0">
              <a:solidFill>
                <a:schemeClr val="accent6"/>
              </a:solidFill>
            </a:endParaRPr>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smtClean="0">
                <a:solidFill>
                  <a:srgbClr val="66C1BF"/>
                </a:solidFill>
              </a:rPr>
              <a:t>Outils de diagnostic : </a:t>
            </a:r>
            <a:endParaRPr lang="fr-FR" sz="3600" dirty="0">
              <a:solidFill>
                <a:srgbClr val="66C1BF"/>
              </a:solidFill>
            </a:endParaRPr>
          </a:p>
        </p:txBody>
      </p:sp>
      <p:pic>
        <p:nvPicPr>
          <p:cNvPr id="7" name="Image 6"/>
          <p:cNvPicPr>
            <a:picLocks noChangeAspect="1"/>
          </p:cNvPicPr>
          <p:nvPr/>
        </p:nvPicPr>
        <p:blipFill>
          <a:blip r:embed="rId2"/>
          <a:stretch>
            <a:fillRect/>
          </a:stretch>
        </p:blipFill>
        <p:spPr>
          <a:xfrm>
            <a:off x="8339479" y="1957731"/>
            <a:ext cx="2834094" cy="3985870"/>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3"/>
          <a:stretch>
            <a:fillRect/>
          </a:stretch>
        </p:blipFill>
        <p:spPr>
          <a:xfrm>
            <a:off x="5331348" y="1957731"/>
            <a:ext cx="2754679" cy="398587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969646" y="1957731"/>
            <a:ext cx="4105275" cy="3139321"/>
          </a:xfrm>
          <a:prstGeom prst="rect">
            <a:avLst/>
          </a:prstGeom>
        </p:spPr>
        <p:txBody>
          <a:bodyPr wrap="square">
            <a:spAutoFit/>
          </a:bodyPr>
          <a:lstStyle/>
          <a:p>
            <a:pPr lvl="1" algn="just"/>
            <a:r>
              <a:rPr lang="fr-FR" sz="2000" dirty="0">
                <a:solidFill>
                  <a:schemeClr val="accent6"/>
                </a:solidFill>
              </a:rPr>
              <a:t>Action phare du diagnostic, l’enquête de mobilité parent et enfant permet d’établir un panorama précis et </a:t>
            </a:r>
            <a:r>
              <a:rPr lang="fr-FR" sz="2000" dirty="0" smtClean="0">
                <a:solidFill>
                  <a:schemeClr val="accent6"/>
                </a:solidFill>
              </a:rPr>
              <a:t>fiable de </a:t>
            </a:r>
            <a:r>
              <a:rPr lang="fr-FR" sz="2000" dirty="0">
                <a:solidFill>
                  <a:schemeClr val="accent6"/>
                </a:solidFill>
              </a:rPr>
              <a:t>la </a:t>
            </a:r>
            <a:r>
              <a:rPr lang="fr-FR" sz="2000" dirty="0" smtClean="0">
                <a:solidFill>
                  <a:schemeClr val="accent6"/>
                </a:solidFill>
              </a:rPr>
              <a:t>mobilité</a:t>
            </a:r>
          </a:p>
          <a:p>
            <a:pPr lvl="1" algn="just"/>
            <a:endParaRPr lang="fr-FR" sz="2000" dirty="0">
              <a:solidFill>
                <a:schemeClr val="accent6"/>
              </a:solidFill>
            </a:endParaRPr>
          </a:p>
          <a:p>
            <a:pPr lvl="1" algn="just"/>
            <a:r>
              <a:rPr lang="fr-FR" sz="2000" dirty="0" smtClean="0">
                <a:solidFill>
                  <a:schemeClr val="accent6"/>
                </a:solidFill>
              </a:rPr>
              <a:t>Il aide à formuler les enjeux spécifiques du collège dans le domaine de la mobilité. </a:t>
            </a:r>
            <a:endParaRPr lang="fr-FR" sz="2000" dirty="0">
              <a:solidFill>
                <a:schemeClr val="accent6"/>
              </a:solidFill>
            </a:endParaRPr>
          </a:p>
          <a:p>
            <a:pPr lvl="1" algn="just"/>
            <a:r>
              <a:rPr lang="fr-FR" dirty="0">
                <a:solidFill>
                  <a:schemeClr val="accent6"/>
                </a:solidFill>
              </a:rPr>
              <a:t> </a:t>
            </a:r>
          </a:p>
        </p:txBody>
      </p:sp>
    </p:spTree>
    <p:extLst>
      <p:ext uri="{BB962C8B-B14F-4D97-AF65-F5344CB8AC3E}">
        <p14:creationId xmlns:p14="http://schemas.microsoft.com/office/powerpoint/2010/main" val="466276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41126" y="726769"/>
            <a:ext cx="5238769" cy="847724"/>
          </a:xfrm>
        </p:spPr>
        <p:txBody>
          <a:bodyPr/>
          <a:lstStyle/>
          <a:p>
            <a:pPr marL="342900" indent="-342900" algn="just">
              <a:buFontTx/>
              <a:buChar char="-"/>
            </a:pPr>
            <a:r>
              <a:rPr lang="fr-FR" b="1" dirty="0">
                <a:solidFill>
                  <a:srgbClr val="66C1BF"/>
                </a:solidFill>
              </a:rPr>
              <a:t>Grille d’analyse </a:t>
            </a:r>
            <a:r>
              <a:rPr lang="fr-FR" dirty="0">
                <a:solidFill>
                  <a:schemeClr val="accent6"/>
                </a:solidFill>
              </a:rPr>
              <a:t>de l’accessibilité du groupe scolaire (</a:t>
            </a:r>
            <a:r>
              <a:rPr lang="fr-FR" dirty="0" err="1">
                <a:solidFill>
                  <a:schemeClr val="accent6"/>
                </a:solidFill>
              </a:rPr>
              <a:t>marchabilité</a:t>
            </a:r>
            <a:r>
              <a:rPr lang="fr-FR" dirty="0">
                <a:solidFill>
                  <a:schemeClr val="accent6"/>
                </a:solidFill>
              </a:rPr>
              <a:t>, </a:t>
            </a:r>
            <a:r>
              <a:rPr lang="fr-FR" dirty="0" err="1">
                <a:solidFill>
                  <a:schemeClr val="accent6"/>
                </a:solidFill>
              </a:rPr>
              <a:t>cyclabilité</a:t>
            </a:r>
            <a:r>
              <a:rPr lang="fr-FR" dirty="0">
                <a:solidFill>
                  <a:schemeClr val="accent6"/>
                </a:solidFill>
              </a:rPr>
              <a:t>) </a:t>
            </a:r>
          </a:p>
          <a:p>
            <a:pPr algn="just"/>
            <a:endParaRPr lang="fr-FR" dirty="0">
              <a:solidFill>
                <a:schemeClr val="accent6"/>
              </a:solidFill>
            </a:endParaRPr>
          </a:p>
          <a:p>
            <a:endParaRPr lang="fr-FR" dirty="0"/>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dirty="0" smtClean="0">
                <a:solidFill>
                  <a:srgbClr val="66C1BF"/>
                </a:solidFill>
              </a:rPr>
              <a:t>Outils de diagnostic : </a:t>
            </a:r>
            <a:endParaRPr lang="fr-FR" sz="3600" dirty="0">
              <a:solidFill>
                <a:srgbClr val="66C1BF"/>
              </a:solidFill>
            </a:endParaRP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1285" r="2325" b="-1"/>
          <a:stretch/>
        </p:blipFill>
        <p:spPr>
          <a:xfrm>
            <a:off x="6579921" y="254027"/>
            <a:ext cx="4882752" cy="277875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51652" y="1514819"/>
            <a:ext cx="5226753" cy="4247317"/>
          </a:xfrm>
          <a:prstGeom prst="rect">
            <a:avLst/>
          </a:prstGeom>
        </p:spPr>
        <p:txBody>
          <a:bodyPr wrap="square">
            <a:spAutoFit/>
          </a:bodyPr>
          <a:lstStyle/>
          <a:p>
            <a:pPr lvl="1" algn="just"/>
            <a:r>
              <a:rPr lang="fr-FR" dirty="0" smtClean="0">
                <a:solidFill>
                  <a:schemeClr val="accent6"/>
                </a:solidFill>
              </a:rPr>
              <a:t>Faire un reportage photographique de chaque éléments qui compose une rue dans un rayon de 1 à 3 km autour du collège : </a:t>
            </a:r>
          </a:p>
          <a:p>
            <a:pPr lvl="1" algn="just"/>
            <a:endParaRPr lang="fr-FR" dirty="0">
              <a:solidFill>
                <a:schemeClr val="accent6"/>
              </a:solidFill>
            </a:endParaRPr>
          </a:p>
          <a:p>
            <a:pPr marL="742950" lvl="1" indent="-285750" algn="just">
              <a:buFontTx/>
              <a:buChar char="-"/>
            </a:pPr>
            <a:r>
              <a:rPr lang="fr-FR" dirty="0" smtClean="0">
                <a:solidFill>
                  <a:schemeClr val="accent6"/>
                </a:solidFill>
              </a:rPr>
              <a:t>Largeur des trottoirs </a:t>
            </a:r>
          </a:p>
          <a:p>
            <a:pPr marL="742950" lvl="1" indent="-285750" algn="just">
              <a:buFontTx/>
              <a:buChar char="-"/>
            </a:pPr>
            <a:r>
              <a:rPr lang="fr-FR" dirty="0" smtClean="0">
                <a:solidFill>
                  <a:schemeClr val="accent6"/>
                </a:solidFill>
              </a:rPr>
              <a:t>Existence d’itinéraire cyclables </a:t>
            </a:r>
          </a:p>
          <a:p>
            <a:pPr marL="742950" lvl="1" indent="-285750" algn="just">
              <a:buFontTx/>
              <a:buChar char="-"/>
            </a:pPr>
            <a:r>
              <a:rPr lang="fr-FR" dirty="0">
                <a:solidFill>
                  <a:schemeClr val="accent6"/>
                </a:solidFill>
              </a:rPr>
              <a:t>Ambiance générale </a:t>
            </a:r>
          </a:p>
          <a:p>
            <a:pPr marL="742950" lvl="1" indent="-285750" algn="just">
              <a:buFontTx/>
              <a:buChar char="-"/>
            </a:pPr>
            <a:r>
              <a:rPr lang="fr-FR" dirty="0">
                <a:solidFill>
                  <a:schemeClr val="accent6"/>
                </a:solidFill>
              </a:rPr>
              <a:t>Sécurisation des traversées </a:t>
            </a:r>
          </a:p>
          <a:p>
            <a:pPr marL="742950" lvl="1" indent="-285750" algn="just">
              <a:buFontTx/>
              <a:buChar char="-"/>
            </a:pPr>
            <a:r>
              <a:rPr lang="fr-FR" dirty="0">
                <a:solidFill>
                  <a:schemeClr val="accent6"/>
                </a:solidFill>
              </a:rPr>
              <a:t>Éclairage</a:t>
            </a:r>
          </a:p>
          <a:p>
            <a:pPr marL="742950" lvl="1" indent="-285750" algn="just">
              <a:buFontTx/>
              <a:buChar char="-"/>
            </a:pPr>
            <a:r>
              <a:rPr lang="fr-FR" dirty="0">
                <a:solidFill>
                  <a:schemeClr val="accent6"/>
                </a:solidFill>
              </a:rPr>
              <a:t>Accessibilité </a:t>
            </a:r>
            <a:r>
              <a:rPr lang="fr-FR" dirty="0" smtClean="0">
                <a:solidFill>
                  <a:schemeClr val="accent6"/>
                </a:solidFill>
              </a:rPr>
              <a:t>PMR</a:t>
            </a:r>
          </a:p>
          <a:p>
            <a:pPr marL="742950" lvl="1" indent="-285750" algn="just">
              <a:buFontTx/>
              <a:buChar char="-"/>
            </a:pPr>
            <a:r>
              <a:rPr lang="fr-FR" dirty="0" smtClean="0">
                <a:solidFill>
                  <a:schemeClr val="accent6"/>
                </a:solidFill>
              </a:rPr>
              <a:t>Jalonnement</a:t>
            </a:r>
          </a:p>
          <a:p>
            <a:pPr marL="742950" lvl="1" indent="-285750" algn="just">
              <a:buFontTx/>
              <a:buChar char="-"/>
            </a:pPr>
            <a:r>
              <a:rPr lang="fr-FR" dirty="0" smtClean="0">
                <a:solidFill>
                  <a:schemeClr val="accent6"/>
                </a:solidFill>
              </a:rPr>
              <a:t>Conflits d’usages </a:t>
            </a:r>
          </a:p>
          <a:p>
            <a:pPr marL="742950" lvl="1" indent="-285750" algn="just">
              <a:buFontTx/>
              <a:buChar char="-"/>
            </a:pPr>
            <a:r>
              <a:rPr lang="fr-FR" dirty="0" smtClean="0">
                <a:solidFill>
                  <a:schemeClr val="accent6"/>
                </a:solidFill>
              </a:rPr>
              <a:t>Etc. </a:t>
            </a:r>
          </a:p>
          <a:p>
            <a:pPr lvl="1" algn="just"/>
            <a:endParaRPr lang="fr-FR" dirty="0" smtClean="0">
              <a:solidFill>
                <a:schemeClr val="accent6"/>
              </a:solidFill>
            </a:endParaRPr>
          </a:p>
          <a:p>
            <a:pPr marL="742950" lvl="1" indent="-285750" algn="just">
              <a:buFontTx/>
              <a:buChar char="-"/>
            </a:pPr>
            <a:endParaRPr lang="fr-FR" dirty="0">
              <a:solidFill>
                <a:schemeClr val="accent6"/>
              </a:solidFill>
            </a:endParaRPr>
          </a:p>
        </p:txBody>
      </p:sp>
      <p:sp>
        <p:nvSpPr>
          <p:cNvPr id="8" name="Rectangle 7"/>
          <p:cNvSpPr/>
          <p:nvPr/>
        </p:nvSpPr>
        <p:spPr>
          <a:xfrm>
            <a:off x="1051652" y="5485137"/>
            <a:ext cx="4549047" cy="1754326"/>
          </a:xfrm>
          <a:prstGeom prst="rect">
            <a:avLst/>
          </a:prstGeom>
        </p:spPr>
        <p:txBody>
          <a:bodyPr wrap="square">
            <a:spAutoFit/>
          </a:bodyPr>
          <a:lstStyle/>
          <a:p>
            <a:pPr lvl="1" algn="just"/>
            <a:r>
              <a:rPr lang="fr-FR" dirty="0" smtClean="0">
                <a:solidFill>
                  <a:schemeClr val="accent6"/>
                </a:solidFill>
              </a:rPr>
              <a:t>Mais aussi présence d’arrêts de transport publics à proximité, de stationnement vélo, offre de transport à proximité des pôles multimodaux, etc</a:t>
            </a:r>
            <a:r>
              <a:rPr lang="fr-FR" dirty="0">
                <a:solidFill>
                  <a:schemeClr val="accent6"/>
                </a:solidFill>
              </a:rPr>
              <a:t>.</a:t>
            </a:r>
            <a:endParaRPr lang="fr-FR" dirty="0" smtClean="0">
              <a:solidFill>
                <a:schemeClr val="accent6"/>
              </a:solidFill>
            </a:endParaRPr>
          </a:p>
          <a:p>
            <a:pPr lvl="1" algn="just"/>
            <a:endParaRPr lang="fr-FR" dirty="0" smtClean="0">
              <a:solidFill>
                <a:schemeClr val="accent6"/>
              </a:solidFill>
            </a:endParaRPr>
          </a:p>
          <a:p>
            <a:pPr marL="742950" lvl="1" indent="-285750" algn="just">
              <a:buFontTx/>
              <a:buChar char="-"/>
            </a:pPr>
            <a:endParaRPr lang="fr-FR" dirty="0">
              <a:solidFill>
                <a:schemeClr val="accent6"/>
              </a:solidFill>
            </a:endParaRPr>
          </a:p>
        </p:txBody>
      </p:sp>
      <p:pic>
        <p:nvPicPr>
          <p:cNvPr id="2" name="Image 1"/>
          <p:cNvPicPr>
            <a:picLocks noChangeAspect="1"/>
          </p:cNvPicPr>
          <p:nvPr/>
        </p:nvPicPr>
        <p:blipFill>
          <a:blip r:embed="rId3"/>
          <a:stretch>
            <a:fillRect/>
          </a:stretch>
        </p:blipFill>
        <p:spPr>
          <a:xfrm>
            <a:off x="6657800" y="3638477"/>
            <a:ext cx="4671790" cy="2612184"/>
          </a:xfrm>
          <a:prstGeom prst="rect">
            <a:avLst/>
          </a:prstGeom>
          <a:ln>
            <a:noFill/>
          </a:ln>
          <a:effectLst>
            <a:outerShdw blurRad="292100" dist="139700" dir="2700000" algn="tl" rotWithShape="0">
              <a:srgbClr val="333333">
                <a:alpha val="65000"/>
              </a:srgbClr>
            </a:outerShdw>
          </a:effectLst>
        </p:spPr>
      </p:pic>
      <p:sp>
        <p:nvSpPr>
          <p:cNvPr id="9" name="ZoneTexte 8"/>
          <p:cNvSpPr txBox="1"/>
          <p:nvPr/>
        </p:nvSpPr>
        <p:spPr>
          <a:xfrm>
            <a:off x="6379895" y="3058630"/>
            <a:ext cx="5427355" cy="553998"/>
          </a:xfrm>
          <a:prstGeom prst="rect">
            <a:avLst/>
          </a:prstGeom>
          <a:noFill/>
        </p:spPr>
        <p:txBody>
          <a:bodyPr wrap="square" rtlCol="0">
            <a:spAutoFit/>
          </a:bodyPr>
          <a:lstStyle/>
          <a:p>
            <a:pPr algn="just"/>
            <a:r>
              <a:rPr lang="fr-FR" sz="1600" b="1" dirty="0" smtClean="0">
                <a:solidFill>
                  <a:srgbClr val="66C1BF"/>
                </a:solidFill>
              </a:rPr>
              <a:t>Les fiches d’observation :</a:t>
            </a:r>
            <a:r>
              <a:rPr lang="fr-FR" sz="1400" dirty="0" smtClean="0">
                <a:solidFill>
                  <a:schemeClr val="accent6"/>
                </a:solidFill>
              </a:rPr>
              <a:t> à remplir afin de faire un état des lieux du quartier environnant dans tout les domaines concernant la mobilité</a:t>
            </a:r>
          </a:p>
        </p:txBody>
      </p:sp>
      <p:sp>
        <p:nvSpPr>
          <p:cNvPr id="10" name="ZoneTexte 9"/>
          <p:cNvSpPr txBox="1"/>
          <p:nvPr/>
        </p:nvSpPr>
        <p:spPr>
          <a:xfrm>
            <a:off x="6579921" y="6250661"/>
            <a:ext cx="5051185" cy="553998"/>
          </a:xfrm>
          <a:prstGeom prst="rect">
            <a:avLst/>
          </a:prstGeom>
          <a:noFill/>
        </p:spPr>
        <p:txBody>
          <a:bodyPr wrap="square" rtlCol="0">
            <a:spAutoFit/>
          </a:bodyPr>
          <a:lstStyle/>
          <a:p>
            <a:pPr algn="just"/>
            <a:r>
              <a:rPr lang="fr-FR" sz="1600" b="1" dirty="0" smtClean="0">
                <a:solidFill>
                  <a:srgbClr val="66C1BF"/>
                </a:solidFill>
              </a:rPr>
              <a:t>La carte de </a:t>
            </a:r>
            <a:r>
              <a:rPr lang="fr-FR" sz="1600" b="1" dirty="0" err="1" smtClean="0">
                <a:solidFill>
                  <a:srgbClr val="66C1BF"/>
                </a:solidFill>
              </a:rPr>
              <a:t>cyclabilité</a:t>
            </a:r>
            <a:r>
              <a:rPr lang="fr-FR" sz="1600" b="1" dirty="0" smtClean="0">
                <a:solidFill>
                  <a:srgbClr val="66C1BF"/>
                </a:solidFill>
              </a:rPr>
              <a:t> de l’ADAV</a:t>
            </a:r>
            <a:r>
              <a:rPr lang="fr-FR" sz="1400" dirty="0" smtClean="0">
                <a:solidFill>
                  <a:schemeClr val="accent6"/>
                </a:solidFill>
              </a:rPr>
              <a:t> permet d’avoir une vision globale de la praticabilité des itinéraires cyclables </a:t>
            </a:r>
          </a:p>
        </p:txBody>
      </p:sp>
    </p:spTree>
    <p:extLst>
      <p:ext uri="{BB962C8B-B14F-4D97-AF65-F5344CB8AC3E}">
        <p14:creationId xmlns:p14="http://schemas.microsoft.com/office/powerpoint/2010/main" val="3420500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97339"/>
            <a:ext cx="10178322" cy="2836461"/>
          </a:xfrm>
        </p:spPr>
        <p:txBody>
          <a:bodyPr>
            <a:normAutofit/>
          </a:bodyPr>
          <a:lstStyle/>
          <a:p>
            <a:pPr marL="342900" indent="-342900" algn="just">
              <a:buFontTx/>
              <a:buChar char="-"/>
            </a:pPr>
            <a:r>
              <a:rPr lang="fr-FR" b="1" dirty="0">
                <a:solidFill>
                  <a:srgbClr val="66C1BF"/>
                </a:solidFill>
              </a:rPr>
              <a:t>Etude sécurité routière</a:t>
            </a:r>
            <a:r>
              <a:rPr lang="fr-FR" dirty="0">
                <a:solidFill>
                  <a:schemeClr val="accent6"/>
                </a:solidFill>
              </a:rPr>
              <a:t> ; </a:t>
            </a:r>
            <a:r>
              <a:rPr lang="fr-FR" dirty="0" smtClean="0">
                <a:solidFill>
                  <a:schemeClr val="accent6"/>
                </a:solidFill>
              </a:rPr>
              <a:t>l’idée est de recueillir des données </a:t>
            </a:r>
            <a:r>
              <a:rPr lang="fr-FR" dirty="0">
                <a:solidFill>
                  <a:schemeClr val="accent6"/>
                </a:solidFill>
              </a:rPr>
              <a:t>sur </a:t>
            </a:r>
            <a:r>
              <a:rPr lang="fr-FR" dirty="0" smtClean="0">
                <a:solidFill>
                  <a:schemeClr val="accent6"/>
                </a:solidFill>
              </a:rPr>
              <a:t>l’accidentologie, mais aussi de </a:t>
            </a:r>
            <a:r>
              <a:rPr lang="fr-FR" dirty="0" smtClean="0">
                <a:solidFill>
                  <a:schemeClr val="tx2"/>
                </a:solidFill>
              </a:rPr>
              <a:t>repérer les lieux les plus dangereux pour la mobilité des piétons et des cyclistes. </a:t>
            </a:r>
            <a:r>
              <a:rPr lang="fr-FR" dirty="0" smtClean="0">
                <a:solidFill>
                  <a:schemeClr val="accent6"/>
                </a:solidFill>
              </a:rPr>
              <a:t>Les </a:t>
            </a:r>
            <a:r>
              <a:rPr lang="fr-FR" dirty="0" smtClean="0">
                <a:solidFill>
                  <a:schemeClr val="tx2"/>
                </a:solidFill>
              </a:rPr>
              <a:t>balades urbaines</a:t>
            </a:r>
            <a:r>
              <a:rPr lang="fr-FR" dirty="0" smtClean="0">
                <a:solidFill>
                  <a:schemeClr val="accent6"/>
                </a:solidFill>
              </a:rPr>
              <a:t> sont un excellent moyen de sensibiliser et trouver ces points noirs. Elles sont à mener avec :</a:t>
            </a:r>
          </a:p>
          <a:p>
            <a:pPr marL="800100" lvl="1" indent="-342900" algn="just">
              <a:buFontTx/>
              <a:buChar char="-"/>
            </a:pPr>
            <a:r>
              <a:rPr lang="fr-FR" dirty="0" smtClean="0">
                <a:solidFill>
                  <a:schemeClr val="accent6"/>
                </a:solidFill>
              </a:rPr>
              <a:t>la </a:t>
            </a:r>
            <a:r>
              <a:rPr lang="fr-FR" dirty="0">
                <a:solidFill>
                  <a:schemeClr val="accent6"/>
                </a:solidFill>
              </a:rPr>
              <a:t>police ou la gendarmerie</a:t>
            </a:r>
          </a:p>
          <a:p>
            <a:pPr marL="800100" lvl="1" indent="-342900" algn="just">
              <a:buFontTx/>
              <a:buChar char="-"/>
            </a:pPr>
            <a:r>
              <a:rPr lang="fr-FR" dirty="0">
                <a:solidFill>
                  <a:schemeClr val="accent6"/>
                </a:solidFill>
              </a:rPr>
              <a:t>d</a:t>
            </a:r>
            <a:r>
              <a:rPr lang="fr-FR" dirty="0" smtClean="0">
                <a:solidFill>
                  <a:schemeClr val="accent6"/>
                </a:solidFill>
              </a:rPr>
              <a:t>es parents d’élèves</a:t>
            </a:r>
          </a:p>
          <a:p>
            <a:pPr marL="800100" lvl="1" indent="-342900" algn="just">
              <a:buFontTx/>
              <a:buChar char="-"/>
            </a:pPr>
            <a:r>
              <a:rPr lang="fr-FR" dirty="0">
                <a:solidFill>
                  <a:schemeClr val="accent6"/>
                </a:solidFill>
              </a:rPr>
              <a:t>q</a:t>
            </a:r>
            <a:r>
              <a:rPr lang="fr-FR" dirty="0" smtClean="0">
                <a:solidFill>
                  <a:schemeClr val="accent6"/>
                </a:solidFill>
              </a:rPr>
              <a:t>uelques élèves à pied et à vélo  </a:t>
            </a:r>
          </a:p>
          <a:p>
            <a:pPr marL="457200" lvl="1" indent="0" algn="just">
              <a:buNone/>
            </a:pPr>
            <a:endParaRPr lang="fr-FR" dirty="0" smtClean="0">
              <a:solidFill>
                <a:schemeClr val="accent6"/>
              </a:solidFill>
            </a:endParaRPr>
          </a:p>
          <a:p>
            <a:pPr marL="800100" lvl="1" indent="-342900" algn="just">
              <a:buFontTx/>
              <a:buChar char="-"/>
            </a:pPr>
            <a:endParaRPr lang="fr-FR" dirty="0">
              <a:solidFill>
                <a:schemeClr val="tx1"/>
              </a:solidFill>
            </a:endParaRPr>
          </a:p>
          <a:p>
            <a:pPr marL="800100" lvl="1" indent="-342900" algn="just">
              <a:buFontTx/>
              <a:buChar char="-"/>
            </a:pPr>
            <a:endParaRPr lang="fr-FR" sz="1400" dirty="0" smtClean="0">
              <a:solidFill>
                <a:schemeClr val="accent6"/>
              </a:solidFill>
            </a:endParaRPr>
          </a:p>
          <a:p>
            <a:pPr marL="342900" indent="-342900" algn="just">
              <a:buFontTx/>
              <a:buChar char="-"/>
            </a:pPr>
            <a:endParaRPr lang="fr-FR" dirty="0" smtClean="0">
              <a:solidFill>
                <a:schemeClr val="accent6"/>
              </a:solidFill>
            </a:endParaRPr>
          </a:p>
          <a:p>
            <a:pPr marL="457200" lvl="1" indent="0" algn="just">
              <a:buNone/>
            </a:pPr>
            <a:endParaRPr lang="fr-FR" dirty="0">
              <a:solidFill>
                <a:schemeClr val="accent6"/>
              </a:solidFill>
            </a:endParaRPr>
          </a:p>
          <a:p>
            <a:pPr algn="just"/>
            <a:endParaRPr lang="fr-FR" dirty="0" smtClean="0">
              <a:solidFill>
                <a:schemeClr val="accent6"/>
              </a:solidFill>
            </a:endParaRPr>
          </a:p>
          <a:p>
            <a:endParaRPr lang="fr-FR" dirty="0"/>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smtClean="0">
                <a:solidFill>
                  <a:srgbClr val="66C1BF"/>
                </a:solidFill>
              </a:rPr>
              <a:t>Outils de diagnostic : </a:t>
            </a:r>
            <a:endParaRPr lang="fr-FR" sz="3600" dirty="0">
              <a:solidFill>
                <a:srgbClr val="66C1BF"/>
              </a:solidFill>
            </a:endParaRPr>
          </a:p>
        </p:txBody>
      </p:sp>
      <p:sp>
        <p:nvSpPr>
          <p:cNvPr id="5" name="Rectangle 4"/>
          <p:cNvSpPr/>
          <p:nvPr/>
        </p:nvSpPr>
        <p:spPr>
          <a:xfrm>
            <a:off x="851628" y="4328636"/>
            <a:ext cx="6096000" cy="1477328"/>
          </a:xfrm>
          <a:prstGeom prst="rect">
            <a:avLst/>
          </a:prstGeom>
        </p:spPr>
        <p:txBody>
          <a:bodyPr>
            <a:spAutoFit/>
          </a:bodyPr>
          <a:lstStyle/>
          <a:p>
            <a:pPr lvl="1" algn="just"/>
            <a:r>
              <a:rPr lang="fr-FR" dirty="0">
                <a:solidFill>
                  <a:schemeClr val="accent6"/>
                </a:solidFill>
              </a:rPr>
              <a:t>A l’issue de cette action, il est intéressant de réaliser ensemble un bilan sur une carte en </a:t>
            </a:r>
            <a:r>
              <a:rPr lang="fr-FR" dirty="0">
                <a:solidFill>
                  <a:schemeClr val="tx2"/>
                </a:solidFill>
              </a:rPr>
              <a:t>priorisant les points les plus dangereux </a:t>
            </a:r>
            <a:r>
              <a:rPr lang="fr-FR" dirty="0">
                <a:solidFill>
                  <a:schemeClr val="accent6"/>
                </a:solidFill>
              </a:rPr>
              <a:t>qui nécessiterons un travail plus ou moins important sur la voirie, la réglementation ou encore le plan de </a:t>
            </a:r>
            <a:r>
              <a:rPr lang="fr-FR" dirty="0" smtClean="0">
                <a:solidFill>
                  <a:schemeClr val="accent6"/>
                </a:solidFill>
              </a:rPr>
              <a:t>circulation. </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425" y="2807990"/>
            <a:ext cx="4048125" cy="3343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2991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7664" y="2344278"/>
            <a:ext cx="2934786" cy="1880316"/>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239" y="2190162"/>
            <a:ext cx="2533650" cy="2188549"/>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03" y="2247016"/>
            <a:ext cx="3552825" cy="2131695"/>
          </a:xfrm>
          <a:prstGeom prst="rect">
            <a:avLst/>
          </a:prstGeom>
          <a:ln>
            <a:noFill/>
          </a:ln>
          <a:effectLst>
            <a:outerShdw blurRad="292100" dist="139700" dir="2700000" algn="tl" rotWithShape="0">
              <a:srgbClr val="333333">
                <a:alpha val="65000"/>
              </a:srgbClr>
            </a:outerShdw>
          </a:effectLst>
        </p:spPr>
      </p:pic>
      <p:sp>
        <p:nvSpPr>
          <p:cNvPr id="9" name="Titre 1"/>
          <p:cNvSpPr>
            <a:spLocks noGrp="1"/>
          </p:cNvSpPr>
          <p:nvPr>
            <p:ph type="title"/>
          </p:nvPr>
        </p:nvSpPr>
        <p:spPr>
          <a:xfrm>
            <a:off x="1251678" y="151273"/>
            <a:ext cx="10178322" cy="1492132"/>
          </a:xfrm>
        </p:spPr>
        <p:txBody>
          <a:bodyPr>
            <a:normAutofit/>
          </a:bodyPr>
          <a:lstStyle/>
          <a:p>
            <a:r>
              <a:rPr lang="fr-FR" sz="3600" dirty="0">
                <a:solidFill>
                  <a:srgbClr val="66C1BF"/>
                </a:solidFill>
              </a:rPr>
              <a:t>Outils de diagnostic : </a:t>
            </a:r>
          </a:p>
        </p:txBody>
      </p:sp>
      <p:sp>
        <p:nvSpPr>
          <p:cNvPr id="10" name="Espace réservé du contenu 2"/>
          <p:cNvSpPr>
            <a:spLocks noGrp="1"/>
          </p:cNvSpPr>
          <p:nvPr>
            <p:ph idx="1"/>
          </p:nvPr>
        </p:nvSpPr>
        <p:spPr>
          <a:xfrm>
            <a:off x="1251678" y="990601"/>
            <a:ext cx="10178322" cy="514349"/>
          </a:xfrm>
        </p:spPr>
        <p:txBody>
          <a:bodyPr/>
          <a:lstStyle/>
          <a:p>
            <a:pPr marL="342900" indent="-342900" algn="just">
              <a:buFontTx/>
              <a:buChar char="-"/>
            </a:pPr>
            <a:r>
              <a:rPr lang="fr-FR" b="1" dirty="0">
                <a:solidFill>
                  <a:srgbClr val="66C1BF"/>
                </a:solidFill>
              </a:rPr>
              <a:t>Parcours à pied </a:t>
            </a:r>
            <a:r>
              <a:rPr lang="fr-FR" b="1" dirty="0" smtClean="0">
                <a:solidFill>
                  <a:srgbClr val="66C1BF"/>
                </a:solidFill>
              </a:rPr>
              <a:t>et balade urbaine </a:t>
            </a:r>
            <a:r>
              <a:rPr lang="fr-FR" dirty="0" smtClean="0">
                <a:solidFill>
                  <a:schemeClr val="accent6"/>
                </a:solidFill>
              </a:rPr>
              <a:t>des </a:t>
            </a:r>
            <a:r>
              <a:rPr lang="fr-FR" dirty="0">
                <a:solidFill>
                  <a:schemeClr val="accent6"/>
                </a:solidFill>
              </a:rPr>
              <a:t>itinéraires préalablement identifiés </a:t>
            </a:r>
          </a:p>
          <a:p>
            <a:pPr algn="just"/>
            <a:endParaRPr lang="fr-FR" dirty="0">
              <a:solidFill>
                <a:schemeClr val="accent6"/>
              </a:solidFill>
            </a:endParaRPr>
          </a:p>
          <a:p>
            <a:pPr marL="0" indent="0">
              <a:buNone/>
            </a:pPr>
            <a:endParaRPr lang="fr-FR" dirty="0"/>
          </a:p>
        </p:txBody>
      </p:sp>
      <p:sp>
        <p:nvSpPr>
          <p:cNvPr id="11" name="ZoneTexte 10"/>
          <p:cNvSpPr txBox="1"/>
          <p:nvPr/>
        </p:nvSpPr>
        <p:spPr>
          <a:xfrm>
            <a:off x="1527902" y="4488860"/>
            <a:ext cx="3552825" cy="1015663"/>
          </a:xfrm>
          <a:prstGeom prst="rect">
            <a:avLst/>
          </a:prstGeom>
          <a:noFill/>
        </p:spPr>
        <p:txBody>
          <a:bodyPr wrap="square" rtlCol="0">
            <a:spAutoFit/>
          </a:bodyPr>
          <a:lstStyle/>
          <a:p>
            <a:pPr algn="just"/>
            <a:r>
              <a:rPr lang="fr-FR" sz="1600" b="1" dirty="0" smtClean="0">
                <a:solidFill>
                  <a:srgbClr val="66C1BF"/>
                </a:solidFill>
              </a:rPr>
              <a:t>Se balader sur des itinéraires prédéfinis</a:t>
            </a:r>
            <a:r>
              <a:rPr lang="fr-FR" sz="1400" dirty="0" smtClean="0">
                <a:solidFill>
                  <a:schemeClr val="accent6"/>
                </a:solidFill>
              </a:rPr>
              <a:t> avec une grille de lecture de l’espace public préparée afin de repérer les éléments à améliorer </a:t>
            </a:r>
          </a:p>
        </p:txBody>
      </p:sp>
      <p:sp>
        <p:nvSpPr>
          <p:cNvPr id="12" name="ZoneTexte 11"/>
          <p:cNvSpPr txBox="1"/>
          <p:nvPr/>
        </p:nvSpPr>
        <p:spPr>
          <a:xfrm>
            <a:off x="5350239" y="4488860"/>
            <a:ext cx="2533650" cy="1631216"/>
          </a:xfrm>
          <a:prstGeom prst="rect">
            <a:avLst/>
          </a:prstGeom>
          <a:noFill/>
        </p:spPr>
        <p:txBody>
          <a:bodyPr wrap="square" rtlCol="0">
            <a:spAutoFit/>
          </a:bodyPr>
          <a:lstStyle/>
          <a:p>
            <a:pPr algn="just"/>
            <a:r>
              <a:rPr lang="fr-FR" sz="1600" b="1" dirty="0" smtClean="0">
                <a:solidFill>
                  <a:srgbClr val="66C1BF"/>
                </a:solidFill>
              </a:rPr>
              <a:t>Se réunir et débriefer </a:t>
            </a:r>
            <a:r>
              <a:rPr lang="fr-FR" sz="1400" dirty="0" smtClean="0">
                <a:solidFill>
                  <a:schemeClr val="accent6"/>
                </a:solidFill>
              </a:rPr>
              <a:t>autour d’une carte ou d’un schéma afin de noter les éléments de diagnostic et de les catégoriser (transport en commun, vélo, marche, voiture, …)</a:t>
            </a:r>
          </a:p>
        </p:txBody>
      </p:sp>
      <p:sp>
        <p:nvSpPr>
          <p:cNvPr id="13" name="ZoneTexte 12"/>
          <p:cNvSpPr txBox="1"/>
          <p:nvPr/>
        </p:nvSpPr>
        <p:spPr>
          <a:xfrm>
            <a:off x="8327664" y="4486139"/>
            <a:ext cx="2934786" cy="984885"/>
          </a:xfrm>
          <a:prstGeom prst="rect">
            <a:avLst/>
          </a:prstGeom>
          <a:noFill/>
        </p:spPr>
        <p:txBody>
          <a:bodyPr wrap="square" rtlCol="0">
            <a:spAutoFit/>
          </a:bodyPr>
          <a:lstStyle/>
          <a:p>
            <a:pPr algn="just"/>
            <a:r>
              <a:rPr lang="fr-FR" sz="1600" b="1" dirty="0" smtClean="0">
                <a:solidFill>
                  <a:srgbClr val="66C1BF"/>
                </a:solidFill>
              </a:rPr>
              <a:t>Etablir ensemble </a:t>
            </a:r>
            <a:r>
              <a:rPr lang="fr-FR" sz="1400" dirty="0" smtClean="0">
                <a:solidFill>
                  <a:schemeClr val="accent6"/>
                </a:solidFill>
              </a:rPr>
              <a:t>une liste des enjeux de mobilité du quartier et du collège à partir des éléments de diagnostic</a:t>
            </a:r>
          </a:p>
        </p:txBody>
      </p:sp>
    </p:spTree>
    <p:extLst>
      <p:ext uri="{BB962C8B-B14F-4D97-AF65-F5344CB8AC3E}">
        <p14:creationId xmlns:p14="http://schemas.microsoft.com/office/powerpoint/2010/main" val="4162817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troisième </a:t>
            </a:r>
            <a:br>
              <a:rPr lang="fr-FR" dirty="0" smtClean="0"/>
            </a:br>
            <a:r>
              <a:rPr lang="fr-FR" dirty="0" smtClean="0"/>
              <a:t>et quatrième étape </a:t>
            </a:r>
            <a:endParaRPr lang="fr-FR" dirty="0"/>
          </a:p>
        </p:txBody>
      </p:sp>
      <p:sp>
        <p:nvSpPr>
          <p:cNvPr id="3" name="Espace réservé du texte 2"/>
          <p:cNvSpPr>
            <a:spLocks noGrp="1"/>
          </p:cNvSpPr>
          <p:nvPr>
            <p:ph type="body" idx="1"/>
          </p:nvPr>
        </p:nvSpPr>
        <p:spPr>
          <a:xfrm>
            <a:off x="3242930" y="5159781"/>
            <a:ext cx="8949070" cy="951135"/>
          </a:xfrm>
        </p:spPr>
        <p:txBody>
          <a:bodyPr>
            <a:noAutofit/>
          </a:bodyPr>
          <a:lstStyle/>
          <a:p>
            <a:r>
              <a:rPr lang="fr-FR" sz="2800" dirty="0">
                <a:solidFill>
                  <a:srgbClr val="009A9B"/>
                </a:solidFill>
              </a:rPr>
              <a:t>Plan d’actions &amp; mise en œuvre</a:t>
            </a:r>
            <a:endParaRPr lang="fr-FR" sz="2800" dirty="0"/>
          </a:p>
        </p:txBody>
      </p:sp>
      <p:sp>
        <p:nvSpPr>
          <p:cNvPr id="4" name="Espace réservé du texte 2"/>
          <p:cNvSpPr txBox="1">
            <a:spLocks/>
          </p:cNvSpPr>
          <p:nvPr/>
        </p:nvSpPr>
        <p:spPr>
          <a:xfrm>
            <a:off x="-3542182" y="1356914"/>
            <a:ext cx="8949070" cy="9511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pPr algn="ctr"/>
            <a:r>
              <a:rPr lang="fr-FR" sz="8800" dirty="0" smtClean="0">
                <a:latin typeface="Arial Narrow" panose="020B0606020202030204" pitchFamily="34" charset="0"/>
              </a:rPr>
              <a:t>3 </a:t>
            </a:r>
          </a:p>
          <a:p>
            <a:pPr algn="ctr"/>
            <a:r>
              <a:rPr lang="fr-FR" sz="8800" dirty="0" smtClean="0">
                <a:latin typeface="Arial Narrow" panose="020B0606020202030204" pitchFamily="34" charset="0"/>
              </a:rPr>
              <a:t>&amp; </a:t>
            </a:r>
          </a:p>
          <a:p>
            <a:pPr algn="ctr"/>
            <a:r>
              <a:rPr lang="fr-FR" sz="8800" dirty="0" smtClean="0">
                <a:latin typeface="Arial Narrow" panose="020B0606020202030204" pitchFamily="34" charset="0"/>
              </a:rPr>
              <a:t>4</a:t>
            </a:r>
            <a:endParaRPr lang="fr-FR" sz="8800" dirty="0">
              <a:latin typeface="Arial Narrow" panose="020B0606020202030204" pitchFamily="34" charset="0"/>
            </a:endParaRPr>
          </a:p>
        </p:txBody>
      </p:sp>
    </p:spTree>
    <p:extLst>
      <p:ext uri="{BB962C8B-B14F-4D97-AF65-F5344CB8AC3E}">
        <p14:creationId xmlns:p14="http://schemas.microsoft.com/office/powerpoint/2010/main" val="19198313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23393" y="1187239"/>
            <a:ext cx="10178322" cy="3593591"/>
          </a:xfrm>
        </p:spPr>
        <p:txBody>
          <a:bodyPr>
            <a:normAutofit/>
          </a:bodyPr>
          <a:lstStyle/>
          <a:p>
            <a:pPr lvl="0"/>
            <a:r>
              <a:rPr lang="fr-FR" dirty="0"/>
              <a:t>I</a:t>
            </a:r>
            <a:r>
              <a:rPr lang="fr-FR" dirty="0" smtClean="0"/>
              <a:t>dentifier </a:t>
            </a:r>
            <a:r>
              <a:rPr lang="fr-FR" dirty="0"/>
              <a:t>et hiérarchiser des </a:t>
            </a:r>
            <a:r>
              <a:rPr lang="fr-FR" b="1" dirty="0">
                <a:solidFill>
                  <a:srgbClr val="66C1BF"/>
                </a:solidFill>
              </a:rPr>
              <a:t>objectifs</a:t>
            </a:r>
            <a:r>
              <a:rPr lang="fr-FR" dirty="0"/>
              <a:t>, </a:t>
            </a:r>
          </a:p>
          <a:p>
            <a:pPr lvl="0"/>
            <a:r>
              <a:rPr lang="fr-FR" dirty="0"/>
              <a:t>L</a:t>
            </a:r>
            <a:r>
              <a:rPr lang="fr-FR" dirty="0" smtClean="0"/>
              <a:t>es décliner en choisissant des </a:t>
            </a:r>
            <a:r>
              <a:rPr lang="fr-FR" b="1" dirty="0">
                <a:solidFill>
                  <a:srgbClr val="66C1BF"/>
                </a:solidFill>
              </a:rPr>
              <a:t>actions</a:t>
            </a:r>
            <a:r>
              <a:rPr lang="fr-FR" dirty="0"/>
              <a:t>.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363" y="2448623"/>
            <a:ext cx="9002381" cy="4096322"/>
          </a:xfrm>
          <a:prstGeom prst="rect">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0" y="-268357"/>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a:spLocks noGrp="1"/>
          </p:cNvSpPr>
          <p:nvPr>
            <p:ph type="title"/>
          </p:nvPr>
        </p:nvSpPr>
        <p:spPr>
          <a:xfrm>
            <a:off x="1221860" y="439508"/>
            <a:ext cx="10178322" cy="971848"/>
          </a:xfrm>
        </p:spPr>
        <p:txBody>
          <a:bodyPr>
            <a:normAutofit/>
          </a:bodyPr>
          <a:lstStyle/>
          <a:p>
            <a:r>
              <a:rPr lang="fr-FR" sz="3600" dirty="0" smtClean="0">
                <a:solidFill>
                  <a:srgbClr val="66C1BF"/>
                </a:solidFill>
              </a:rPr>
              <a:t>Donner une orientation au plan d’action </a:t>
            </a:r>
            <a:endParaRPr lang="fr-FR" sz="3600" dirty="0">
              <a:solidFill>
                <a:srgbClr val="66C1BF"/>
              </a:solidFill>
            </a:endParaRPr>
          </a:p>
        </p:txBody>
      </p:sp>
    </p:spTree>
    <p:extLst>
      <p:ext uri="{BB962C8B-B14F-4D97-AF65-F5344CB8AC3E}">
        <p14:creationId xmlns:p14="http://schemas.microsoft.com/office/powerpoint/2010/main" val="14853716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1078832" y="1362862"/>
            <a:ext cx="5649959" cy="549513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endParaRPr lang="fr-FR" sz="2000" dirty="0" smtClean="0">
              <a:solidFill>
                <a:schemeClr val="accent6"/>
              </a:solidFill>
            </a:endParaRPr>
          </a:p>
          <a:p>
            <a:pPr lvl="1" algn="l"/>
            <a:r>
              <a:rPr lang="fr-FR" sz="2000" dirty="0" smtClean="0">
                <a:solidFill>
                  <a:schemeClr val="tx2"/>
                </a:solidFill>
              </a:rPr>
              <a:t>Sur chaque fiche</a:t>
            </a:r>
            <a:r>
              <a:rPr lang="fr-FR" sz="2000" dirty="0" smtClean="0">
                <a:solidFill>
                  <a:schemeClr val="accent6"/>
                </a:solidFill>
              </a:rPr>
              <a:t>, on doit trouver :</a:t>
            </a:r>
          </a:p>
          <a:p>
            <a:pPr lvl="1" algn="l"/>
            <a:endParaRPr lang="fr-FR" sz="2000" dirty="0" smtClean="0">
              <a:solidFill>
                <a:schemeClr val="accent6"/>
              </a:solidFill>
            </a:endParaRPr>
          </a:p>
          <a:p>
            <a:pPr marL="628650" lvl="1" indent="-285750" algn="l">
              <a:buFont typeface="Wingdings" pitchFamily="2" charset="2"/>
              <a:buChar char="§"/>
            </a:pPr>
            <a:r>
              <a:rPr lang="fr-FR" sz="2000" dirty="0" smtClean="0">
                <a:solidFill>
                  <a:schemeClr val="accent6"/>
                </a:solidFill>
              </a:rPr>
              <a:t>Intitulé / description de l’action</a:t>
            </a:r>
          </a:p>
          <a:p>
            <a:pPr marL="628650" lvl="1" indent="-285750" algn="l">
              <a:buFont typeface="Wingdings" pitchFamily="2" charset="2"/>
              <a:buChar char="§"/>
            </a:pPr>
            <a:r>
              <a:rPr lang="fr-FR" sz="2000" dirty="0" smtClean="0">
                <a:solidFill>
                  <a:schemeClr val="accent6"/>
                </a:solidFill>
              </a:rPr>
              <a:t>Pilote de l’action</a:t>
            </a:r>
          </a:p>
          <a:p>
            <a:pPr marL="628650" lvl="1" indent="-285750" algn="l">
              <a:buFont typeface="Wingdings" pitchFamily="2" charset="2"/>
              <a:buChar char="§"/>
            </a:pPr>
            <a:r>
              <a:rPr lang="fr-FR" sz="2000" dirty="0" smtClean="0">
                <a:solidFill>
                  <a:schemeClr val="accent6"/>
                </a:solidFill>
              </a:rPr>
              <a:t>Situation de départ / contexte</a:t>
            </a:r>
          </a:p>
          <a:p>
            <a:pPr marL="628650" lvl="1" indent="-285750" algn="l">
              <a:buFont typeface="Wingdings" pitchFamily="2" charset="2"/>
              <a:buChar char="§"/>
            </a:pPr>
            <a:r>
              <a:rPr lang="fr-FR" sz="2000" dirty="0" smtClean="0">
                <a:solidFill>
                  <a:schemeClr val="accent6"/>
                </a:solidFill>
              </a:rPr>
              <a:t>Public ciblé</a:t>
            </a:r>
          </a:p>
          <a:p>
            <a:pPr marL="628650" lvl="1" indent="-285750" algn="l">
              <a:buFont typeface="Wingdings" pitchFamily="2" charset="2"/>
              <a:buChar char="§"/>
            </a:pPr>
            <a:r>
              <a:rPr lang="fr-FR" sz="2000" dirty="0" smtClean="0">
                <a:solidFill>
                  <a:schemeClr val="accent6"/>
                </a:solidFill>
              </a:rPr>
              <a:t>Objectif</a:t>
            </a:r>
          </a:p>
          <a:p>
            <a:pPr marL="628650" lvl="1" indent="-285750" algn="l">
              <a:buFont typeface="Wingdings" pitchFamily="2" charset="2"/>
              <a:buChar char="§"/>
            </a:pPr>
            <a:r>
              <a:rPr lang="fr-FR" sz="2000" dirty="0" smtClean="0">
                <a:solidFill>
                  <a:schemeClr val="accent6"/>
                </a:solidFill>
              </a:rPr>
              <a:t>Méthodologie</a:t>
            </a:r>
          </a:p>
          <a:p>
            <a:pPr marL="628650" lvl="1" indent="-285750" algn="l">
              <a:buFont typeface="Wingdings" pitchFamily="2" charset="2"/>
              <a:buChar char="§"/>
            </a:pPr>
            <a:r>
              <a:rPr lang="fr-FR" sz="2000" dirty="0" smtClean="0">
                <a:solidFill>
                  <a:schemeClr val="accent6"/>
                </a:solidFill>
              </a:rPr>
              <a:t>Répartition des rôles</a:t>
            </a:r>
          </a:p>
          <a:p>
            <a:pPr marL="628650" lvl="1" indent="-285750" algn="l">
              <a:buFont typeface="Wingdings" pitchFamily="2" charset="2"/>
              <a:buChar char="§"/>
            </a:pPr>
            <a:r>
              <a:rPr lang="fr-FR" sz="2000" dirty="0" smtClean="0">
                <a:solidFill>
                  <a:schemeClr val="accent6"/>
                </a:solidFill>
              </a:rPr>
              <a:t>Ressources à mobiliser (financières, matérielles, humaines)</a:t>
            </a:r>
          </a:p>
          <a:p>
            <a:pPr marL="628650" lvl="1" indent="-285750" algn="l">
              <a:buFont typeface="Wingdings" pitchFamily="2" charset="2"/>
              <a:buChar char="§"/>
            </a:pPr>
            <a:r>
              <a:rPr lang="fr-FR" sz="2000" dirty="0">
                <a:solidFill>
                  <a:schemeClr val="accent6"/>
                </a:solidFill>
              </a:rPr>
              <a:t>Calendrier de mise en </a:t>
            </a:r>
            <a:r>
              <a:rPr lang="fr-FR" sz="2000" dirty="0" smtClean="0">
                <a:solidFill>
                  <a:schemeClr val="accent6"/>
                </a:solidFill>
              </a:rPr>
              <a:t>œuvre</a:t>
            </a:r>
            <a:endParaRPr lang="fr-FR" sz="2000" dirty="0">
              <a:solidFill>
                <a:schemeClr val="accent6"/>
              </a:solidFill>
            </a:endParaRPr>
          </a:p>
          <a:p>
            <a:pPr marL="628650" lvl="1" indent="-285750" algn="l">
              <a:buFont typeface="Wingdings" pitchFamily="2" charset="2"/>
              <a:buChar char="§"/>
            </a:pPr>
            <a:r>
              <a:rPr lang="fr-FR" sz="2000" dirty="0" smtClean="0">
                <a:solidFill>
                  <a:schemeClr val="accent6"/>
                </a:solidFill>
              </a:rPr>
              <a:t>Type d’évaluation / critères/indicateurs</a:t>
            </a:r>
          </a:p>
          <a:p>
            <a:pPr lvl="1" algn="l"/>
            <a:endParaRPr lang="fr-FR" sz="2000" dirty="0" smtClean="0">
              <a:solidFill>
                <a:prstClr val="black"/>
              </a:solidFill>
            </a:endParaRPr>
          </a:p>
          <a:p>
            <a:pPr lvl="1" algn="l"/>
            <a:endParaRPr lang="fr-FR" sz="2000" dirty="0" smtClean="0">
              <a:solidFill>
                <a:prstClr val="black"/>
              </a:solidFill>
            </a:endParaRPr>
          </a:p>
          <a:p>
            <a:pPr lvl="1" algn="l"/>
            <a:endParaRPr lang="fr-FR" sz="2400" dirty="0" smtClean="0">
              <a:solidFill>
                <a:prstClr val="black"/>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791" y="64767"/>
            <a:ext cx="5189786" cy="6793233"/>
          </a:xfrm>
          <a:prstGeom prst="rect">
            <a:avLst/>
          </a:prstGeom>
          <a:ln>
            <a:noFill/>
          </a:ln>
          <a:effectLst>
            <a:softEdge rad="112500"/>
          </a:effectLst>
        </p:spPr>
      </p:pic>
      <p:sp>
        <p:nvSpPr>
          <p:cNvPr id="8" name="Titre 1"/>
          <p:cNvSpPr>
            <a:spLocks noGrp="1"/>
          </p:cNvSpPr>
          <p:nvPr>
            <p:ph type="title"/>
          </p:nvPr>
        </p:nvSpPr>
        <p:spPr>
          <a:xfrm>
            <a:off x="1221860" y="439508"/>
            <a:ext cx="10178322" cy="1492132"/>
          </a:xfrm>
        </p:spPr>
        <p:txBody>
          <a:bodyPr>
            <a:normAutofit/>
          </a:bodyPr>
          <a:lstStyle/>
          <a:p>
            <a:r>
              <a:rPr lang="fr-FR" sz="3600" dirty="0" smtClean="0">
                <a:solidFill>
                  <a:srgbClr val="66C1BF"/>
                </a:solidFill>
              </a:rPr>
              <a:t>Fiches actions</a:t>
            </a:r>
            <a:r>
              <a:rPr lang="fr-FR" sz="3600" dirty="0">
                <a:solidFill>
                  <a:srgbClr val="66C1BF"/>
                </a:solidFill>
              </a:rPr>
              <a:t> : </a:t>
            </a:r>
          </a:p>
        </p:txBody>
      </p:sp>
    </p:spTree>
    <p:extLst>
      <p:ext uri="{BB962C8B-B14F-4D97-AF65-F5344CB8AC3E}">
        <p14:creationId xmlns:p14="http://schemas.microsoft.com/office/powerpoint/2010/main" val="27789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solidFill>
                  <a:srgbClr val="66C1BF"/>
                </a:solidFill>
              </a:rPr>
              <a:t>Benchmark des actions</a:t>
            </a:r>
          </a:p>
        </p:txBody>
      </p:sp>
      <p:sp>
        <p:nvSpPr>
          <p:cNvPr id="3" name="Espace réservé du contenu 2"/>
          <p:cNvSpPr>
            <a:spLocks noGrp="1"/>
          </p:cNvSpPr>
          <p:nvPr>
            <p:ph idx="1"/>
          </p:nvPr>
        </p:nvSpPr>
        <p:spPr>
          <a:xfrm>
            <a:off x="1251678" y="2065284"/>
            <a:ext cx="10379289" cy="3657599"/>
          </a:xfrm>
        </p:spPr>
        <p:txBody>
          <a:bodyPr>
            <a:normAutofit/>
          </a:bodyPr>
          <a:lstStyle/>
          <a:p>
            <a:pPr marL="0" indent="0">
              <a:buNone/>
            </a:pPr>
            <a:r>
              <a:rPr lang="fr-FR" sz="2400" dirty="0" smtClean="0"/>
              <a:t>Le </a:t>
            </a:r>
            <a:r>
              <a:rPr lang="fr-FR" sz="2400" dirty="0"/>
              <a:t>plan d’actions couvre 4 grandes « catégories » de solutions </a:t>
            </a:r>
            <a:r>
              <a:rPr lang="fr-FR" sz="2400" dirty="0" smtClean="0"/>
              <a:t>:</a:t>
            </a:r>
          </a:p>
          <a:p>
            <a:pPr marL="0" indent="0">
              <a:buNone/>
            </a:pPr>
            <a:endParaRPr lang="fr-FR" sz="2400" dirty="0"/>
          </a:p>
          <a:p>
            <a:pPr lvl="0"/>
            <a:r>
              <a:rPr lang="fr-FR" sz="2400" dirty="0"/>
              <a:t>Des actions </a:t>
            </a:r>
            <a:r>
              <a:rPr lang="fr-FR" sz="2400" dirty="0" smtClean="0"/>
              <a:t>d’</a:t>
            </a:r>
            <a:r>
              <a:rPr lang="fr-FR" sz="2400" dirty="0" smtClean="0">
                <a:solidFill>
                  <a:srgbClr val="66C1BF"/>
                </a:solidFill>
              </a:rPr>
              <a:t>aménagement</a:t>
            </a:r>
            <a:r>
              <a:rPr lang="fr-FR" sz="2400" dirty="0" smtClean="0"/>
              <a:t> pour </a:t>
            </a:r>
            <a:r>
              <a:rPr lang="fr-FR" sz="2400" dirty="0"/>
              <a:t>faciliter et sécuriser les modes actifs</a:t>
            </a:r>
          </a:p>
          <a:p>
            <a:pPr lvl="0"/>
            <a:r>
              <a:rPr lang="fr-FR" sz="2400" dirty="0" smtClean="0"/>
              <a:t>La </a:t>
            </a:r>
            <a:r>
              <a:rPr lang="fr-FR" sz="2400" dirty="0" smtClean="0">
                <a:solidFill>
                  <a:srgbClr val="66C1BF"/>
                </a:solidFill>
              </a:rPr>
              <a:t>recherche d’alternatives </a:t>
            </a:r>
            <a:r>
              <a:rPr lang="fr-FR" sz="2400" dirty="0" smtClean="0"/>
              <a:t>à </a:t>
            </a:r>
            <a:r>
              <a:rPr lang="fr-FR" sz="2400" dirty="0"/>
              <a:t>l’usage de la voiture individuelle : co-voiturage, transports en commun, </a:t>
            </a:r>
            <a:r>
              <a:rPr lang="fr-FR" sz="2400" dirty="0" err="1"/>
              <a:t>vélobus</a:t>
            </a:r>
            <a:r>
              <a:rPr lang="fr-FR" sz="2400" dirty="0"/>
              <a:t>, pédibus</a:t>
            </a:r>
          </a:p>
          <a:p>
            <a:pPr lvl="0"/>
            <a:r>
              <a:rPr lang="fr-FR" sz="2400" dirty="0"/>
              <a:t>Des actions </a:t>
            </a:r>
            <a:r>
              <a:rPr lang="fr-FR" sz="2400" dirty="0" smtClean="0">
                <a:solidFill>
                  <a:srgbClr val="66C1BF"/>
                </a:solidFill>
              </a:rPr>
              <a:t>pédagogiques </a:t>
            </a:r>
            <a:endParaRPr lang="fr-FR" sz="2400" dirty="0">
              <a:solidFill>
                <a:srgbClr val="66C1BF"/>
              </a:solidFill>
            </a:endParaRPr>
          </a:p>
          <a:p>
            <a:pPr lvl="0"/>
            <a:r>
              <a:rPr lang="fr-FR" sz="2400" dirty="0"/>
              <a:t>Des actions </a:t>
            </a:r>
            <a:r>
              <a:rPr lang="fr-FR" sz="2400" dirty="0" smtClean="0"/>
              <a:t>de </a:t>
            </a:r>
            <a:r>
              <a:rPr lang="fr-FR" sz="2400" dirty="0" smtClean="0">
                <a:solidFill>
                  <a:srgbClr val="66C1BF"/>
                </a:solidFill>
              </a:rPr>
              <a:t>communication</a:t>
            </a:r>
            <a:endParaRPr lang="fr-FR" sz="2400" dirty="0">
              <a:solidFill>
                <a:srgbClr val="66C1BF"/>
              </a:solidFill>
            </a:endParaRPr>
          </a:p>
        </p:txBody>
      </p:sp>
    </p:spTree>
    <p:extLst>
      <p:ext uri="{BB962C8B-B14F-4D97-AF65-F5344CB8AC3E}">
        <p14:creationId xmlns:p14="http://schemas.microsoft.com/office/powerpoint/2010/main" val="2055093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199269" y="182490"/>
            <a:ext cx="10178322" cy="1492132"/>
          </a:xfrm>
        </p:spPr>
        <p:txBody>
          <a:bodyPr/>
          <a:lstStyle/>
          <a:p>
            <a:r>
              <a:rPr lang="fr-FR" dirty="0" smtClean="0">
                <a:solidFill>
                  <a:srgbClr val="66C1BF"/>
                </a:solidFill>
              </a:rPr>
              <a:t>Aménagements</a:t>
            </a:r>
            <a:endParaRPr lang="fr-FR" dirty="0">
              <a:solidFill>
                <a:srgbClr val="66C1BF"/>
              </a:solidFill>
            </a:endParaRPr>
          </a:p>
        </p:txBody>
      </p:sp>
      <p:pic>
        <p:nvPicPr>
          <p:cNvPr id="7" name="Espace réservé du contenu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78128" y="1013796"/>
            <a:ext cx="3106882" cy="2330162"/>
          </a:xfrm>
          <a:prstGeom prst="rect">
            <a:avLst/>
          </a:prstGeom>
          <a:ln>
            <a:noFill/>
          </a:ln>
          <a:effectLst>
            <a:softEdge rad="112500"/>
          </a:effectLst>
        </p:spPr>
      </p:pic>
      <p:pic>
        <p:nvPicPr>
          <p:cNvPr id="5" name="Picture 5" descr="W:\Mes images\stationnement\stationnement sécurisé\Collège Lazaro Marcq\parkingElev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3373" y="215084"/>
            <a:ext cx="3539688" cy="26547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7959731" y="2766244"/>
            <a:ext cx="3883931" cy="646331"/>
          </a:xfrm>
          <a:prstGeom prst="rect">
            <a:avLst/>
          </a:prstGeom>
          <a:noFill/>
        </p:spPr>
        <p:txBody>
          <a:bodyPr wrap="square" rtlCol="0">
            <a:spAutoFit/>
          </a:bodyPr>
          <a:lstStyle/>
          <a:p>
            <a:pPr algn="just"/>
            <a:r>
              <a:rPr lang="fr-FR" dirty="0" smtClean="0">
                <a:solidFill>
                  <a:schemeClr val="accent6"/>
                </a:solidFill>
              </a:rPr>
              <a:t>Garage vélos / trottinettes sécurisé (Collège du Lazaro, </a:t>
            </a:r>
            <a:r>
              <a:rPr lang="fr-FR" dirty="0" err="1" smtClean="0">
                <a:solidFill>
                  <a:schemeClr val="accent6"/>
                </a:solidFill>
              </a:rPr>
              <a:t>Marcq-en-Baroeul</a:t>
            </a:r>
            <a:r>
              <a:rPr lang="fr-FR" dirty="0" smtClean="0">
                <a:solidFill>
                  <a:schemeClr val="accent6"/>
                </a:solidFill>
              </a:rPr>
              <a:t>)</a:t>
            </a:r>
            <a:endParaRPr lang="fr-FR" dirty="0">
              <a:solidFill>
                <a:schemeClr val="accent6"/>
              </a:solidFill>
            </a:endParaRPr>
          </a:p>
        </p:txBody>
      </p:sp>
      <p:sp>
        <p:nvSpPr>
          <p:cNvPr id="8" name="ZoneTexte 7"/>
          <p:cNvSpPr txBox="1"/>
          <p:nvPr/>
        </p:nvSpPr>
        <p:spPr>
          <a:xfrm>
            <a:off x="4481799" y="1413909"/>
            <a:ext cx="2349062" cy="923330"/>
          </a:xfrm>
          <a:prstGeom prst="rect">
            <a:avLst/>
          </a:prstGeom>
          <a:noFill/>
        </p:spPr>
        <p:txBody>
          <a:bodyPr wrap="square" rtlCol="0">
            <a:spAutoFit/>
          </a:bodyPr>
          <a:lstStyle/>
          <a:p>
            <a:pPr algn="just"/>
            <a:r>
              <a:rPr lang="fr-FR" dirty="0" smtClean="0">
                <a:solidFill>
                  <a:schemeClr val="accent6"/>
                </a:solidFill>
              </a:rPr>
              <a:t>Voies cyclables sécurisées (Collège de </a:t>
            </a:r>
            <a:r>
              <a:rPr lang="fr-FR" dirty="0" err="1" smtClean="0">
                <a:solidFill>
                  <a:schemeClr val="accent6"/>
                </a:solidFill>
              </a:rPr>
              <a:t>Duttlenheim</a:t>
            </a:r>
            <a:r>
              <a:rPr lang="fr-FR" dirty="0" smtClean="0">
                <a:solidFill>
                  <a:schemeClr val="accent6"/>
                </a:solidFill>
              </a:rPr>
              <a:t>, Alsace)</a:t>
            </a:r>
            <a:endParaRPr lang="fr-FR" dirty="0">
              <a:solidFill>
                <a:schemeClr val="accent6"/>
              </a:solidFill>
            </a:endParaRPr>
          </a:p>
        </p:txBody>
      </p:sp>
      <p:pic>
        <p:nvPicPr>
          <p:cNvPr id="4" name="Image 3"/>
          <p:cNvPicPr>
            <a:picLocks noChangeAspect="1"/>
          </p:cNvPicPr>
          <p:nvPr/>
        </p:nvPicPr>
        <p:blipFill>
          <a:blip r:embed="rId6"/>
          <a:stretch>
            <a:fillRect/>
          </a:stretch>
        </p:blipFill>
        <p:spPr>
          <a:xfrm>
            <a:off x="1278128" y="3749638"/>
            <a:ext cx="3782400" cy="2836800"/>
          </a:xfrm>
          <a:prstGeom prst="rect">
            <a:avLst/>
          </a:prstGeom>
          <a:ln>
            <a:noFill/>
          </a:ln>
          <a:effectLst>
            <a:softEdge rad="112500"/>
          </a:effectLst>
        </p:spPr>
      </p:pic>
      <p:sp>
        <p:nvSpPr>
          <p:cNvPr id="9" name="ZoneTexte 8"/>
          <p:cNvSpPr txBox="1"/>
          <p:nvPr/>
        </p:nvSpPr>
        <p:spPr>
          <a:xfrm>
            <a:off x="1380749" y="6457890"/>
            <a:ext cx="4213273" cy="369332"/>
          </a:xfrm>
          <a:prstGeom prst="rect">
            <a:avLst/>
          </a:prstGeom>
          <a:noFill/>
        </p:spPr>
        <p:txBody>
          <a:bodyPr wrap="square" rtlCol="0">
            <a:spAutoFit/>
          </a:bodyPr>
          <a:lstStyle/>
          <a:p>
            <a:r>
              <a:rPr lang="fr-FR" dirty="0" smtClean="0">
                <a:solidFill>
                  <a:schemeClr val="accent6"/>
                </a:solidFill>
              </a:rPr>
              <a:t>Jalonnement (Ivry s/Seine)</a:t>
            </a:r>
            <a:endParaRPr lang="fr-FR" dirty="0">
              <a:solidFill>
                <a:schemeClr val="accent6"/>
              </a:solidFill>
            </a:endParaRPr>
          </a:p>
        </p:txBody>
      </p:sp>
      <p:pic>
        <p:nvPicPr>
          <p:cNvPr id="3" name="Image 2"/>
          <p:cNvPicPr>
            <a:picLocks noChangeAspect="1"/>
          </p:cNvPicPr>
          <p:nvPr/>
        </p:nvPicPr>
        <p:blipFill>
          <a:blip r:embed="rId7"/>
          <a:stretch>
            <a:fillRect/>
          </a:stretch>
        </p:blipFill>
        <p:spPr>
          <a:xfrm>
            <a:off x="5396784" y="4487912"/>
            <a:ext cx="3705013" cy="2111282"/>
          </a:xfrm>
          <a:prstGeom prst="rect">
            <a:avLst/>
          </a:prstGeom>
        </p:spPr>
      </p:pic>
      <p:sp>
        <p:nvSpPr>
          <p:cNvPr id="10" name="ZoneTexte 9"/>
          <p:cNvSpPr txBox="1"/>
          <p:nvPr/>
        </p:nvSpPr>
        <p:spPr>
          <a:xfrm>
            <a:off x="9286987" y="5249814"/>
            <a:ext cx="2556675" cy="1200329"/>
          </a:xfrm>
          <a:prstGeom prst="rect">
            <a:avLst/>
          </a:prstGeom>
          <a:noFill/>
        </p:spPr>
        <p:txBody>
          <a:bodyPr wrap="square" rtlCol="0">
            <a:spAutoFit/>
          </a:bodyPr>
          <a:lstStyle/>
          <a:p>
            <a:pPr algn="just"/>
            <a:r>
              <a:rPr lang="fr-FR" dirty="0" smtClean="0">
                <a:solidFill>
                  <a:schemeClr val="accent6"/>
                </a:solidFill>
              </a:rPr>
              <a:t>Fermeture des rues à certaines tranches horaires (Collège de la mer)</a:t>
            </a:r>
            <a:endParaRPr lang="fr-FR" dirty="0">
              <a:solidFill>
                <a:schemeClr val="accent6"/>
              </a:solidFill>
            </a:endParaRPr>
          </a:p>
        </p:txBody>
      </p:sp>
    </p:spTree>
    <p:extLst>
      <p:ext uri="{BB962C8B-B14F-4D97-AF65-F5344CB8AC3E}">
        <p14:creationId xmlns:p14="http://schemas.microsoft.com/office/powerpoint/2010/main" val="2459095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760833" y="218208"/>
            <a:ext cx="4539193" cy="2548583"/>
          </a:xfrm>
          <a:prstGeom prst="rect">
            <a:avLst/>
          </a:prstGeom>
          <a:ln>
            <a:noFill/>
          </a:ln>
          <a:effectLst>
            <a:softEdge rad="112500"/>
          </a:effectLst>
        </p:spPr>
      </p:pic>
      <p:sp>
        <p:nvSpPr>
          <p:cNvPr id="5" name="ZoneTexte 4"/>
          <p:cNvSpPr txBox="1"/>
          <p:nvPr/>
        </p:nvSpPr>
        <p:spPr>
          <a:xfrm>
            <a:off x="6398080" y="2805383"/>
            <a:ext cx="5489781" cy="707886"/>
          </a:xfrm>
          <a:prstGeom prst="rect">
            <a:avLst/>
          </a:prstGeom>
          <a:noFill/>
        </p:spPr>
        <p:txBody>
          <a:bodyPr wrap="square" rtlCol="0">
            <a:spAutoFit/>
          </a:bodyPr>
          <a:lstStyle/>
          <a:p>
            <a:pPr algn="ctr"/>
            <a:r>
              <a:rPr lang="fr-FR" sz="2000" dirty="0" smtClean="0">
                <a:solidFill>
                  <a:schemeClr val="accent6"/>
                </a:solidFill>
              </a:rPr>
              <a:t>Passage à 30 ou en zone de rencontre aux abord des établissements scolaire (Roubaix, 2018) </a:t>
            </a:r>
            <a:endParaRPr lang="fr-FR" sz="2000" dirty="0">
              <a:solidFill>
                <a:schemeClr val="accent6"/>
              </a:solidFill>
            </a:endParaRPr>
          </a:p>
        </p:txBody>
      </p:sp>
      <p:pic>
        <p:nvPicPr>
          <p:cNvPr id="6" name="Image 5"/>
          <p:cNvPicPr>
            <a:picLocks noChangeAspect="1"/>
          </p:cNvPicPr>
          <p:nvPr/>
        </p:nvPicPr>
        <p:blipFill>
          <a:blip r:embed="rId4"/>
          <a:stretch>
            <a:fillRect/>
          </a:stretch>
        </p:blipFill>
        <p:spPr>
          <a:xfrm>
            <a:off x="1705709" y="1350688"/>
            <a:ext cx="3648551" cy="1690951"/>
          </a:xfrm>
          <a:prstGeom prst="rect">
            <a:avLst/>
          </a:prstGeom>
          <a:ln>
            <a:noFill/>
          </a:ln>
          <a:effectLst>
            <a:softEdge rad="112500"/>
          </a:effectLst>
        </p:spPr>
      </p:pic>
      <p:sp>
        <p:nvSpPr>
          <p:cNvPr id="7" name="ZoneTexte 6"/>
          <p:cNvSpPr txBox="1"/>
          <p:nvPr/>
        </p:nvSpPr>
        <p:spPr>
          <a:xfrm>
            <a:off x="1705709" y="3055870"/>
            <a:ext cx="3958710" cy="400110"/>
          </a:xfrm>
          <a:prstGeom prst="rect">
            <a:avLst/>
          </a:prstGeom>
          <a:noFill/>
        </p:spPr>
        <p:txBody>
          <a:bodyPr wrap="square" rtlCol="0">
            <a:spAutoFit/>
          </a:bodyPr>
          <a:lstStyle/>
          <a:p>
            <a:r>
              <a:rPr lang="fr-FR" sz="2000" dirty="0" smtClean="0">
                <a:solidFill>
                  <a:schemeClr val="accent6"/>
                </a:solidFill>
              </a:rPr>
              <a:t>Zone de rencontre (Sèvre – 2020)</a:t>
            </a:r>
            <a:endParaRPr lang="fr-FR" sz="2000" dirty="0">
              <a:solidFill>
                <a:schemeClr val="accent6"/>
              </a:solidFill>
            </a:endParaRPr>
          </a:p>
        </p:txBody>
      </p:sp>
      <p:pic>
        <p:nvPicPr>
          <p:cNvPr id="8" name="Image 7"/>
          <p:cNvPicPr>
            <a:picLocks noChangeAspect="1"/>
          </p:cNvPicPr>
          <p:nvPr/>
        </p:nvPicPr>
        <p:blipFill>
          <a:blip r:embed="rId5"/>
          <a:stretch>
            <a:fillRect/>
          </a:stretch>
        </p:blipFill>
        <p:spPr>
          <a:xfrm>
            <a:off x="7339375" y="3913379"/>
            <a:ext cx="3402876" cy="2257810"/>
          </a:xfrm>
          <a:prstGeom prst="rect">
            <a:avLst/>
          </a:prstGeom>
          <a:ln>
            <a:noFill/>
          </a:ln>
          <a:effectLst>
            <a:softEdge rad="112500"/>
          </a:effectLst>
        </p:spPr>
      </p:pic>
      <p:sp>
        <p:nvSpPr>
          <p:cNvPr id="9" name="ZoneTexte 8"/>
          <p:cNvSpPr txBox="1"/>
          <p:nvPr/>
        </p:nvSpPr>
        <p:spPr>
          <a:xfrm>
            <a:off x="7378499" y="6171189"/>
            <a:ext cx="3324627" cy="400110"/>
          </a:xfrm>
          <a:prstGeom prst="rect">
            <a:avLst/>
          </a:prstGeom>
          <a:noFill/>
        </p:spPr>
        <p:txBody>
          <a:bodyPr wrap="square" rtlCol="0">
            <a:spAutoFit/>
          </a:bodyPr>
          <a:lstStyle/>
          <a:p>
            <a:pPr algn="ctr"/>
            <a:r>
              <a:rPr lang="fr-FR" sz="2000" dirty="0" smtClean="0">
                <a:solidFill>
                  <a:schemeClr val="accent6"/>
                </a:solidFill>
              </a:rPr>
              <a:t>Passage piétons 3D</a:t>
            </a:r>
            <a:endParaRPr lang="fr-FR" sz="2000" dirty="0">
              <a:solidFill>
                <a:schemeClr val="accent6"/>
              </a:solidFill>
            </a:endParaRPr>
          </a:p>
        </p:txBody>
      </p:sp>
      <p:pic>
        <p:nvPicPr>
          <p:cNvPr id="11" name="Image 10"/>
          <p:cNvPicPr>
            <a:picLocks noChangeAspect="1"/>
          </p:cNvPicPr>
          <p:nvPr/>
        </p:nvPicPr>
        <p:blipFill>
          <a:blip r:embed="rId6"/>
          <a:stretch>
            <a:fillRect/>
          </a:stretch>
        </p:blipFill>
        <p:spPr>
          <a:xfrm>
            <a:off x="1136409" y="3863101"/>
            <a:ext cx="4741363" cy="1948253"/>
          </a:xfrm>
          <a:prstGeom prst="rect">
            <a:avLst/>
          </a:prstGeom>
        </p:spPr>
      </p:pic>
      <p:sp>
        <p:nvSpPr>
          <p:cNvPr id="12" name="ZoneTexte 11"/>
          <p:cNvSpPr txBox="1"/>
          <p:nvPr/>
        </p:nvSpPr>
        <p:spPr>
          <a:xfrm>
            <a:off x="1136408" y="5811354"/>
            <a:ext cx="4741363" cy="738664"/>
          </a:xfrm>
          <a:prstGeom prst="rect">
            <a:avLst/>
          </a:prstGeom>
          <a:noFill/>
        </p:spPr>
        <p:txBody>
          <a:bodyPr wrap="square" rtlCol="0">
            <a:spAutoFit/>
          </a:bodyPr>
          <a:lstStyle/>
          <a:p>
            <a:pPr algn="ctr"/>
            <a:r>
              <a:rPr lang="fr-FR" sz="1400" dirty="0" smtClean="0">
                <a:solidFill>
                  <a:schemeClr val="accent6"/>
                </a:solidFill>
              </a:rPr>
              <a:t>L’apaisement des rues crée aussi une vie locale propice à l’usage de la marche et du vélo</a:t>
            </a:r>
          </a:p>
          <a:p>
            <a:pPr algn="ctr"/>
            <a:r>
              <a:rPr lang="fr-FR" sz="1400" dirty="0" smtClean="0">
                <a:solidFill>
                  <a:schemeClr val="accent6"/>
                </a:solidFill>
              </a:rPr>
              <a:t>Source CEREMA</a:t>
            </a:r>
            <a:endParaRPr lang="fr-FR" sz="1400" dirty="0">
              <a:solidFill>
                <a:schemeClr val="accent6"/>
              </a:solidFill>
            </a:endParaRPr>
          </a:p>
        </p:txBody>
      </p:sp>
      <p:sp>
        <p:nvSpPr>
          <p:cNvPr id="13" name="Titre 1"/>
          <p:cNvSpPr>
            <a:spLocks noGrp="1"/>
          </p:cNvSpPr>
          <p:nvPr>
            <p:ph type="title"/>
          </p:nvPr>
        </p:nvSpPr>
        <p:spPr>
          <a:xfrm>
            <a:off x="1199269" y="182490"/>
            <a:ext cx="10178322" cy="1492132"/>
          </a:xfrm>
        </p:spPr>
        <p:txBody>
          <a:bodyPr/>
          <a:lstStyle/>
          <a:p>
            <a:r>
              <a:rPr lang="fr-FR" dirty="0" smtClean="0">
                <a:solidFill>
                  <a:srgbClr val="66C1BF"/>
                </a:solidFill>
              </a:rPr>
              <a:t>Aménagements </a:t>
            </a:r>
            <a:endParaRPr lang="fr-FR" dirty="0">
              <a:solidFill>
                <a:srgbClr val="66C1BF"/>
              </a:solidFill>
            </a:endParaRPr>
          </a:p>
        </p:txBody>
      </p:sp>
    </p:spTree>
    <p:extLst>
      <p:ext uri="{BB962C8B-B14F-4D97-AF65-F5344CB8AC3E}">
        <p14:creationId xmlns:p14="http://schemas.microsoft.com/office/powerpoint/2010/main" val="3844541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8522" y="1814381"/>
            <a:ext cx="10318418" cy="4394988"/>
          </a:xfrm>
        </p:spPr>
        <p:txBody>
          <a:bodyPr/>
          <a:lstStyle/>
          <a:p>
            <a:r>
              <a:rPr lang="fr-FR" sz="5400" dirty="0" err="1">
                <a:solidFill>
                  <a:schemeClr val="accent6"/>
                </a:solidFill>
              </a:rPr>
              <a:t>écomobilité</a:t>
            </a:r>
            <a:r>
              <a:rPr lang="fr-FR" sz="5400" dirty="0">
                <a:solidFill>
                  <a:schemeClr val="accent6"/>
                </a:solidFill>
              </a:rPr>
              <a:t> </a:t>
            </a:r>
            <a:br>
              <a:rPr lang="fr-FR" sz="5400" dirty="0">
                <a:solidFill>
                  <a:schemeClr val="accent6"/>
                </a:solidFill>
              </a:rPr>
            </a:br>
            <a:r>
              <a:rPr lang="fr-FR" sz="5400" dirty="0">
                <a:solidFill>
                  <a:schemeClr val="accent6"/>
                </a:solidFill>
              </a:rPr>
              <a:t>&amp; </a:t>
            </a:r>
            <a:br>
              <a:rPr lang="fr-FR" sz="5400" dirty="0">
                <a:solidFill>
                  <a:schemeClr val="accent6"/>
                </a:solidFill>
              </a:rPr>
            </a:br>
            <a:r>
              <a:rPr lang="fr-FR" sz="5400" dirty="0">
                <a:solidFill>
                  <a:schemeClr val="accent6"/>
                </a:solidFill>
              </a:rPr>
              <a:t>PDES</a:t>
            </a:r>
            <a:r>
              <a:rPr lang="fr-FR" sz="5400" dirty="0"/>
              <a:t/>
            </a:r>
            <a:br>
              <a:rPr lang="fr-FR" sz="5400" dirty="0"/>
            </a:br>
            <a:endParaRPr lang="fr-FR" sz="5400" dirty="0"/>
          </a:p>
        </p:txBody>
      </p:sp>
      <p:sp>
        <p:nvSpPr>
          <p:cNvPr id="3" name="Sous-titre 2"/>
          <p:cNvSpPr>
            <a:spLocks noGrp="1"/>
          </p:cNvSpPr>
          <p:nvPr>
            <p:ph type="subTitle" idx="1"/>
          </p:nvPr>
        </p:nvSpPr>
        <p:spPr/>
        <p:txBody>
          <a:bodyPr/>
          <a:lstStyle/>
          <a:p>
            <a:r>
              <a:rPr lang="fr-FR" dirty="0"/>
              <a:t>Eléments de contexte</a:t>
            </a:r>
          </a:p>
        </p:txBody>
      </p:sp>
    </p:spTree>
    <p:extLst>
      <p:ext uri="{BB962C8B-B14F-4D97-AF65-F5344CB8AC3E}">
        <p14:creationId xmlns:p14="http://schemas.microsoft.com/office/powerpoint/2010/main" val="3010800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1339" y="141224"/>
            <a:ext cx="10178322" cy="1492132"/>
          </a:xfrm>
        </p:spPr>
        <p:txBody>
          <a:bodyPr/>
          <a:lstStyle/>
          <a:p>
            <a:r>
              <a:rPr lang="fr-FR" dirty="0" smtClean="0">
                <a:solidFill>
                  <a:srgbClr val="66CBBA"/>
                </a:solidFill>
              </a:rPr>
              <a:t>SOLUTIONS ALTERNATIVES</a:t>
            </a:r>
            <a:endParaRPr lang="fr-FR" dirty="0">
              <a:solidFill>
                <a:srgbClr val="66CBBA"/>
              </a:solidFill>
            </a:endParaRPr>
          </a:p>
        </p:txBody>
      </p:sp>
      <p:pic>
        <p:nvPicPr>
          <p:cNvPr id="4" name="Image 3"/>
          <p:cNvPicPr>
            <a:picLocks noChangeAspect="1"/>
          </p:cNvPicPr>
          <p:nvPr/>
        </p:nvPicPr>
        <p:blipFill>
          <a:blip r:embed="rId3"/>
          <a:stretch>
            <a:fillRect/>
          </a:stretch>
        </p:blipFill>
        <p:spPr>
          <a:xfrm>
            <a:off x="1242750" y="1109778"/>
            <a:ext cx="1853345" cy="2469094"/>
          </a:xfrm>
          <a:prstGeom prst="rect">
            <a:avLst/>
          </a:prstGeom>
          <a:ln>
            <a:noFill/>
          </a:ln>
          <a:effectLst>
            <a:softEdge rad="112500"/>
          </a:effectLst>
        </p:spPr>
      </p:pic>
      <p:sp>
        <p:nvSpPr>
          <p:cNvPr id="5" name="ZoneTexte 4"/>
          <p:cNvSpPr txBox="1"/>
          <p:nvPr/>
        </p:nvSpPr>
        <p:spPr>
          <a:xfrm>
            <a:off x="1332486" y="3531763"/>
            <a:ext cx="1673871" cy="1015663"/>
          </a:xfrm>
          <a:prstGeom prst="rect">
            <a:avLst/>
          </a:prstGeom>
          <a:noFill/>
        </p:spPr>
        <p:txBody>
          <a:bodyPr wrap="square" rtlCol="0">
            <a:spAutoFit/>
          </a:bodyPr>
          <a:lstStyle/>
          <a:p>
            <a:pPr algn="ctr"/>
            <a:r>
              <a:rPr lang="fr-FR" sz="2000" dirty="0" err="1" smtClean="0">
                <a:solidFill>
                  <a:schemeClr val="accent6"/>
                </a:solidFill>
              </a:rPr>
              <a:t>Vélobus</a:t>
            </a:r>
            <a:r>
              <a:rPr lang="fr-FR" sz="2000" dirty="0" smtClean="0">
                <a:solidFill>
                  <a:schemeClr val="accent6"/>
                </a:solidFill>
              </a:rPr>
              <a:t> (Ecole Pasteur, Lille)</a:t>
            </a:r>
            <a:endParaRPr lang="fr-FR" sz="2000" dirty="0">
              <a:solidFill>
                <a:schemeClr val="accent6"/>
              </a:solidFill>
            </a:endParaRPr>
          </a:p>
        </p:txBody>
      </p:sp>
      <p:pic>
        <p:nvPicPr>
          <p:cNvPr id="6" name="Image 5"/>
          <p:cNvPicPr>
            <a:picLocks noChangeAspect="1"/>
          </p:cNvPicPr>
          <p:nvPr/>
        </p:nvPicPr>
        <p:blipFill>
          <a:blip r:embed="rId4"/>
          <a:stretch>
            <a:fillRect/>
          </a:stretch>
        </p:blipFill>
        <p:spPr>
          <a:xfrm>
            <a:off x="4284913" y="1147890"/>
            <a:ext cx="3481118" cy="2322777"/>
          </a:xfrm>
          <a:prstGeom prst="rect">
            <a:avLst/>
          </a:prstGeom>
        </p:spPr>
      </p:pic>
      <p:sp>
        <p:nvSpPr>
          <p:cNvPr id="7" name="ZoneTexte 6"/>
          <p:cNvSpPr txBox="1"/>
          <p:nvPr/>
        </p:nvSpPr>
        <p:spPr>
          <a:xfrm>
            <a:off x="4284913" y="3470667"/>
            <a:ext cx="3481118" cy="1015663"/>
          </a:xfrm>
          <a:prstGeom prst="rect">
            <a:avLst/>
          </a:prstGeom>
          <a:noFill/>
        </p:spPr>
        <p:txBody>
          <a:bodyPr wrap="square" rtlCol="0">
            <a:spAutoFit/>
          </a:bodyPr>
          <a:lstStyle/>
          <a:p>
            <a:pPr algn="just"/>
            <a:r>
              <a:rPr lang="fr-FR" sz="2000" dirty="0" smtClean="0">
                <a:solidFill>
                  <a:schemeClr val="accent6"/>
                </a:solidFill>
              </a:rPr>
              <a:t>Conduites partagées avec </a:t>
            </a:r>
            <a:r>
              <a:rPr lang="fr-FR" sz="2000" dirty="0" err="1" smtClean="0">
                <a:solidFill>
                  <a:schemeClr val="accent6"/>
                </a:solidFill>
              </a:rPr>
              <a:t>Cma</a:t>
            </a:r>
            <a:r>
              <a:rPr lang="fr-FR" sz="2000" dirty="0" smtClean="0">
                <a:solidFill>
                  <a:schemeClr val="accent6"/>
                </a:solidFill>
              </a:rPr>
              <a:t> bulle (Collège </a:t>
            </a:r>
            <a:r>
              <a:rPr lang="fr-FR" sz="2000" dirty="0" err="1" smtClean="0">
                <a:solidFill>
                  <a:schemeClr val="accent6"/>
                </a:solidFill>
              </a:rPr>
              <a:t>Saint-Adrien</a:t>
            </a:r>
            <a:r>
              <a:rPr lang="fr-FR" sz="2000" dirty="0" smtClean="0">
                <a:solidFill>
                  <a:schemeClr val="accent6"/>
                </a:solidFill>
              </a:rPr>
              <a:t> à Villeneuve d’Ascq)</a:t>
            </a:r>
            <a:endParaRPr lang="fr-FR" sz="2000" dirty="0">
              <a:solidFill>
                <a:schemeClr val="accent6"/>
              </a:solidFill>
            </a:endParaRPr>
          </a:p>
        </p:txBody>
      </p:sp>
      <p:pic>
        <p:nvPicPr>
          <p:cNvPr id="9" name="Espace réservé du contenu 8"/>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622096" y="1193010"/>
            <a:ext cx="2877440" cy="214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ZoneTexte 9"/>
          <p:cNvSpPr txBox="1"/>
          <p:nvPr/>
        </p:nvSpPr>
        <p:spPr>
          <a:xfrm>
            <a:off x="8615956" y="3409858"/>
            <a:ext cx="2883580" cy="1323439"/>
          </a:xfrm>
          <a:prstGeom prst="rect">
            <a:avLst/>
          </a:prstGeom>
          <a:noFill/>
        </p:spPr>
        <p:txBody>
          <a:bodyPr wrap="square" rtlCol="0">
            <a:spAutoFit/>
          </a:bodyPr>
          <a:lstStyle/>
          <a:p>
            <a:pPr algn="just"/>
            <a:r>
              <a:rPr lang="fr-FR" sz="2000" dirty="0" smtClean="0">
                <a:solidFill>
                  <a:schemeClr val="accent6"/>
                </a:solidFill>
              </a:rPr>
              <a:t>Test de Vélos à Assistance Electrique pour le personnel (Université Catholique de Lille)</a:t>
            </a:r>
            <a:endParaRPr lang="fr-FR" sz="2000" dirty="0">
              <a:solidFill>
                <a:schemeClr val="accent6"/>
              </a:solidFill>
            </a:endParaRPr>
          </a:p>
        </p:txBody>
      </p:sp>
      <p:pic>
        <p:nvPicPr>
          <p:cNvPr id="11" name="Image 10"/>
          <p:cNvPicPr>
            <a:picLocks noChangeAspect="1"/>
          </p:cNvPicPr>
          <p:nvPr/>
        </p:nvPicPr>
        <p:blipFill>
          <a:blip r:embed="rId6"/>
          <a:stretch>
            <a:fillRect/>
          </a:stretch>
        </p:blipFill>
        <p:spPr>
          <a:xfrm>
            <a:off x="1332486" y="5165689"/>
            <a:ext cx="7394311" cy="1404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ZoneTexte 11"/>
          <p:cNvSpPr txBox="1"/>
          <p:nvPr/>
        </p:nvSpPr>
        <p:spPr>
          <a:xfrm>
            <a:off x="8956508" y="5668093"/>
            <a:ext cx="3403657" cy="400110"/>
          </a:xfrm>
          <a:prstGeom prst="rect">
            <a:avLst/>
          </a:prstGeom>
          <a:noFill/>
        </p:spPr>
        <p:txBody>
          <a:bodyPr wrap="square" rtlCol="0">
            <a:spAutoFit/>
          </a:bodyPr>
          <a:lstStyle/>
          <a:p>
            <a:r>
              <a:rPr lang="fr-FR" sz="2000" dirty="0" smtClean="0">
                <a:solidFill>
                  <a:schemeClr val="accent6"/>
                </a:solidFill>
              </a:rPr>
              <a:t>Challenges mobilités</a:t>
            </a:r>
            <a:endParaRPr lang="fr-FR" sz="2000" dirty="0">
              <a:solidFill>
                <a:schemeClr val="accent6"/>
              </a:solidFill>
            </a:endParaRPr>
          </a:p>
        </p:txBody>
      </p:sp>
    </p:spTree>
    <p:extLst>
      <p:ext uri="{BB962C8B-B14F-4D97-AF65-F5344CB8AC3E}">
        <p14:creationId xmlns:p14="http://schemas.microsoft.com/office/powerpoint/2010/main" val="8148285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6736" y="106816"/>
            <a:ext cx="10178322" cy="1492132"/>
          </a:xfrm>
        </p:spPr>
        <p:txBody>
          <a:bodyPr/>
          <a:lstStyle/>
          <a:p>
            <a:r>
              <a:rPr lang="fr-FR" dirty="0" smtClean="0">
                <a:solidFill>
                  <a:srgbClr val="66CBBA"/>
                </a:solidFill>
              </a:rPr>
              <a:t>ACTIONS PEDAGOGIQUES</a:t>
            </a:r>
            <a:endParaRPr lang="fr-FR" dirty="0">
              <a:solidFill>
                <a:srgbClr val="66CBBA"/>
              </a:solidFill>
            </a:endParaRP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1339" y="936443"/>
            <a:ext cx="2884898" cy="2120400"/>
          </a:xfrm>
          <a:prstGeom prst="rect">
            <a:avLst/>
          </a:prstGeom>
          <a:ln>
            <a:noFill/>
          </a:ln>
          <a:effectLst>
            <a:softEdge rad="112500"/>
          </a:effectLst>
        </p:spPr>
      </p:pic>
      <p:sp>
        <p:nvSpPr>
          <p:cNvPr id="6" name="ZoneTexte 5"/>
          <p:cNvSpPr txBox="1"/>
          <p:nvPr/>
        </p:nvSpPr>
        <p:spPr>
          <a:xfrm>
            <a:off x="1180509" y="3002037"/>
            <a:ext cx="2885728" cy="707886"/>
          </a:xfrm>
          <a:prstGeom prst="rect">
            <a:avLst/>
          </a:prstGeom>
          <a:noFill/>
        </p:spPr>
        <p:txBody>
          <a:bodyPr wrap="square" rtlCol="0">
            <a:spAutoFit/>
          </a:bodyPr>
          <a:lstStyle/>
          <a:p>
            <a:pPr algn="just"/>
            <a:r>
              <a:rPr lang="fr-FR" sz="2000" dirty="0" smtClean="0">
                <a:solidFill>
                  <a:schemeClr val="accent6"/>
                </a:solidFill>
              </a:rPr>
              <a:t>TADAO Express dans le bassin minier</a:t>
            </a:r>
            <a:endParaRPr lang="fr-FR" sz="2000" dirty="0">
              <a:solidFill>
                <a:schemeClr val="accent6"/>
              </a:solidFill>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172" y="1412045"/>
            <a:ext cx="3302400" cy="2476800"/>
          </a:xfrm>
          <a:prstGeom prst="rect">
            <a:avLst/>
          </a:prstGeom>
          <a:ln>
            <a:noFill/>
          </a:ln>
          <a:effectLst>
            <a:softEdge rad="112500"/>
          </a:effectLst>
        </p:spPr>
      </p:pic>
      <p:sp>
        <p:nvSpPr>
          <p:cNvPr id="7" name="ZoneTexte 6"/>
          <p:cNvSpPr txBox="1"/>
          <p:nvPr/>
        </p:nvSpPr>
        <p:spPr>
          <a:xfrm>
            <a:off x="4773172" y="3981205"/>
            <a:ext cx="3339892" cy="1015663"/>
          </a:xfrm>
          <a:prstGeom prst="rect">
            <a:avLst/>
          </a:prstGeom>
          <a:noFill/>
        </p:spPr>
        <p:txBody>
          <a:bodyPr wrap="square" rtlCol="0">
            <a:spAutoFit/>
          </a:bodyPr>
          <a:lstStyle/>
          <a:p>
            <a:pPr algn="just"/>
            <a:r>
              <a:rPr lang="fr-FR" sz="2000" dirty="0" smtClean="0">
                <a:solidFill>
                  <a:schemeClr val="accent6"/>
                </a:solidFill>
              </a:rPr>
              <a:t>Sortie vélo et </a:t>
            </a:r>
            <a:r>
              <a:rPr lang="fr-FR" sz="2000" dirty="0" err="1" smtClean="0">
                <a:solidFill>
                  <a:schemeClr val="accent6"/>
                </a:solidFill>
              </a:rPr>
              <a:t>street</a:t>
            </a:r>
            <a:r>
              <a:rPr lang="fr-FR" sz="2000" dirty="0" smtClean="0">
                <a:solidFill>
                  <a:schemeClr val="accent6"/>
                </a:solidFill>
              </a:rPr>
              <a:t>-art (Collège Anne Frank, Lambersart)</a:t>
            </a:r>
            <a:endParaRPr lang="fr-FR" sz="2000" dirty="0">
              <a:solidFill>
                <a:schemeClr val="accent6"/>
              </a:solidFill>
            </a:endParaRPr>
          </a:p>
        </p:txBody>
      </p:sp>
      <p:pic>
        <p:nvPicPr>
          <p:cNvPr id="8" name="Image 7"/>
          <p:cNvPicPr>
            <a:picLocks noChangeAspect="1"/>
          </p:cNvPicPr>
          <p:nvPr/>
        </p:nvPicPr>
        <p:blipFill>
          <a:blip r:embed="rId5"/>
          <a:stretch>
            <a:fillRect/>
          </a:stretch>
        </p:blipFill>
        <p:spPr>
          <a:xfrm>
            <a:off x="8512538" y="264654"/>
            <a:ext cx="3229852" cy="2419537"/>
          </a:xfrm>
          <a:prstGeom prst="rect">
            <a:avLst/>
          </a:prstGeom>
          <a:ln>
            <a:noFill/>
          </a:ln>
          <a:effectLst>
            <a:softEdge rad="112500"/>
          </a:effectLst>
        </p:spPr>
      </p:pic>
      <p:sp>
        <p:nvSpPr>
          <p:cNvPr id="9" name="ZoneTexte 8"/>
          <p:cNvSpPr txBox="1"/>
          <p:nvPr/>
        </p:nvSpPr>
        <p:spPr>
          <a:xfrm>
            <a:off x="8512537" y="2682116"/>
            <a:ext cx="3119501" cy="1015663"/>
          </a:xfrm>
          <a:prstGeom prst="rect">
            <a:avLst/>
          </a:prstGeom>
          <a:noFill/>
        </p:spPr>
        <p:txBody>
          <a:bodyPr wrap="square" rtlCol="0">
            <a:spAutoFit/>
          </a:bodyPr>
          <a:lstStyle/>
          <a:p>
            <a:pPr algn="just"/>
            <a:r>
              <a:rPr lang="fr-FR" sz="2000" dirty="0" smtClean="0">
                <a:solidFill>
                  <a:schemeClr val="accent6"/>
                </a:solidFill>
              </a:rPr>
              <a:t>Animation Angles morts </a:t>
            </a:r>
          </a:p>
          <a:p>
            <a:pPr algn="just"/>
            <a:r>
              <a:rPr lang="fr-FR" sz="2000" dirty="0" smtClean="0">
                <a:solidFill>
                  <a:schemeClr val="accent6"/>
                </a:solidFill>
              </a:rPr>
              <a:t>(Collège du Lazaro, </a:t>
            </a:r>
            <a:r>
              <a:rPr lang="fr-FR" sz="2000" dirty="0" err="1" smtClean="0">
                <a:solidFill>
                  <a:schemeClr val="accent6"/>
                </a:solidFill>
              </a:rPr>
              <a:t>Marcq-en-Baroeul</a:t>
            </a:r>
            <a:r>
              <a:rPr lang="fr-FR" sz="2000" dirty="0" smtClean="0">
                <a:solidFill>
                  <a:schemeClr val="accent6"/>
                </a:solidFill>
              </a:rPr>
              <a:t>)</a:t>
            </a:r>
            <a:endParaRPr lang="fr-FR" sz="2000" dirty="0">
              <a:solidFill>
                <a:schemeClr val="accent6"/>
              </a:solidFill>
            </a:endParaRPr>
          </a:p>
        </p:txBody>
      </p:sp>
      <p:pic>
        <p:nvPicPr>
          <p:cNvPr id="5" name="Image 4"/>
          <p:cNvPicPr>
            <a:picLocks noChangeAspect="1"/>
          </p:cNvPicPr>
          <p:nvPr/>
        </p:nvPicPr>
        <p:blipFill>
          <a:blip r:embed="rId6"/>
          <a:stretch>
            <a:fillRect/>
          </a:stretch>
        </p:blipFill>
        <p:spPr>
          <a:xfrm>
            <a:off x="1023707" y="3957548"/>
            <a:ext cx="3526365" cy="1975659"/>
          </a:xfrm>
          <a:prstGeom prst="rect">
            <a:avLst/>
          </a:prstGeom>
          <a:ln>
            <a:noFill/>
          </a:ln>
          <a:effectLst>
            <a:softEdge rad="112500"/>
          </a:effectLst>
        </p:spPr>
      </p:pic>
      <p:sp>
        <p:nvSpPr>
          <p:cNvPr id="10" name="ZoneTexte 9"/>
          <p:cNvSpPr txBox="1"/>
          <p:nvPr/>
        </p:nvSpPr>
        <p:spPr>
          <a:xfrm>
            <a:off x="1034060" y="5933207"/>
            <a:ext cx="3364520" cy="707886"/>
          </a:xfrm>
          <a:prstGeom prst="rect">
            <a:avLst/>
          </a:prstGeom>
          <a:noFill/>
        </p:spPr>
        <p:txBody>
          <a:bodyPr wrap="square" rtlCol="0">
            <a:spAutoFit/>
          </a:bodyPr>
          <a:lstStyle/>
          <a:p>
            <a:pPr algn="just"/>
            <a:r>
              <a:rPr lang="fr-FR" sz="2000" dirty="0" smtClean="0">
                <a:solidFill>
                  <a:schemeClr val="accent6"/>
                </a:solidFill>
              </a:rPr>
              <a:t>Opération éclairage (Bourg-en-Bresse)</a:t>
            </a:r>
            <a:endParaRPr lang="fr-FR" sz="2000" dirty="0">
              <a:solidFill>
                <a:schemeClr val="accent6"/>
              </a:solidFill>
            </a:endParaRPr>
          </a:p>
        </p:txBody>
      </p:sp>
      <p:pic>
        <p:nvPicPr>
          <p:cNvPr id="11" name="Image 10"/>
          <p:cNvPicPr>
            <a:picLocks noChangeAspect="1"/>
          </p:cNvPicPr>
          <p:nvPr/>
        </p:nvPicPr>
        <p:blipFill>
          <a:blip r:embed="rId7"/>
          <a:stretch>
            <a:fillRect/>
          </a:stretch>
        </p:blipFill>
        <p:spPr>
          <a:xfrm>
            <a:off x="8699364" y="4174820"/>
            <a:ext cx="2856199" cy="1983600"/>
          </a:xfrm>
          <a:prstGeom prst="rect">
            <a:avLst/>
          </a:prstGeom>
          <a:ln>
            <a:noFill/>
          </a:ln>
          <a:effectLst>
            <a:softEdge rad="112500"/>
          </a:effectLst>
        </p:spPr>
      </p:pic>
      <p:sp>
        <p:nvSpPr>
          <p:cNvPr id="12" name="ZoneTexte 11"/>
          <p:cNvSpPr txBox="1"/>
          <p:nvPr/>
        </p:nvSpPr>
        <p:spPr>
          <a:xfrm>
            <a:off x="6035897" y="6080036"/>
            <a:ext cx="5652014" cy="707886"/>
          </a:xfrm>
          <a:prstGeom prst="rect">
            <a:avLst/>
          </a:prstGeom>
          <a:noFill/>
        </p:spPr>
        <p:txBody>
          <a:bodyPr wrap="square" rtlCol="0">
            <a:spAutoFit/>
          </a:bodyPr>
          <a:lstStyle/>
          <a:p>
            <a:pPr algn="r"/>
            <a:r>
              <a:rPr lang="fr-FR" sz="2000" dirty="0" smtClean="0">
                <a:solidFill>
                  <a:schemeClr val="accent6"/>
                </a:solidFill>
              </a:rPr>
              <a:t>Réalisation d’un plan maquette de la rue du collège</a:t>
            </a:r>
          </a:p>
          <a:p>
            <a:pPr algn="r"/>
            <a:r>
              <a:rPr lang="fr-FR" sz="2000" dirty="0" smtClean="0">
                <a:solidFill>
                  <a:schemeClr val="accent6"/>
                </a:solidFill>
              </a:rPr>
              <a:t>(Collège Jean Moulin, </a:t>
            </a:r>
            <a:r>
              <a:rPr lang="fr-FR" sz="2000" dirty="0" err="1" smtClean="0">
                <a:solidFill>
                  <a:schemeClr val="accent6"/>
                </a:solidFill>
              </a:rPr>
              <a:t>Flînes-les-Râches</a:t>
            </a:r>
            <a:r>
              <a:rPr lang="fr-FR" sz="2000" dirty="0" smtClean="0">
                <a:solidFill>
                  <a:schemeClr val="accent6"/>
                </a:solidFill>
              </a:rPr>
              <a:t>)</a:t>
            </a:r>
            <a:endParaRPr lang="fr-FR" sz="2000" dirty="0">
              <a:solidFill>
                <a:schemeClr val="accent6"/>
              </a:solidFill>
            </a:endParaRPr>
          </a:p>
        </p:txBody>
      </p:sp>
    </p:spTree>
    <p:extLst>
      <p:ext uri="{BB962C8B-B14F-4D97-AF65-F5344CB8AC3E}">
        <p14:creationId xmlns:p14="http://schemas.microsoft.com/office/powerpoint/2010/main" val="31716122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6736" y="106816"/>
            <a:ext cx="10178322" cy="1492132"/>
          </a:xfrm>
        </p:spPr>
        <p:txBody>
          <a:bodyPr/>
          <a:lstStyle/>
          <a:p>
            <a:r>
              <a:rPr lang="fr-FR" dirty="0" smtClean="0">
                <a:solidFill>
                  <a:srgbClr val="66CBBA"/>
                </a:solidFill>
              </a:rPr>
              <a:t>ACTIONS PEDAGOGIQUES</a:t>
            </a:r>
            <a:endParaRPr lang="fr-FR" dirty="0">
              <a:solidFill>
                <a:srgbClr val="66CBBA"/>
              </a:solidFill>
            </a:endParaRPr>
          </a:p>
        </p:txBody>
      </p:sp>
      <p:sp>
        <p:nvSpPr>
          <p:cNvPr id="6" name="ZoneTexte 5"/>
          <p:cNvSpPr txBox="1"/>
          <p:nvPr/>
        </p:nvSpPr>
        <p:spPr>
          <a:xfrm>
            <a:off x="1374310" y="3548442"/>
            <a:ext cx="4182059" cy="400110"/>
          </a:xfrm>
          <a:prstGeom prst="rect">
            <a:avLst/>
          </a:prstGeom>
          <a:noFill/>
        </p:spPr>
        <p:txBody>
          <a:bodyPr wrap="square" rtlCol="0">
            <a:spAutoFit/>
          </a:bodyPr>
          <a:lstStyle/>
          <a:p>
            <a:pPr algn="just"/>
            <a:r>
              <a:rPr lang="fr-FR" sz="2000" dirty="0" smtClean="0">
                <a:solidFill>
                  <a:schemeClr val="accent6"/>
                </a:solidFill>
              </a:rPr>
              <a:t>Emile, le serpent mobile (Lille) </a:t>
            </a:r>
            <a:endParaRPr lang="fr-FR" sz="2000" dirty="0">
              <a:solidFill>
                <a:schemeClr val="accent6"/>
              </a:solidFill>
            </a:endParaRPr>
          </a:p>
        </p:txBody>
      </p:sp>
      <p:pic>
        <p:nvPicPr>
          <p:cNvPr id="14" name="Image 13"/>
          <p:cNvPicPr>
            <a:picLocks noChangeAspect="1"/>
          </p:cNvPicPr>
          <p:nvPr/>
        </p:nvPicPr>
        <p:blipFill>
          <a:blip r:embed="rId3"/>
          <a:stretch>
            <a:fillRect/>
          </a:stretch>
        </p:blipFill>
        <p:spPr>
          <a:xfrm>
            <a:off x="1374311" y="1052544"/>
            <a:ext cx="4182059" cy="2495898"/>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867" y="4100796"/>
            <a:ext cx="4058767" cy="1502363"/>
          </a:xfrm>
          <a:prstGeom prst="rect">
            <a:avLst/>
          </a:prstGeom>
        </p:spPr>
      </p:pic>
      <p:sp>
        <p:nvSpPr>
          <p:cNvPr id="16" name="ZoneTexte 15"/>
          <p:cNvSpPr txBox="1"/>
          <p:nvPr/>
        </p:nvSpPr>
        <p:spPr>
          <a:xfrm>
            <a:off x="6531181" y="5603159"/>
            <a:ext cx="5352138" cy="707886"/>
          </a:xfrm>
          <a:prstGeom prst="rect">
            <a:avLst/>
          </a:prstGeom>
          <a:noFill/>
        </p:spPr>
        <p:txBody>
          <a:bodyPr wrap="square" rtlCol="0">
            <a:spAutoFit/>
          </a:bodyPr>
          <a:lstStyle/>
          <a:p>
            <a:pPr algn="ctr"/>
            <a:r>
              <a:rPr lang="fr-FR" sz="2000" dirty="0" smtClean="0">
                <a:solidFill>
                  <a:schemeClr val="accent6"/>
                </a:solidFill>
              </a:rPr>
              <a:t>Les défis « à l’école j’y vais autrement » et challenge européen du vélo </a:t>
            </a:r>
            <a:endParaRPr lang="fr-FR" sz="2000" dirty="0">
              <a:solidFill>
                <a:schemeClr val="accent6"/>
              </a:solidFill>
            </a:endParaRPr>
          </a:p>
        </p:txBody>
      </p:sp>
      <p:pic>
        <p:nvPicPr>
          <p:cNvPr id="17" name="Image 16"/>
          <p:cNvPicPr>
            <a:picLocks noChangeAspect="1"/>
          </p:cNvPicPr>
          <p:nvPr/>
        </p:nvPicPr>
        <p:blipFill>
          <a:blip r:embed="rId5"/>
          <a:stretch>
            <a:fillRect/>
          </a:stretch>
        </p:blipFill>
        <p:spPr>
          <a:xfrm>
            <a:off x="6291420" y="1327295"/>
            <a:ext cx="3049528" cy="2022319"/>
          </a:xfrm>
          <a:prstGeom prst="rect">
            <a:avLst/>
          </a:prstGeom>
        </p:spPr>
      </p:pic>
      <p:sp>
        <p:nvSpPr>
          <p:cNvPr id="18" name="ZoneTexte 17"/>
          <p:cNvSpPr txBox="1"/>
          <p:nvPr/>
        </p:nvSpPr>
        <p:spPr>
          <a:xfrm>
            <a:off x="9525147" y="1830622"/>
            <a:ext cx="2003566" cy="1015663"/>
          </a:xfrm>
          <a:prstGeom prst="rect">
            <a:avLst/>
          </a:prstGeom>
          <a:noFill/>
        </p:spPr>
        <p:txBody>
          <a:bodyPr wrap="square" rtlCol="0">
            <a:spAutoFit/>
          </a:bodyPr>
          <a:lstStyle/>
          <a:p>
            <a:pPr algn="just"/>
            <a:r>
              <a:rPr lang="fr-FR" sz="2000" dirty="0" smtClean="0">
                <a:solidFill>
                  <a:schemeClr val="accent6"/>
                </a:solidFill>
              </a:rPr>
              <a:t>Exercices de maniabilité pour les cyclistes </a:t>
            </a:r>
            <a:endParaRPr lang="fr-FR" sz="2000" dirty="0">
              <a:solidFill>
                <a:schemeClr val="accent6"/>
              </a:solidFill>
            </a:endParaRPr>
          </a:p>
        </p:txBody>
      </p:sp>
      <p:pic>
        <p:nvPicPr>
          <p:cNvPr id="19" name="Image 18"/>
          <p:cNvPicPr>
            <a:picLocks noChangeAspect="1"/>
          </p:cNvPicPr>
          <p:nvPr/>
        </p:nvPicPr>
        <p:blipFill>
          <a:blip r:embed="rId6"/>
          <a:stretch>
            <a:fillRect/>
          </a:stretch>
        </p:blipFill>
        <p:spPr>
          <a:xfrm>
            <a:off x="1063964" y="4069709"/>
            <a:ext cx="2423173" cy="1485170"/>
          </a:xfrm>
          <a:prstGeom prst="rect">
            <a:avLst/>
          </a:prstGeom>
        </p:spPr>
      </p:pic>
      <p:pic>
        <p:nvPicPr>
          <p:cNvPr id="20" name="Image 19"/>
          <p:cNvPicPr>
            <a:picLocks noChangeAspect="1"/>
          </p:cNvPicPr>
          <p:nvPr/>
        </p:nvPicPr>
        <p:blipFill>
          <a:blip r:embed="rId7"/>
          <a:stretch>
            <a:fillRect/>
          </a:stretch>
        </p:blipFill>
        <p:spPr>
          <a:xfrm>
            <a:off x="3852468" y="4147217"/>
            <a:ext cx="2438952" cy="1465400"/>
          </a:xfrm>
          <a:prstGeom prst="rect">
            <a:avLst/>
          </a:prstGeom>
        </p:spPr>
      </p:pic>
      <p:sp>
        <p:nvSpPr>
          <p:cNvPr id="21" name="ZoneTexte 20"/>
          <p:cNvSpPr txBox="1"/>
          <p:nvPr/>
        </p:nvSpPr>
        <p:spPr>
          <a:xfrm>
            <a:off x="1602183" y="5733774"/>
            <a:ext cx="3611262" cy="707886"/>
          </a:xfrm>
          <a:prstGeom prst="rect">
            <a:avLst/>
          </a:prstGeom>
          <a:noFill/>
        </p:spPr>
        <p:txBody>
          <a:bodyPr wrap="square" rtlCol="0">
            <a:spAutoFit/>
          </a:bodyPr>
          <a:lstStyle/>
          <a:p>
            <a:pPr algn="just"/>
            <a:r>
              <a:rPr lang="fr-FR" sz="2000" dirty="0" smtClean="0">
                <a:solidFill>
                  <a:schemeClr val="accent6"/>
                </a:solidFill>
              </a:rPr>
              <a:t>Atelier de sensibilisation et de réparation (Marcq-en-Barœul)</a:t>
            </a:r>
            <a:endParaRPr lang="fr-FR" sz="2000" dirty="0">
              <a:solidFill>
                <a:schemeClr val="accent6"/>
              </a:solidFill>
            </a:endParaRPr>
          </a:p>
        </p:txBody>
      </p:sp>
    </p:spTree>
    <p:extLst>
      <p:ext uri="{BB962C8B-B14F-4D97-AF65-F5344CB8AC3E}">
        <p14:creationId xmlns:p14="http://schemas.microsoft.com/office/powerpoint/2010/main" val="36630945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1339" y="141224"/>
            <a:ext cx="10178322" cy="1492132"/>
          </a:xfrm>
        </p:spPr>
        <p:txBody>
          <a:bodyPr/>
          <a:lstStyle/>
          <a:p>
            <a:r>
              <a:rPr lang="fr-FR" dirty="0" smtClean="0">
                <a:solidFill>
                  <a:srgbClr val="66CBBA"/>
                </a:solidFill>
              </a:rPr>
              <a:t>COMMUNICATION</a:t>
            </a:r>
            <a:endParaRPr lang="fr-FR" dirty="0">
              <a:solidFill>
                <a:srgbClr val="66CBBA"/>
              </a:solidFill>
            </a:endParaRPr>
          </a:p>
        </p:txBody>
      </p:sp>
      <p:pic>
        <p:nvPicPr>
          <p:cNvPr id="8" name="Image 7"/>
          <p:cNvPicPr>
            <a:picLocks noChangeAspect="1"/>
          </p:cNvPicPr>
          <p:nvPr/>
        </p:nvPicPr>
        <p:blipFill>
          <a:blip r:embed="rId3"/>
          <a:stretch>
            <a:fillRect/>
          </a:stretch>
        </p:blipFill>
        <p:spPr>
          <a:xfrm>
            <a:off x="2265081" y="981881"/>
            <a:ext cx="4005419" cy="1780186"/>
          </a:xfrm>
          <a:prstGeom prst="rect">
            <a:avLst/>
          </a:prstGeom>
        </p:spPr>
      </p:pic>
      <p:sp>
        <p:nvSpPr>
          <p:cNvPr id="9" name="ZoneTexte 8"/>
          <p:cNvSpPr txBox="1"/>
          <p:nvPr/>
        </p:nvSpPr>
        <p:spPr>
          <a:xfrm>
            <a:off x="2181494" y="2742753"/>
            <a:ext cx="4089006" cy="707886"/>
          </a:xfrm>
          <a:prstGeom prst="rect">
            <a:avLst/>
          </a:prstGeom>
          <a:noFill/>
        </p:spPr>
        <p:txBody>
          <a:bodyPr wrap="square" rtlCol="0">
            <a:spAutoFit/>
          </a:bodyPr>
          <a:lstStyle/>
          <a:p>
            <a:pPr algn="ctr"/>
            <a:r>
              <a:rPr lang="fr-FR" sz="2000" dirty="0" err="1" smtClean="0">
                <a:solidFill>
                  <a:schemeClr val="accent6"/>
                </a:solidFill>
              </a:rPr>
              <a:t>Carto</a:t>
            </a:r>
            <a:r>
              <a:rPr lang="fr-FR" sz="2000" dirty="0" smtClean="0">
                <a:solidFill>
                  <a:schemeClr val="accent6"/>
                </a:solidFill>
              </a:rPr>
              <a:t> « le chemin des collégiens » (Collège Paul Eluard, Cysoing)</a:t>
            </a:r>
            <a:endParaRPr lang="fr-FR" sz="2000" dirty="0">
              <a:solidFill>
                <a:schemeClr val="accent6"/>
              </a:solidFill>
            </a:endParaRPr>
          </a:p>
        </p:txBody>
      </p:sp>
      <p:sp>
        <p:nvSpPr>
          <p:cNvPr id="12" name="ZoneTexte 11"/>
          <p:cNvSpPr txBox="1"/>
          <p:nvPr/>
        </p:nvSpPr>
        <p:spPr>
          <a:xfrm>
            <a:off x="8244651" y="2927020"/>
            <a:ext cx="3788817" cy="707886"/>
          </a:xfrm>
          <a:prstGeom prst="rect">
            <a:avLst/>
          </a:prstGeom>
          <a:noFill/>
        </p:spPr>
        <p:txBody>
          <a:bodyPr wrap="square" rtlCol="0">
            <a:spAutoFit/>
          </a:bodyPr>
          <a:lstStyle/>
          <a:p>
            <a:pPr algn="ctr"/>
            <a:r>
              <a:rPr lang="fr-FR" sz="2000" dirty="0" smtClean="0">
                <a:solidFill>
                  <a:schemeClr val="accent6"/>
                </a:solidFill>
              </a:rPr>
              <a:t>Fiche accessibilité </a:t>
            </a:r>
          </a:p>
          <a:p>
            <a:pPr algn="ctr"/>
            <a:r>
              <a:rPr lang="fr-FR" sz="2000" dirty="0" smtClean="0">
                <a:solidFill>
                  <a:schemeClr val="accent6"/>
                </a:solidFill>
              </a:rPr>
              <a:t>(Entreprise La Grappe)</a:t>
            </a:r>
            <a:endParaRPr lang="fr-FR" sz="2000" dirty="0">
              <a:solidFill>
                <a:schemeClr val="accent6"/>
              </a:solidFill>
            </a:endParaRPr>
          </a:p>
        </p:txBody>
      </p:sp>
      <p:pic>
        <p:nvPicPr>
          <p:cNvPr id="13" name="Image 12"/>
          <p:cNvPicPr>
            <a:picLocks noChangeAspect="1"/>
          </p:cNvPicPr>
          <p:nvPr/>
        </p:nvPicPr>
        <p:blipFill>
          <a:blip r:embed="rId4"/>
          <a:stretch>
            <a:fillRect/>
          </a:stretch>
        </p:blipFill>
        <p:spPr>
          <a:xfrm>
            <a:off x="8615489" y="446191"/>
            <a:ext cx="2980255" cy="2118136"/>
          </a:xfrm>
          <a:prstGeom prst="rect">
            <a:avLst/>
          </a:prstGeom>
        </p:spPr>
      </p:pic>
      <p:pic>
        <p:nvPicPr>
          <p:cNvPr id="14" name="Image 13"/>
          <p:cNvPicPr>
            <a:picLocks noChangeAspect="1"/>
          </p:cNvPicPr>
          <p:nvPr/>
        </p:nvPicPr>
        <p:blipFill>
          <a:blip r:embed="rId5"/>
          <a:stretch>
            <a:fillRect/>
          </a:stretch>
        </p:blipFill>
        <p:spPr>
          <a:xfrm>
            <a:off x="8600270" y="4070665"/>
            <a:ext cx="3077581" cy="2117444"/>
          </a:xfrm>
          <a:prstGeom prst="rect">
            <a:avLst/>
          </a:prstGeom>
        </p:spPr>
      </p:pic>
      <p:pic>
        <p:nvPicPr>
          <p:cNvPr id="15" name="Image 14"/>
          <p:cNvPicPr>
            <a:picLocks noChangeAspect="1"/>
          </p:cNvPicPr>
          <p:nvPr/>
        </p:nvPicPr>
        <p:blipFill>
          <a:blip r:embed="rId6"/>
          <a:stretch>
            <a:fillRect/>
          </a:stretch>
        </p:blipFill>
        <p:spPr>
          <a:xfrm>
            <a:off x="3758162" y="3604999"/>
            <a:ext cx="2689962" cy="2016000"/>
          </a:xfrm>
          <a:prstGeom prst="rect">
            <a:avLst/>
          </a:prstGeom>
          <a:ln>
            <a:noFill/>
          </a:ln>
          <a:effectLst>
            <a:softEdge rad="112500"/>
          </a:effectLst>
        </p:spPr>
      </p:pic>
      <p:sp>
        <p:nvSpPr>
          <p:cNvPr id="16" name="ZoneTexte 15"/>
          <p:cNvSpPr txBox="1"/>
          <p:nvPr/>
        </p:nvSpPr>
        <p:spPr>
          <a:xfrm>
            <a:off x="3758162" y="5670965"/>
            <a:ext cx="4643672" cy="707886"/>
          </a:xfrm>
          <a:prstGeom prst="rect">
            <a:avLst/>
          </a:prstGeom>
          <a:noFill/>
        </p:spPr>
        <p:txBody>
          <a:bodyPr wrap="square" rtlCol="0">
            <a:spAutoFit/>
          </a:bodyPr>
          <a:lstStyle/>
          <a:p>
            <a:pPr algn="ctr"/>
            <a:r>
              <a:rPr lang="fr-FR" sz="2000" dirty="0" smtClean="0">
                <a:solidFill>
                  <a:schemeClr val="accent6"/>
                </a:solidFill>
              </a:rPr>
              <a:t>Remise de faux PV par le CVC</a:t>
            </a:r>
          </a:p>
          <a:p>
            <a:pPr algn="ctr"/>
            <a:r>
              <a:rPr lang="fr-FR" sz="2000" dirty="0" smtClean="0">
                <a:solidFill>
                  <a:schemeClr val="accent6"/>
                </a:solidFill>
              </a:rPr>
              <a:t>(Collège Guy Mollet, Lomme)</a:t>
            </a:r>
            <a:endParaRPr lang="fr-FR" sz="2000" dirty="0">
              <a:solidFill>
                <a:schemeClr val="accent6"/>
              </a:solidFill>
            </a:endParaRPr>
          </a:p>
        </p:txBody>
      </p:sp>
      <p:pic>
        <p:nvPicPr>
          <p:cNvPr id="17" name="Image 16"/>
          <p:cNvPicPr>
            <a:picLocks noChangeAspect="1"/>
          </p:cNvPicPr>
          <p:nvPr/>
        </p:nvPicPr>
        <p:blipFill>
          <a:blip r:embed="rId7"/>
          <a:stretch>
            <a:fillRect/>
          </a:stretch>
        </p:blipFill>
        <p:spPr>
          <a:xfrm rot="20934069">
            <a:off x="6110651" y="3401580"/>
            <a:ext cx="1850129" cy="1742400"/>
          </a:xfrm>
          <a:prstGeom prst="rect">
            <a:avLst/>
          </a:prstGeom>
        </p:spPr>
      </p:pic>
      <p:pic>
        <p:nvPicPr>
          <p:cNvPr id="3" name="Imag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7819" y="4070665"/>
            <a:ext cx="2355802" cy="1301580"/>
          </a:xfrm>
          <a:prstGeom prst="rect">
            <a:avLst/>
          </a:prstGeom>
        </p:spPr>
      </p:pic>
      <p:sp>
        <p:nvSpPr>
          <p:cNvPr id="18" name="ZoneTexte 17"/>
          <p:cNvSpPr txBox="1"/>
          <p:nvPr/>
        </p:nvSpPr>
        <p:spPr>
          <a:xfrm>
            <a:off x="689927" y="5688747"/>
            <a:ext cx="3444847" cy="707886"/>
          </a:xfrm>
          <a:prstGeom prst="rect">
            <a:avLst/>
          </a:prstGeom>
          <a:noFill/>
        </p:spPr>
        <p:txBody>
          <a:bodyPr wrap="square" rtlCol="0">
            <a:spAutoFit/>
          </a:bodyPr>
          <a:lstStyle/>
          <a:p>
            <a:pPr algn="ctr"/>
            <a:r>
              <a:rPr lang="fr-FR" sz="2000" dirty="0" smtClean="0">
                <a:solidFill>
                  <a:schemeClr val="accent6"/>
                </a:solidFill>
              </a:rPr>
              <a:t>Afficher la qualité de l’air sur les écrans d’information </a:t>
            </a:r>
            <a:endParaRPr lang="fr-FR" sz="2000" dirty="0">
              <a:solidFill>
                <a:schemeClr val="accent6"/>
              </a:solidFill>
            </a:endParaRPr>
          </a:p>
        </p:txBody>
      </p:sp>
    </p:spTree>
    <p:extLst>
      <p:ext uri="{BB962C8B-B14F-4D97-AF65-F5344CB8AC3E}">
        <p14:creationId xmlns:p14="http://schemas.microsoft.com/office/powerpoint/2010/main" val="20716519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solidFill>
                  <a:srgbClr val="66C1BF"/>
                </a:solidFill>
              </a:rPr>
              <a:t>Les acteurs </a:t>
            </a:r>
            <a:r>
              <a:rPr lang="fr-FR" sz="3600" dirty="0" smtClean="0">
                <a:solidFill>
                  <a:srgbClr val="66C1BF"/>
                </a:solidFill>
              </a:rPr>
              <a:t>associatifs</a:t>
            </a:r>
            <a:endParaRPr lang="fr-FR" sz="3600" dirty="0">
              <a:solidFill>
                <a:srgbClr val="66C1BF"/>
              </a:solidFill>
            </a:endParaRPr>
          </a:p>
        </p:txBody>
      </p:sp>
      <p:sp>
        <p:nvSpPr>
          <p:cNvPr id="5" name="ZoneTexte 4"/>
          <p:cNvSpPr txBox="1"/>
          <p:nvPr/>
        </p:nvSpPr>
        <p:spPr>
          <a:xfrm>
            <a:off x="1251678" y="3596163"/>
            <a:ext cx="4089006" cy="923330"/>
          </a:xfrm>
          <a:prstGeom prst="rect">
            <a:avLst/>
          </a:prstGeom>
          <a:noFill/>
        </p:spPr>
        <p:txBody>
          <a:bodyPr wrap="square" rtlCol="0">
            <a:spAutoFit/>
          </a:bodyPr>
          <a:lstStyle/>
          <a:p>
            <a:pPr algn="ctr"/>
            <a:r>
              <a:rPr lang="fr-FR" sz="2000" dirty="0" err="1" smtClean="0">
                <a:solidFill>
                  <a:schemeClr val="accent6"/>
                </a:solidFill>
              </a:rPr>
              <a:t>Wimoov</a:t>
            </a:r>
            <a:endParaRPr lang="fr-FR" sz="2000" dirty="0" smtClean="0">
              <a:solidFill>
                <a:schemeClr val="accent6"/>
              </a:solidFill>
            </a:endParaRPr>
          </a:p>
          <a:p>
            <a:pPr algn="ctr"/>
            <a:r>
              <a:rPr lang="fr-FR" sz="1400" dirty="0" smtClean="0">
                <a:solidFill>
                  <a:schemeClr val="accent6"/>
                </a:solidFill>
              </a:rPr>
              <a:t>(ateliers de sensibilisation à la mobilité responsable)</a:t>
            </a:r>
            <a:endParaRPr lang="fr-FR" sz="1400" dirty="0">
              <a:solidFill>
                <a:schemeClr val="accent6"/>
              </a:solidFill>
            </a:endParaRPr>
          </a:p>
          <a:p>
            <a:pPr algn="ctr"/>
            <a:endParaRPr lang="fr-FR" sz="2000" dirty="0">
              <a:solidFill>
                <a:schemeClr val="accent6"/>
              </a:solidFill>
            </a:endParaRPr>
          </a:p>
        </p:txBody>
      </p:sp>
      <p:pic>
        <p:nvPicPr>
          <p:cNvPr id="3" name="Image 2"/>
          <p:cNvPicPr>
            <a:picLocks noChangeAspect="1"/>
          </p:cNvPicPr>
          <p:nvPr/>
        </p:nvPicPr>
        <p:blipFill>
          <a:blip r:embed="rId2"/>
          <a:stretch>
            <a:fillRect/>
          </a:stretch>
        </p:blipFill>
        <p:spPr>
          <a:xfrm>
            <a:off x="7274822" y="859806"/>
            <a:ext cx="3382370" cy="2029422"/>
          </a:xfrm>
          <a:prstGeom prst="rect">
            <a:avLst/>
          </a:prstGeom>
        </p:spPr>
      </p:pic>
      <p:sp>
        <p:nvSpPr>
          <p:cNvPr id="6" name="ZoneTexte 5"/>
          <p:cNvSpPr txBox="1"/>
          <p:nvPr/>
        </p:nvSpPr>
        <p:spPr>
          <a:xfrm>
            <a:off x="7274822" y="2889228"/>
            <a:ext cx="3382370" cy="830997"/>
          </a:xfrm>
          <a:prstGeom prst="rect">
            <a:avLst/>
          </a:prstGeom>
          <a:noFill/>
        </p:spPr>
        <p:txBody>
          <a:bodyPr wrap="square" rtlCol="0">
            <a:spAutoFit/>
          </a:bodyPr>
          <a:lstStyle/>
          <a:p>
            <a:pPr algn="ctr"/>
            <a:r>
              <a:rPr lang="fr-FR" sz="2000" dirty="0" smtClean="0">
                <a:solidFill>
                  <a:schemeClr val="accent6"/>
                </a:solidFill>
              </a:rPr>
              <a:t>Associations locales vélo</a:t>
            </a:r>
          </a:p>
          <a:p>
            <a:pPr algn="ctr"/>
            <a:r>
              <a:rPr lang="fr-FR" sz="1400" dirty="0" smtClean="0">
                <a:solidFill>
                  <a:schemeClr val="accent6"/>
                </a:solidFill>
              </a:rPr>
              <a:t>(réparation vélo, expositions, formation pour rouler à vélo)</a:t>
            </a:r>
            <a:endParaRPr lang="fr-FR" sz="1400" dirty="0">
              <a:solidFill>
                <a:schemeClr val="accent6"/>
              </a:solidFill>
            </a:endParaRPr>
          </a:p>
        </p:txBody>
      </p:sp>
      <p:pic>
        <p:nvPicPr>
          <p:cNvPr id="10" name="Image 9"/>
          <p:cNvPicPr>
            <a:picLocks noChangeAspect="1"/>
          </p:cNvPicPr>
          <p:nvPr/>
        </p:nvPicPr>
        <p:blipFill>
          <a:blip r:embed="rId3"/>
          <a:stretch>
            <a:fillRect/>
          </a:stretch>
        </p:blipFill>
        <p:spPr>
          <a:xfrm>
            <a:off x="4199595" y="4734936"/>
            <a:ext cx="2989578" cy="1652743"/>
          </a:xfrm>
          <a:prstGeom prst="rect">
            <a:avLst/>
          </a:prstGeom>
        </p:spPr>
      </p:pic>
      <p:sp>
        <p:nvSpPr>
          <p:cNvPr id="11" name="ZoneTexte 10"/>
          <p:cNvSpPr txBox="1"/>
          <p:nvPr/>
        </p:nvSpPr>
        <p:spPr>
          <a:xfrm>
            <a:off x="7124514" y="4926021"/>
            <a:ext cx="2989578" cy="1138773"/>
          </a:xfrm>
          <a:prstGeom prst="rect">
            <a:avLst/>
          </a:prstGeom>
          <a:noFill/>
        </p:spPr>
        <p:txBody>
          <a:bodyPr wrap="square" rtlCol="0">
            <a:spAutoFit/>
          </a:bodyPr>
          <a:lstStyle/>
          <a:p>
            <a:pPr algn="ctr"/>
            <a:r>
              <a:rPr lang="fr-FR" sz="2000" dirty="0" smtClean="0">
                <a:solidFill>
                  <a:schemeClr val="accent6"/>
                </a:solidFill>
              </a:rPr>
              <a:t>Association prévention routière</a:t>
            </a:r>
          </a:p>
          <a:p>
            <a:pPr algn="ctr"/>
            <a:r>
              <a:rPr lang="fr-FR" sz="1400" dirty="0">
                <a:solidFill>
                  <a:schemeClr val="accent6"/>
                </a:solidFill>
              </a:rPr>
              <a:t>(Atelier de sensibilisation et d’éducation à la sécurité routière)</a:t>
            </a:r>
          </a:p>
        </p:txBody>
      </p:sp>
      <p:pic>
        <p:nvPicPr>
          <p:cNvPr id="7" name="Image 6"/>
          <p:cNvPicPr>
            <a:picLocks noChangeAspect="1"/>
          </p:cNvPicPr>
          <p:nvPr/>
        </p:nvPicPr>
        <p:blipFill>
          <a:blip r:embed="rId4"/>
          <a:stretch>
            <a:fillRect/>
          </a:stretch>
        </p:blipFill>
        <p:spPr>
          <a:xfrm>
            <a:off x="1648337" y="1131612"/>
            <a:ext cx="3319448" cy="2465482"/>
          </a:xfrm>
          <a:prstGeom prst="rect">
            <a:avLst/>
          </a:prstGeom>
        </p:spPr>
      </p:pic>
    </p:spTree>
    <p:extLst>
      <p:ext uri="{BB962C8B-B14F-4D97-AF65-F5344CB8AC3E}">
        <p14:creationId xmlns:p14="http://schemas.microsoft.com/office/powerpoint/2010/main" val="37832954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rgbClr val="66C1BF"/>
                </a:solidFill>
              </a:rPr>
              <a:t>Présentation du </a:t>
            </a:r>
            <a:r>
              <a:rPr lang="fr-FR" sz="3600" dirty="0">
                <a:solidFill>
                  <a:srgbClr val="66C1BF"/>
                </a:solidFill>
              </a:rPr>
              <a:t>site du CREM</a:t>
            </a:r>
          </a:p>
        </p:txBody>
      </p:sp>
      <p:sp>
        <p:nvSpPr>
          <p:cNvPr id="4" name="Text Box 4">
            <a:extLst>
              <a:ext uri="{FF2B5EF4-FFF2-40B4-BE49-F238E27FC236}">
                <a16:creationId xmlns:a16="http://schemas.microsoft.com/office/drawing/2014/main" id="{60767C2A-3D2C-4363-9EFB-8519E5E20F2C}"/>
              </a:ext>
            </a:extLst>
          </p:cNvPr>
          <p:cNvSpPr txBox="1">
            <a:spLocks noGrp="1" noChangeArrowheads="1"/>
          </p:cNvSpPr>
          <p:nvPr>
            <p:ph idx="1"/>
          </p:nvPr>
        </p:nvSpPr>
        <p:spPr bwMode="auto">
          <a:xfrm>
            <a:off x="1206523" y="1306313"/>
            <a:ext cx="6138337" cy="53526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5pPr>
            <a:lvl6pP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6pPr>
            <a:lvl7pP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7pPr>
            <a:lvl8pP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8pPr>
            <a:lvl9pP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9pPr>
          </a:lstStyle>
          <a:p>
            <a:pPr marL="0" marR="0" lvl="0" indent="0" algn="l" defTabSz="449263" rtl="0" eaLnBrk="1" fontAlgn="base" latinLnBrk="0" hangingPunct="1">
              <a:lnSpc>
                <a:spcPct val="94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b="1" dirty="0">
                <a:solidFill>
                  <a:schemeClr val="accent6"/>
                </a:solidFill>
                <a:latin typeface="+mn-lt"/>
                <a:ea typeface="+mn-ea"/>
                <a:cs typeface="+mn-cs"/>
              </a:rPr>
              <a:t>Mission </a:t>
            </a:r>
            <a:r>
              <a:rPr lang="en-GB" sz="2000" b="1" dirty="0" err="1">
                <a:solidFill>
                  <a:schemeClr val="accent6"/>
                </a:solidFill>
                <a:latin typeface="+mn-lt"/>
                <a:ea typeface="+mn-ea"/>
                <a:cs typeface="+mn-cs"/>
              </a:rPr>
              <a:t>confiée</a:t>
            </a:r>
            <a:r>
              <a:rPr lang="en-GB" sz="2000" b="1" dirty="0">
                <a:solidFill>
                  <a:schemeClr val="accent6"/>
                </a:solidFill>
                <a:latin typeface="+mn-lt"/>
                <a:ea typeface="+mn-ea"/>
                <a:cs typeface="+mn-cs"/>
              </a:rPr>
              <a:t> par </a:t>
            </a:r>
            <a:r>
              <a:rPr lang="en-GB" sz="2000" b="1" dirty="0" err="1">
                <a:solidFill>
                  <a:schemeClr val="accent6"/>
                </a:solidFill>
                <a:latin typeface="+mn-lt"/>
                <a:ea typeface="+mn-ea"/>
                <a:cs typeface="+mn-cs"/>
              </a:rPr>
              <a:t>l’ADEME</a:t>
            </a:r>
            <a:r>
              <a:rPr lang="en-GB" sz="2000" b="1" dirty="0">
                <a:solidFill>
                  <a:schemeClr val="accent6"/>
                </a:solidFill>
                <a:latin typeface="+mn-lt"/>
                <a:ea typeface="+mn-ea"/>
                <a:cs typeface="+mn-cs"/>
              </a:rPr>
              <a:t> et la </a:t>
            </a:r>
            <a:r>
              <a:rPr lang="en-GB" sz="2000" b="1" dirty="0" err="1">
                <a:solidFill>
                  <a:schemeClr val="accent6"/>
                </a:solidFill>
                <a:latin typeface="+mn-lt"/>
                <a:ea typeface="+mn-ea"/>
                <a:cs typeface="+mn-cs"/>
              </a:rPr>
              <a:t>Région</a:t>
            </a:r>
            <a:r>
              <a:rPr lang="en-GB" sz="2000" b="1" dirty="0">
                <a:solidFill>
                  <a:schemeClr val="accent6"/>
                </a:solidFill>
                <a:latin typeface="+mn-lt"/>
                <a:ea typeface="+mn-ea"/>
                <a:cs typeface="+mn-cs"/>
              </a:rPr>
              <a:t> </a:t>
            </a:r>
            <a:r>
              <a:rPr lang="en-GB" sz="2000" b="1" dirty="0" smtClean="0">
                <a:solidFill>
                  <a:schemeClr val="accent6"/>
                </a:solidFill>
                <a:latin typeface="+mn-lt"/>
                <a:ea typeface="+mn-ea"/>
                <a:cs typeface="+mn-cs"/>
              </a:rPr>
              <a:t>pour : </a:t>
            </a:r>
            <a:endParaRPr lang="en-GB" sz="2000" b="1" dirty="0">
              <a:solidFill>
                <a:schemeClr val="accent6"/>
              </a:solidFill>
              <a:latin typeface="+mn-lt"/>
              <a:ea typeface="+mn-ea"/>
              <a:cs typeface="+mn-cs"/>
            </a:endParaRPr>
          </a:p>
          <a:p>
            <a:pPr marL="0" marR="0" lvl="0" indent="0" algn="l" defTabSz="449263" rtl="0" eaLnBrk="1" fontAlgn="base" latinLnBrk="0" hangingPunct="1">
              <a:lnSpc>
                <a:spcPct val="94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sz="1800" b="1" i="0" u="none" strike="noStrike" kern="1200" cap="none" spc="0" normalizeH="0" baseline="0" noProof="0" dirty="0">
              <a:ln>
                <a:noFill/>
              </a:ln>
              <a:solidFill>
                <a:srgbClr val="000000"/>
              </a:solidFill>
              <a:effectLst/>
              <a:uLnTx/>
              <a:uFillTx/>
              <a:latin typeface="+mn-lt"/>
              <a:cs typeface="Calibri"/>
            </a:endParaRPr>
          </a:p>
          <a:p>
            <a:pPr defTabSz="449263" fontAlgn="base">
              <a:lnSpc>
                <a:spcPct val="94000"/>
              </a:lnSpc>
              <a:spcBef>
                <a:spcPct val="0"/>
              </a:spcBef>
              <a:spcAft>
                <a:spcPct val="0"/>
              </a:spcAft>
              <a:buClr>
                <a:srgbClr val="000000"/>
              </a:buClr>
              <a:buSzPct val="100000"/>
              <a:defRPr/>
            </a:pPr>
            <a:r>
              <a:rPr kumimoji="0" lang="en-GB" sz="1800" b="1" u="none" strike="noStrike" kern="1200" cap="none" spc="0" normalizeH="0" baseline="0" noProof="0" dirty="0" err="1" smtClean="0">
                <a:ln>
                  <a:noFill/>
                </a:ln>
                <a:solidFill>
                  <a:schemeClr val="tx2"/>
                </a:solidFill>
                <a:effectLst/>
                <a:uLnTx/>
                <a:uFillTx/>
                <a:latin typeface="+mn-lt"/>
                <a:cs typeface="Calibri"/>
              </a:rPr>
              <a:t>Accompagner</a:t>
            </a:r>
            <a:r>
              <a:rPr kumimoji="0" lang="en-GB" sz="1800" b="1" u="none" strike="noStrike" kern="1200" cap="none" spc="0" normalizeH="0" baseline="0" noProof="0" dirty="0" smtClean="0">
                <a:ln>
                  <a:noFill/>
                </a:ln>
                <a:solidFill>
                  <a:schemeClr val="tx2"/>
                </a:solidFill>
                <a:effectLst/>
                <a:uLnTx/>
                <a:uFillTx/>
                <a:latin typeface="+mn-lt"/>
                <a:cs typeface="Calibri"/>
              </a:rPr>
              <a:t> la prise </a:t>
            </a:r>
            <a:r>
              <a:rPr kumimoji="0" lang="en-GB" sz="1800" b="1" u="none" strike="noStrike" kern="1200" cap="none" spc="0" normalizeH="0" baseline="0" noProof="0" dirty="0" err="1" smtClean="0">
                <a:ln>
                  <a:noFill/>
                </a:ln>
                <a:solidFill>
                  <a:schemeClr val="tx2"/>
                </a:solidFill>
                <a:effectLst/>
                <a:uLnTx/>
                <a:uFillTx/>
                <a:latin typeface="+mn-lt"/>
                <a:cs typeface="Calibri"/>
              </a:rPr>
              <a:t>en</a:t>
            </a:r>
            <a:r>
              <a:rPr kumimoji="0" lang="en-GB" sz="1800" b="1" u="none" strike="noStrike" kern="1200" cap="none" spc="0" normalizeH="0" baseline="0" noProof="0" dirty="0" smtClean="0">
                <a:ln>
                  <a:noFill/>
                </a:ln>
                <a:solidFill>
                  <a:schemeClr val="tx2"/>
                </a:solidFill>
                <a:effectLst/>
                <a:uLnTx/>
                <a:uFillTx/>
                <a:latin typeface="+mn-lt"/>
                <a:cs typeface="Calibri"/>
              </a:rPr>
              <a:t> </a:t>
            </a:r>
            <a:r>
              <a:rPr kumimoji="0" lang="en-GB" sz="1800" b="1" u="none" strike="noStrike" kern="1200" cap="none" spc="0" normalizeH="0" baseline="0" noProof="0" dirty="0" err="1" smtClean="0">
                <a:ln>
                  <a:noFill/>
                </a:ln>
                <a:solidFill>
                  <a:schemeClr val="tx2"/>
                </a:solidFill>
                <a:effectLst/>
                <a:uLnTx/>
                <a:uFillTx/>
                <a:latin typeface="+mn-lt"/>
                <a:cs typeface="Calibri"/>
              </a:rPr>
              <a:t>compte</a:t>
            </a:r>
            <a:r>
              <a:rPr kumimoji="0" lang="en-GB" sz="1800" b="1" u="none" strike="noStrike" kern="1200" cap="none" spc="0" normalizeH="0" baseline="0" noProof="0" dirty="0" smtClean="0">
                <a:ln>
                  <a:noFill/>
                </a:ln>
                <a:solidFill>
                  <a:schemeClr val="tx2"/>
                </a:solidFill>
                <a:effectLst/>
                <a:uLnTx/>
                <a:uFillTx/>
                <a:latin typeface="+mn-lt"/>
                <a:cs typeface="Calibri"/>
              </a:rPr>
              <a:t> de </a:t>
            </a:r>
            <a:r>
              <a:rPr kumimoji="0" lang="en-GB" sz="1800" b="1" u="none" strike="noStrike" kern="1200" cap="none" spc="0" normalizeH="0" baseline="0" noProof="0" dirty="0" err="1" smtClean="0">
                <a:ln>
                  <a:noFill/>
                </a:ln>
                <a:solidFill>
                  <a:schemeClr val="tx2"/>
                </a:solidFill>
                <a:effectLst/>
                <a:uLnTx/>
                <a:uFillTx/>
                <a:latin typeface="+mn-lt"/>
                <a:cs typeface="Calibri"/>
              </a:rPr>
              <a:t>l’écomobilité</a:t>
            </a:r>
            <a:r>
              <a:rPr kumimoji="0" lang="en-GB" sz="1800" b="1" u="none" strike="noStrike" kern="1200" cap="none" spc="0" normalizeH="0" baseline="0" noProof="0" dirty="0" smtClean="0">
                <a:ln>
                  <a:noFill/>
                </a:ln>
                <a:solidFill>
                  <a:schemeClr val="tx2"/>
                </a:solidFill>
                <a:effectLst/>
                <a:uLnTx/>
                <a:uFillTx/>
                <a:latin typeface="+mn-lt"/>
                <a:cs typeface="Calibri"/>
              </a:rPr>
              <a:t> </a:t>
            </a:r>
            <a:r>
              <a:rPr kumimoji="0" lang="en-GB" sz="1800" b="1" u="none" strike="noStrike" kern="1200" cap="none" spc="0" normalizeH="0" baseline="0" noProof="0" dirty="0" err="1" smtClean="0">
                <a:ln>
                  <a:noFill/>
                </a:ln>
                <a:solidFill>
                  <a:schemeClr val="tx2"/>
                </a:solidFill>
                <a:effectLst/>
                <a:uLnTx/>
                <a:uFillTx/>
                <a:latin typeface="+mn-lt"/>
                <a:cs typeface="Calibri"/>
              </a:rPr>
              <a:t>dans</a:t>
            </a:r>
            <a:r>
              <a:rPr kumimoji="0" lang="en-GB" sz="1800" b="1" u="none" strike="noStrike" kern="1200" cap="none" spc="0" normalizeH="0" baseline="0" noProof="0" dirty="0" smtClean="0">
                <a:ln>
                  <a:noFill/>
                </a:ln>
                <a:solidFill>
                  <a:schemeClr val="tx2"/>
                </a:solidFill>
                <a:effectLst/>
                <a:uLnTx/>
                <a:uFillTx/>
                <a:latin typeface="+mn-lt"/>
                <a:cs typeface="Calibri"/>
              </a:rPr>
              <a:t> les </a:t>
            </a:r>
            <a:r>
              <a:rPr kumimoji="0" lang="en-GB" sz="1800" b="1" u="none" strike="noStrike" kern="1200" cap="none" spc="0" normalizeH="0" baseline="0" noProof="0" dirty="0" err="1" smtClean="0">
                <a:ln>
                  <a:noFill/>
                </a:ln>
                <a:solidFill>
                  <a:schemeClr val="tx2"/>
                </a:solidFill>
                <a:effectLst/>
                <a:uLnTx/>
                <a:uFillTx/>
                <a:latin typeface="+mn-lt"/>
                <a:cs typeface="Calibri"/>
              </a:rPr>
              <a:t>politiques</a:t>
            </a:r>
            <a:r>
              <a:rPr kumimoji="0" lang="en-GB" sz="1800" b="1" u="none" strike="noStrike" kern="1200" cap="none" spc="0" normalizeH="0" baseline="0" noProof="0" dirty="0" smtClean="0">
                <a:ln>
                  <a:noFill/>
                </a:ln>
                <a:solidFill>
                  <a:schemeClr val="tx2"/>
                </a:solidFill>
                <a:effectLst/>
                <a:uLnTx/>
                <a:uFillTx/>
                <a:latin typeface="+mn-lt"/>
                <a:cs typeface="Calibri"/>
              </a:rPr>
              <a:t> </a:t>
            </a:r>
            <a:r>
              <a:rPr kumimoji="0" lang="en-GB" sz="1800" b="1" u="none" strike="noStrike" kern="1200" cap="none" spc="0" normalizeH="0" baseline="0" noProof="0" dirty="0" err="1" smtClean="0">
                <a:ln>
                  <a:noFill/>
                </a:ln>
                <a:solidFill>
                  <a:schemeClr val="tx2"/>
                </a:solidFill>
                <a:effectLst/>
                <a:uLnTx/>
                <a:uFillTx/>
                <a:latin typeface="+mn-lt"/>
                <a:cs typeface="Calibri"/>
              </a:rPr>
              <a:t>publiques</a:t>
            </a:r>
            <a:r>
              <a:rPr kumimoji="0" lang="en-GB" sz="1800" b="1" u="none" strike="noStrike" kern="1200" cap="none" spc="0" normalizeH="0" baseline="0" noProof="0" dirty="0" smtClean="0">
                <a:ln>
                  <a:noFill/>
                </a:ln>
                <a:solidFill>
                  <a:schemeClr val="tx2"/>
                </a:solidFill>
                <a:effectLst/>
                <a:uLnTx/>
                <a:uFillTx/>
                <a:latin typeface="+mn-lt"/>
                <a:cs typeface="Calibri"/>
              </a:rPr>
              <a:t> </a:t>
            </a:r>
          </a:p>
          <a:p>
            <a:pPr marL="0" indent="0" defTabSz="449263" fontAlgn="base">
              <a:lnSpc>
                <a:spcPct val="94000"/>
              </a:lnSpc>
              <a:spcBef>
                <a:spcPct val="0"/>
              </a:spcBef>
              <a:spcAft>
                <a:spcPct val="0"/>
              </a:spcAft>
              <a:buClr>
                <a:srgbClr val="000000"/>
              </a:buClr>
              <a:buSzPct val="100000"/>
              <a:buNone/>
              <a:defRPr/>
            </a:pPr>
            <a:endParaRPr kumimoji="0" lang="en-GB" sz="1800" b="1" u="none" strike="noStrike" kern="1200" cap="none" spc="0" normalizeH="0" baseline="0" noProof="0" dirty="0" smtClean="0">
              <a:ln>
                <a:noFill/>
              </a:ln>
              <a:solidFill>
                <a:schemeClr val="tx2"/>
              </a:solidFill>
              <a:effectLst/>
              <a:uLnTx/>
              <a:uFillTx/>
              <a:latin typeface="+mn-lt"/>
              <a:cs typeface="Calibri"/>
            </a:endParaRPr>
          </a:p>
          <a:p>
            <a:pPr defTabSz="449263" fontAlgn="base">
              <a:lnSpc>
                <a:spcPct val="94000"/>
              </a:lnSpc>
              <a:spcBef>
                <a:spcPct val="0"/>
              </a:spcBef>
              <a:spcAft>
                <a:spcPct val="0"/>
              </a:spcAft>
              <a:buClr>
                <a:srgbClr val="000000"/>
              </a:buClr>
              <a:buSzPct val="100000"/>
              <a:defRPr/>
            </a:pPr>
            <a:r>
              <a:rPr kumimoji="0" lang="en-GB" sz="1800" b="1" u="none" strike="noStrike" kern="1200" cap="none" spc="0" normalizeH="0" baseline="0" noProof="0" dirty="0" smtClean="0">
                <a:ln>
                  <a:noFill/>
                </a:ln>
                <a:solidFill>
                  <a:schemeClr val="tx2"/>
                </a:solidFill>
                <a:effectLst/>
                <a:uLnTx/>
                <a:uFillTx/>
                <a:latin typeface="+mn-lt"/>
                <a:cs typeface="Calibri"/>
              </a:rPr>
              <a:t>Encourager </a:t>
            </a:r>
            <a:r>
              <a:rPr kumimoji="0" lang="en-GB" sz="1800" b="1" u="none" strike="noStrike" kern="1200" cap="none" spc="0" normalizeH="0" baseline="0" noProof="0" dirty="0" err="1" smtClean="0">
                <a:ln>
                  <a:noFill/>
                </a:ln>
                <a:solidFill>
                  <a:schemeClr val="tx2"/>
                </a:solidFill>
                <a:effectLst/>
                <a:uLnTx/>
                <a:uFillTx/>
                <a:latin typeface="+mn-lt"/>
                <a:cs typeface="Calibri"/>
              </a:rPr>
              <a:t>l’écomobilité</a:t>
            </a:r>
            <a:r>
              <a:rPr kumimoji="0" lang="en-GB" sz="1800" b="1" u="none" strike="noStrike" kern="1200" cap="none" spc="0" normalizeH="0" baseline="0" noProof="0" dirty="0" smtClean="0">
                <a:ln>
                  <a:noFill/>
                </a:ln>
                <a:solidFill>
                  <a:schemeClr val="tx2"/>
                </a:solidFill>
                <a:effectLst/>
                <a:uLnTx/>
                <a:uFillTx/>
                <a:latin typeface="+mn-lt"/>
                <a:cs typeface="Calibri"/>
              </a:rPr>
              <a:t> </a:t>
            </a:r>
            <a:r>
              <a:rPr kumimoji="0" lang="en-GB" sz="1800" b="1" u="none" strike="noStrike" kern="1200" cap="none" spc="0" normalizeH="0" baseline="0" noProof="0" dirty="0" err="1" smtClean="0">
                <a:ln>
                  <a:noFill/>
                </a:ln>
                <a:solidFill>
                  <a:schemeClr val="tx2"/>
                </a:solidFill>
                <a:effectLst/>
                <a:uLnTx/>
                <a:uFillTx/>
                <a:latin typeface="+mn-lt"/>
                <a:cs typeface="Calibri"/>
              </a:rPr>
              <a:t>scolaire</a:t>
            </a:r>
            <a:r>
              <a:rPr kumimoji="0" lang="en-GB" sz="1800" b="1" u="none" strike="noStrike" kern="1200" cap="none" spc="0" normalizeH="0" baseline="0" noProof="0" dirty="0" smtClean="0">
                <a:ln>
                  <a:noFill/>
                </a:ln>
                <a:solidFill>
                  <a:schemeClr val="tx2"/>
                </a:solidFill>
                <a:effectLst/>
                <a:uLnTx/>
                <a:uFillTx/>
                <a:latin typeface="+mn-lt"/>
                <a:cs typeface="Calibri"/>
              </a:rPr>
              <a:t> </a:t>
            </a:r>
          </a:p>
          <a:p>
            <a:pPr marL="0" marR="0" lvl="0" indent="0" algn="l" defTabSz="449263" rtl="0" eaLnBrk="1" fontAlgn="base" latinLnBrk="0" hangingPunct="1">
              <a:lnSpc>
                <a:spcPct val="94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sz="1800" b="0" i="1" u="none" strike="noStrike" kern="1200" cap="none" spc="0" normalizeH="0" baseline="0" noProof="0" dirty="0">
              <a:ln>
                <a:noFill/>
              </a:ln>
              <a:solidFill>
                <a:srgbClr val="C00000"/>
              </a:solidFill>
              <a:effectLst/>
              <a:uLnTx/>
              <a:uFillTx/>
              <a:latin typeface="Calibri"/>
              <a:ea typeface="ＭＳ Ｐゴシック" charset="0"/>
              <a:cs typeface="Calibri"/>
            </a:endParaRP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Valorisation de ressources pédagogiques et bonnes pratiques</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Accompagnement de Plans de Déplacements d’Etablissements Scolaires (PDES)</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Conseil aux porteurs de projets (pédibus, </a:t>
            </a:r>
            <a:r>
              <a:rPr lang="fr-FR" sz="1800" dirty="0" err="1" smtClean="0">
                <a:solidFill>
                  <a:schemeClr val="accent6"/>
                </a:solidFill>
                <a:latin typeface="+mn-lt"/>
                <a:ea typeface="+mn-ea"/>
                <a:cs typeface="+mn-cs"/>
              </a:rPr>
              <a:t>vélobus</a:t>
            </a:r>
            <a:r>
              <a:rPr lang="fr-FR" sz="1800" dirty="0">
                <a:solidFill>
                  <a:schemeClr val="accent6"/>
                </a:solidFill>
                <a:latin typeface="+mn-lt"/>
                <a:ea typeface="+mn-ea"/>
                <a:cs typeface="+mn-cs"/>
              </a:rPr>
              <a:t>)</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Formation d’animateurs</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Relais régional de la dynamique « Rue aux enfants, rue pour tous »</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Mise en réseau des acteurs de l’écomobilité scolaire</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Animation d’un challenge de l’écomobilité scolaire </a:t>
            </a:r>
            <a:endParaRPr lang="fr-FR" sz="2000" dirty="0">
              <a:solidFill>
                <a:schemeClr val="accent6"/>
              </a:solidFill>
              <a:latin typeface="+mn-lt"/>
              <a:ea typeface="+mn-ea"/>
              <a:cs typeface="+mn-cs"/>
            </a:endParaRPr>
          </a:p>
          <a:p>
            <a:pPr marL="0" marR="0" lvl="0" indent="0" algn="l" defTabSz="449263" rtl="0" eaLnBrk="1" fontAlgn="base" latinLnBrk="0" hangingPunct="1">
              <a:lnSpc>
                <a:spcPct val="94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sz="4400" b="0" i="0" u="none" strike="noStrike" kern="1200" cap="none" spc="0" normalizeH="0" baseline="0" noProof="0" dirty="0">
              <a:ln>
                <a:noFill/>
              </a:ln>
              <a:solidFill>
                <a:srgbClr val="000000"/>
              </a:solidFill>
              <a:effectLst/>
              <a:uLnTx/>
              <a:uFillTx/>
              <a:latin typeface="Calibri"/>
              <a:ea typeface="ＭＳ Ｐゴシック" charset="0"/>
              <a:cs typeface="Calibri"/>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002" y="3484853"/>
            <a:ext cx="2671200" cy="132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9660" y="1926939"/>
            <a:ext cx="1749600" cy="25214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6646" y="5036969"/>
            <a:ext cx="2815200" cy="1685246"/>
          </a:xfrm>
          <a:prstGeom prst="rect">
            <a:avLst/>
          </a:prstGeom>
        </p:spPr>
      </p:pic>
      <p:sp>
        <p:nvSpPr>
          <p:cNvPr id="8" name="Google Shape;94;p1"/>
          <p:cNvSpPr txBox="1"/>
          <p:nvPr/>
        </p:nvSpPr>
        <p:spPr>
          <a:xfrm>
            <a:off x="7485141" y="1037916"/>
            <a:ext cx="1932851" cy="3174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63" b="0" i="0" u="none" strike="noStrike" kern="1200" cap="none" spc="0" normalizeH="0" baseline="0" noProof="0" dirty="0">
                <a:ln>
                  <a:noFill/>
                </a:ln>
                <a:solidFill>
                  <a:prstClr val="black"/>
                </a:solidFill>
                <a:effectLst/>
                <a:uLnTx/>
                <a:uFillTx/>
                <a:latin typeface="Calibri"/>
                <a:ea typeface="Calibri"/>
                <a:cs typeface="Calibri"/>
                <a:sym typeface="Calibri"/>
              </a:rPr>
              <a:t>Co-animé par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oogle Shape;90;p1"/>
          <p:cNvPicPr preferRelativeResize="0"/>
          <p:nvPr/>
        </p:nvPicPr>
        <p:blipFill rotWithShape="1">
          <a:blip r:embed="rId5">
            <a:alphaModFix/>
          </a:blip>
          <a:srcRect/>
          <a:stretch/>
        </p:blipFill>
        <p:spPr>
          <a:xfrm>
            <a:off x="9559488" y="873413"/>
            <a:ext cx="612306" cy="865800"/>
          </a:xfrm>
          <a:prstGeom prst="rect">
            <a:avLst/>
          </a:prstGeom>
          <a:noFill/>
          <a:ln>
            <a:noFill/>
          </a:ln>
        </p:spPr>
      </p:pic>
      <p:pic>
        <p:nvPicPr>
          <p:cNvPr id="10" name="Google Shape;93;p1"/>
          <p:cNvPicPr preferRelativeResize="0"/>
          <p:nvPr/>
        </p:nvPicPr>
        <p:blipFill rotWithShape="1">
          <a:blip r:embed="rId6">
            <a:alphaModFix/>
          </a:blip>
          <a:srcRect/>
          <a:stretch/>
        </p:blipFill>
        <p:spPr>
          <a:xfrm>
            <a:off x="10355720" y="916117"/>
            <a:ext cx="1398951" cy="707850"/>
          </a:xfrm>
          <a:prstGeom prst="rect">
            <a:avLst/>
          </a:prstGeom>
          <a:noFill/>
          <a:ln>
            <a:noFill/>
          </a:ln>
        </p:spPr>
      </p:pic>
    </p:spTree>
    <p:extLst>
      <p:ext uri="{BB962C8B-B14F-4D97-AF65-F5344CB8AC3E}">
        <p14:creationId xmlns:p14="http://schemas.microsoft.com/office/powerpoint/2010/main" val="38587794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105"/>
            <a:ext cx="10178322" cy="1492132"/>
          </a:xfrm>
        </p:spPr>
        <p:txBody>
          <a:bodyPr>
            <a:normAutofit/>
          </a:bodyPr>
          <a:lstStyle/>
          <a:p>
            <a:r>
              <a:rPr lang="fr-FR" sz="3600" dirty="0">
                <a:solidFill>
                  <a:srgbClr val="66C1BF"/>
                </a:solidFill>
              </a:rPr>
              <a:t>Les temps </a:t>
            </a:r>
            <a:r>
              <a:rPr lang="fr-FR" sz="3600" dirty="0" smtClean="0">
                <a:solidFill>
                  <a:srgbClr val="66C1BF"/>
                </a:solidFill>
              </a:rPr>
              <a:t>forts de la démarche </a:t>
            </a:r>
            <a:endParaRPr lang="fr-FR" sz="3600" dirty="0">
              <a:solidFill>
                <a:srgbClr val="66C1BF"/>
              </a:solidFill>
            </a:endParaRPr>
          </a:p>
        </p:txBody>
      </p:sp>
      <p:sp>
        <p:nvSpPr>
          <p:cNvPr id="4" name="Flèche droite 3"/>
          <p:cNvSpPr/>
          <p:nvPr/>
        </p:nvSpPr>
        <p:spPr>
          <a:xfrm>
            <a:off x="1311639" y="1811549"/>
            <a:ext cx="10058400" cy="171665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6941165" y="3523911"/>
            <a:ext cx="2156604" cy="954107"/>
          </a:xfrm>
          <a:prstGeom prst="rect">
            <a:avLst/>
          </a:prstGeom>
          <a:noFill/>
        </p:spPr>
        <p:txBody>
          <a:bodyPr wrap="square" rtlCol="0">
            <a:spAutoFit/>
          </a:bodyPr>
          <a:lstStyle/>
          <a:p>
            <a:pPr algn="ctr"/>
            <a:r>
              <a:rPr lang="fr-FR" sz="1400" dirty="0" smtClean="0">
                <a:solidFill>
                  <a:schemeClr val="accent6"/>
                </a:solidFill>
              </a:rPr>
              <a:t>Semaine </a:t>
            </a:r>
            <a:r>
              <a:rPr lang="fr-FR" sz="1400" dirty="0">
                <a:solidFill>
                  <a:schemeClr val="accent6"/>
                </a:solidFill>
              </a:rPr>
              <a:t>nationale de la marche et du vélo à l’école et au </a:t>
            </a:r>
            <a:r>
              <a:rPr lang="fr-FR" sz="1400" dirty="0" smtClean="0">
                <a:solidFill>
                  <a:schemeClr val="accent6"/>
                </a:solidFill>
              </a:rPr>
              <a:t>collège </a:t>
            </a:r>
          </a:p>
          <a:p>
            <a:pPr algn="ctr"/>
            <a:r>
              <a:rPr lang="fr-FR" sz="1400" dirty="0" smtClean="0">
                <a:solidFill>
                  <a:schemeClr val="accent6"/>
                </a:solidFill>
              </a:rPr>
              <a:t>(mai)</a:t>
            </a:r>
            <a:endParaRPr lang="fr-FR" sz="1400" dirty="0">
              <a:solidFill>
                <a:schemeClr val="accent6"/>
              </a:solidFill>
            </a:endParaRPr>
          </a:p>
        </p:txBody>
      </p:sp>
      <p:sp>
        <p:nvSpPr>
          <p:cNvPr id="6" name="ZoneTexte 5"/>
          <p:cNvSpPr txBox="1"/>
          <p:nvPr/>
        </p:nvSpPr>
        <p:spPr>
          <a:xfrm>
            <a:off x="949489" y="4950778"/>
            <a:ext cx="2307873" cy="738664"/>
          </a:xfrm>
          <a:prstGeom prst="rect">
            <a:avLst/>
          </a:prstGeom>
          <a:noFill/>
        </p:spPr>
        <p:txBody>
          <a:bodyPr wrap="square" rtlCol="0">
            <a:spAutoFit/>
          </a:bodyPr>
          <a:lstStyle/>
          <a:p>
            <a:pPr algn="ctr"/>
            <a:r>
              <a:rPr lang="fr-FR" sz="1400" dirty="0">
                <a:solidFill>
                  <a:schemeClr val="accent6"/>
                </a:solidFill>
              </a:rPr>
              <a:t>Challenges </a:t>
            </a:r>
            <a:r>
              <a:rPr lang="fr-FR" sz="1400" dirty="0" smtClean="0">
                <a:solidFill>
                  <a:schemeClr val="accent6"/>
                </a:solidFill>
              </a:rPr>
              <a:t>de la mobilité Hauts de France</a:t>
            </a:r>
          </a:p>
          <a:p>
            <a:pPr algn="ctr"/>
            <a:r>
              <a:rPr lang="fr-FR" sz="1400" dirty="0" smtClean="0">
                <a:solidFill>
                  <a:schemeClr val="accent6"/>
                </a:solidFill>
              </a:rPr>
              <a:t>(septembre)</a:t>
            </a:r>
            <a:endParaRPr lang="fr-FR" sz="1400" dirty="0">
              <a:solidFill>
                <a:schemeClr val="accent6"/>
              </a:solidFill>
            </a:endParaRPr>
          </a:p>
        </p:txBody>
      </p:sp>
      <p:sp>
        <p:nvSpPr>
          <p:cNvPr id="7" name="ZoneTexte 6"/>
          <p:cNvSpPr txBox="1"/>
          <p:nvPr/>
        </p:nvSpPr>
        <p:spPr>
          <a:xfrm>
            <a:off x="7602097" y="4335804"/>
            <a:ext cx="5352138" cy="523220"/>
          </a:xfrm>
          <a:prstGeom prst="rect">
            <a:avLst/>
          </a:prstGeom>
          <a:noFill/>
        </p:spPr>
        <p:txBody>
          <a:bodyPr wrap="square" rtlCol="0">
            <a:spAutoFit/>
          </a:bodyPr>
          <a:lstStyle/>
          <a:p>
            <a:pPr algn="ctr"/>
            <a:r>
              <a:rPr lang="fr-FR" sz="1400" dirty="0">
                <a:solidFill>
                  <a:schemeClr val="accent6"/>
                </a:solidFill>
              </a:rPr>
              <a:t>A l’école j’y vais </a:t>
            </a:r>
            <a:r>
              <a:rPr lang="fr-FR" sz="1400" dirty="0" smtClean="0">
                <a:solidFill>
                  <a:schemeClr val="accent6"/>
                </a:solidFill>
              </a:rPr>
              <a:t>autrement </a:t>
            </a:r>
          </a:p>
          <a:p>
            <a:pPr algn="ctr"/>
            <a:r>
              <a:rPr lang="fr-FR" sz="1400" dirty="0" smtClean="0">
                <a:solidFill>
                  <a:schemeClr val="accent6"/>
                </a:solidFill>
              </a:rPr>
              <a:t>(mai – juin)</a:t>
            </a:r>
            <a:r>
              <a:rPr lang="fr-FR" sz="1400" dirty="0">
                <a:solidFill>
                  <a:schemeClr val="accent6"/>
                </a:solidFill>
              </a:rPr>
              <a:t> </a:t>
            </a:r>
          </a:p>
        </p:txBody>
      </p:sp>
      <p:sp>
        <p:nvSpPr>
          <p:cNvPr id="8" name="Rectangle 7"/>
          <p:cNvSpPr/>
          <p:nvPr/>
        </p:nvSpPr>
        <p:spPr>
          <a:xfrm>
            <a:off x="7171025" y="4950778"/>
            <a:ext cx="1696884" cy="954107"/>
          </a:xfrm>
          <a:prstGeom prst="rect">
            <a:avLst/>
          </a:prstGeom>
        </p:spPr>
        <p:txBody>
          <a:bodyPr wrap="square">
            <a:spAutoFit/>
          </a:bodyPr>
          <a:lstStyle/>
          <a:p>
            <a:pPr algn="ctr"/>
            <a:r>
              <a:rPr lang="fr-FR" sz="1400" dirty="0">
                <a:solidFill>
                  <a:schemeClr val="accent6"/>
                </a:solidFill>
              </a:rPr>
              <a:t>Challenge européen du vélo </a:t>
            </a:r>
            <a:endParaRPr lang="fr-FR" sz="1400" dirty="0" smtClean="0">
              <a:solidFill>
                <a:schemeClr val="accent6"/>
              </a:solidFill>
            </a:endParaRPr>
          </a:p>
          <a:p>
            <a:pPr algn="ctr"/>
            <a:r>
              <a:rPr lang="fr-FR" sz="1400" dirty="0">
                <a:solidFill>
                  <a:schemeClr val="accent6"/>
                </a:solidFill>
              </a:rPr>
              <a:t>(mai)</a:t>
            </a:r>
          </a:p>
          <a:p>
            <a:endParaRPr lang="fr-FR" sz="1400" dirty="0">
              <a:solidFill>
                <a:schemeClr val="accent6"/>
              </a:solidFill>
            </a:endParaRPr>
          </a:p>
        </p:txBody>
      </p:sp>
      <p:sp>
        <p:nvSpPr>
          <p:cNvPr id="9" name="Rectangle 8"/>
          <p:cNvSpPr/>
          <p:nvPr/>
        </p:nvSpPr>
        <p:spPr>
          <a:xfrm>
            <a:off x="1160299" y="3551176"/>
            <a:ext cx="1886254" cy="738664"/>
          </a:xfrm>
          <a:prstGeom prst="rect">
            <a:avLst/>
          </a:prstGeom>
        </p:spPr>
        <p:txBody>
          <a:bodyPr wrap="square">
            <a:spAutoFit/>
          </a:bodyPr>
          <a:lstStyle/>
          <a:p>
            <a:pPr algn="ctr"/>
            <a:r>
              <a:rPr lang="fr-FR" sz="1400" dirty="0" smtClean="0">
                <a:solidFill>
                  <a:schemeClr val="accent6"/>
                </a:solidFill>
              </a:rPr>
              <a:t>Semaine européenne de la mobilité</a:t>
            </a:r>
            <a:endParaRPr lang="fr-FR" sz="1400" dirty="0">
              <a:solidFill>
                <a:schemeClr val="accent6"/>
              </a:solidFill>
            </a:endParaRPr>
          </a:p>
          <a:p>
            <a:pPr algn="ctr"/>
            <a:r>
              <a:rPr lang="fr-FR" sz="1400" dirty="0" smtClean="0">
                <a:solidFill>
                  <a:schemeClr val="accent6"/>
                </a:solidFill>
              </a:rPr>
              <a:t>(septembre)</a:t>
            </a:r>
            <a:endParaRPr lang="fr-FR" sz="1400" dirty="0">
              <a:solidFill>
                <a:schemeClr val="accent6"/>
              </a:solidFill>
            </a:endParaRPr>
          </a:p>
        </p:txBody>
      </p:sp>
      <p:cxnSp>
        <p:nvCxnSpPr>
          <p:cNvPr id="12" name="Connecteur droit 11"/>
          <p:cNvCxnSpPr>
            <a:endCxn id="9" idx="0"/>
          </p:cNvCxnSpPr>
          <p:nvPr/>
        </p:nvCxnSpPr>
        <p:spPr>
          <a:xfrm>
            <a:off x="2103425" y="3096883"/>
            <a:ext cx="1" cy="4542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7993143" y="3076534"/>
            <a:ext cx="1" cy="4542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10257019" y="3069618"/>
            <a:ext cx="0" cy="8508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160299" y="1897208"/>
            <a:ext cx="1886254" cy="307777"/>
          </a:xfrm>
          <a:prstGeom prst="rect">
            <a:avLst/>
          </a:prstGeom>
        </p:spPr>
        <p:txBody>
          <a:bodyPr wrap="square">
            <a:spAutoFit/>
          </a:bodyPr>
          <a:lstStyle/>
          <a:p>
            <a:pPr algn="ctr"/>
            <a:r>
              <a:rPr lang="fr-FR" sz="1400" dirty="0">
                <a:solidFill>
                  <a:schemeClr val="accent6"/>
                </a:solidFill>
              </a:rPr>
              <a:t>s</a:t>
            </a:r>
            <a:r>
              <a:rPr lang="fr-FR" sz="1400" dirty="0" smtClean="0">
                <a:solidFill>
                  <a:schemeClr val="accent6"/>
                </a:solidFill>
              </a:rPr>
              <a:t>ept.</a:t>
            </a:r>
            <a:endParaRPr lang="fr-FR" sz="1400" dirty="0">
              <a:solidFill>
                <a:schemeClr val="accent6"/>
              </a:solidFill>
            </a:endParaRPr>
          </a:p>
        </p:txBody>
      </p:sp>
      <p:sp>
        <p:nvSpPr>
          <p:cNvPr id="18" name="Rectangle 17"/>
          <p:cNvSpPr/>
          <p:nvPr/>
        </p:nvSpPr>
        <p:spPr>
          <a:xfrm>
            <a:off x="7076340" y="1911361"/>
            <a:ext cx="1886254" cy="307777"/>
          </a:xfrm>
          <a:prstGeom prst="rect">
            <a:avLst/>
          </a:prstGeom>
        </p:spPr>
        <p:txBody>
          <a:bodyPr wrap="square">
            <a:spAutoFit/>
          </a:bodyPr>
          <a:lstStyle/>
          <a:p>
            <a:pPr algn="ctr"/>
            <a:r>
              <a:rPr lang="fr-FR" sz="1400" dirty="0" smtClean="0">
                <a:solidFill>
                  <a:schemeClr val="accent6"/>
                </a:solidFill>
              </a:rPr>
              <a:t>mai.</a:t>
            </a:r>
            <a:endParaRPr lang="fr-FR" sz="1400" dirty="0">
              <a:solidFill>
                <a:schemeClr val="accent6"/>
              </a:solidFill>
            </a:endParaRPr>
          </a:p>
        </p:txBody>
      </p:sp>
      <p:sp>
        <p:nvSpPr>
          <p:cNvPr id="19" name="Rectangle 18"/>
          <p:cNvSpPr/>
          <p:nvPr/>
        </p:nvSpPr>
        <p:spPr>
          <a:xfrm>
            <a:off x="9313892" y="1897208"/>
            <a:ext cx="1886254" cy="307777"/>
          </a:xfrm>
          <a:prstGeom prst="rect">
            <a:avLst/>
          </a:prstGeom>
        </p:spPr>
        <p:txBody>
          <a:bodyPr wrap="square">
            <a:spAutoFit/>
          </a:bodyPr>
          <a:lstStyle/>
          <a:p>
            <a:pPr algn="ctr"/>
            <a:r>
              <a:rPr lang="fr-FR" sz="1400" dirty="0" smtClean="0">
                <a:solidFill>
                  <a:schemeClr val="accent6"/>
                </a:solidFill>
              </a:rPr>
              <a:t>juin.</a:t>
            </a:r>
            <a:endParaRPr lang="fr-FR" sz="1400" dirty="0">
              <a:solidFill>
                <a:schemeClr val="accent6"/>
              </a:solidFill>
            </a:endParaRPr>
          </a:p>
        </p:txBody>
      </p:sp>
      <p:cxnSp>
        <p:nvCxnSpPr>
          <p:cNvPr id="20" name="Connecteur droit 19"/>
          <p:cNvCxnSpPr/>
          <p:nvPr/>
        </p:nvCxnSpPr>
        <p:spPr>
          <a:xfrm>
            <a:off x="5707142" y="3092968"/>
            <a:ext cx="0" cy="8236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764015" y="4241419"/>
            <a:ext cx="1886254" cy="523220"/>
          </a:xfrm>
          <a:prstGeom prst="rect">
            <a:avLst/>
          </a:prstGeom>
        </p:spPr>
        <p:txBody>
          <a:bodyPr wrap="square">
            <a:spAutoFit/>
          </a:bodyPr>
          <a:lstStyle/>
          <a:p>
            <a:pPr algn="ctr"/>
            <a:r>
              <a:rPr lang="fr-FR" sz="1400" b="1" dirty="0" smtClean="0">
                <a:solidFill>
                  <a:srgbClr val="FF0000"/>
                </a:solidFill>
              </a:rPr>
              <a:t>Séminaire </a:t>
            </a:r>
          </a:p>
          <a:p>
            <a:pPr algn="ctr"/>
            <a:r>
              <a:rPr lang="fr-FR" sz="1400" b="1" dirty="0">
                <a:solidFill>
                  <a:srgbClr val="FF0000"/>
                </a:solidFill>
              </a:rPr>
              <a:t>r</a:t>
            </a:r>
            <a:r>
              <a:rPr lang="fr-FR" sz="1400" b="1" dirty="0" smtClean="0">
                <a:solidFill>
                  <a:srgbClr val="FF0000"/>
                </a:solidFill>
              </a:rPr>
              <a:t>éférents  </a:t>
            </a:r>
            <a:endParaRPr lang="fr-FR" sz="1400" b="1" dirty="0">
              <a:solidFill>
                <a:srgbClr val="FF0000"/>
              </a:solidFill>
            </a:endParaRPr>
          </a:p>
        </p:txBody>
      </p:sp>
      <p:sp>
        <p:nvSpPr>
          <p:cNvPr id="23" name="Rectangle 22"/>
          <p:cNvSpPr/>
          <p:nvPr/>
        </p:nvSpPr>
        <p:spPr>
          <a:xfrm>
            <a:off x="4785163" y="1911361"/>
            <a:ext cx="1886254" cy="307777"/>
          </a:xfrm>
          <a:prstGeom prst="rect">
            <a:avLst/>
          </a:prstGeom>
        </p:spPr>
        <p:txBody>
          <a:bodyPr wrap="square">
            <a:spAutoFit/>
          </a:bodyPr>
          <a:lstStyle/>
          <a:p>
            <a:pPr algn="ctr"/>
            <a:r>
              <a:rPr lang="fr-FR" sz="1400" dirty="0">
                <a:solidFill>
                  <a:schemeClr val="accent6"/>
                </a:solidFill>
              </a:rPr>
              <a:t>f</a:t>
            </a:r>
            <a:r>
              <a:rPr lang="fr-FR" sz="1400" dirty="0" smtClean="0">
                <a:solidFill>
                  <a:schemeClr val="accent6"/>
                </a:solidFill>
              </a:rPr>
              <a:t>év. / mars</a:t>
            </a:r>
            <a:endParaRPr lang="fr-FR" sz="1400" dirty="0">
              <a:solidFill>
                <a:schemeClr val="accent6"/>
              </a:solidFill>
            </a:endParaRPr>
          </a:p>
        </p:txBody>
      </p:sp>
      <p:cxnSp>
        <p:nvCxnSpPr>
          <p:cNvPr id="24" name="Connecteur droit 23"/>
          <p:cNvCxnSpPr/>
          <p:nvPr/>
        </p:nvCxnSpPr>
        <p:spPr>
          <a:xfrm>
            <a:off x="3909973" y="3069618"/>
            <a:ext cx="0" cy="8236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966846" y="1911361"/>
            <a:ext cx="1886254" cy="307777"/>
          </a:xfrm>
          <a:prstGeom prst="rect">
            <a:avLst/>
          </a:prstGeom>
        </p:spPr>
        <p:txBody>
          <a:bodyPr wrap="square">
            <a:spAutoFit/>
          </a:bodyPr>
          <a:lstStyle/>
          <a:p>
            <a:pPr algn="ctr"/>
            <a:r>
              <a:rPr lang="fr-FR" sz="1400" dirty="0">
                <a:solidFill>
                  <a:schemeClr val="accent6"/>
                </a:solidFill>
              </a:rPr>
              <a:t>d</a:t>
            </a:r>
            <a:r>
              <a:rPr lang="fr-FR" sz="1400" dirty="0" smtClean="0">
                <a:solidFill>
                  <a:schemeClr val="accent6"/>
                </a:solidFill>
              </a:rPr>
              <a:t>ébut nov.</a:t>
            </a:r>
            <a:endParaRPr lang="fr-FR" sz="1400" dirty="0">
              <a:solidFill>
                <a:schemeClr val="accent6"/>
              </a:solidFill>
            </a:endParaRPr>
          </a:p>
        </p:txBody>
      </p:sp>
      <p:sp>
        <p:nvSpPr>
          <p:cNvPr id="26" name="Rectangle 25"/>
          <p:cNvSpPr/>
          <p:nvPr/>
        </p:nvSpPr>
        <p:spPr>
          <a:xfrm>
            <a:off x="2962157" y="4241419"/>
            <a:ext cx="1886254" cy="523220"/>
          </a:xfrm>
          <a:prstGeom prst="rect">
            <a:avLst/>
          </a:prstGeom>
        </p:spPr>
        <p:txBody>
          <a:bodyPr wrap="square">
            <a:spAutoFit/>
          </a:bodyPr>
          <a:lstStyle/>
          <a:p>
            <a:pPr algn="ctr"/>
            <a:r>
              <a:rPr lang="fr-FR" sz="1400" b="1" dirty="0" smtClean="0">
                <a:solidFill>
                  <a:srgbClr val="FF0000"/>
                </a:solidFill>
              </a:rPr>
              <a:t>2eme temps de formation </a:t>
            </a:r>
            <a:endParaRPr lang="fr-FR" sz="1400" b="1" dirty="0">
              <a:solidFill>
                <a:srgbClr val="FF0000"/>
              </a:solidFill>
            </a:endParaRPr>
          </a:p>
        </p:txBody>
      </p:sp>
    </p:spTree>
    <p:extLst>
      <p:ext uri="{BB962C8B-B14F-4D97-AF65-F5344CB8AC3E}">
        <p14:creationId xmlns:p14="http://schemas.microsoft.com/office/powerpoint/2010/main" val="3481443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cinquième étape </a:t>
            </a:r>
            <a:endParaRPr lang="fr-FR" dirty="0"/>
          </a:p>
        </p:txBody>
      </p:sp>
      <p:sp>
        <p:nvSpPr>
          <p:cNvPr id="3" name="Espace réservé du texte 2"/>
          <p:cNvSpPr>
            <a:spLocks noGrp="1"/>
          </p:cNvSpPr>
          <p:nvPr>
            <p:ph type="body" idx="1"/>
          </p:nvPr>
        </p:nvSpPr>
        <p:spPr>
          <a:xfrm>
            <a:off x="3242930" y="5159781"/>
            <a:ext cx="8949070" cy="951135"/>
          </a:xfrm>
        </p:spPr>
        <p:txBody>
          <a:bodyPr>
            <a:noAutofit/>
          </a:bodyPr>
          <a:lstStyle/>
          <a:p>
            <a:r>
              <a:rPr lang="fr-FR" sz="2800" dirty="0" smtClean="0">
                <a:solidFill>
                  <a:srgbClr val="009A9B"/>
                </a:solidFill>
              </a:rPr>
              <a:t>Evaluation </a:t>
            </a:r>
            <a:endParaRPr lang="fr-FR" sz="2800" dirty="0"/>
          </a:p>
        </p:txBody>
      </p:sp>
      <p:sp>
        <p:nvSpPr>
          <p:cNvPr id="4" name="Espace réservé du texte 2"/>
          <p:cNvSpPr txBox="1">
            <a:spLocks/>
          </p:cNvSpPr>
          <p:nvPr/>
        </p:nvSpPr>
        <p:spPr>
          <a:xfrm>
            <a:off x="353956" y="2350827"/>
            <a:ext cx="8949070" cy="9511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sz="13800" dirty="0" smtClean="0">
                <a:latin typeface="Arial Narrow" panose="020B0606020202030204" pitchFamily="34" charset="0"/>
              </a:rPr>
              <a:t>5</a:t>
            </a:r>
            <a:endParaRPr lang="fr-FR" sz="13800" dirty="0">
              <a:latin typeface="Arial Narrow" panose="020B0606020202030204" pitchFamily="34" charset="0"/>
            </a:endParaRPr>
          </a:p>
        </p:txBody>
      </p:sp>
    </p:spTree>
    <p:extLst>
      <p:ext uri="{BB962C8B-B14F-4D97-AF65-F5344CB8AC3E}">
        <p14:creationId xmlns:p14="http://schemas.microsoft.com/office/powerpoint/2010/main" val="16533937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321330" y="339142"/>
            <a:ext cx="4403869"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dirty="0" smtClean="0">
                <a:solidFill>
                  <a:srgbClr val="009A9B"/>
                </a:solidFill>
              </a:rPr>
              <a:t>5/ évaluation</a:t>
            </a:r>
            <a:endParaRPr lang="fr-FR" dirty="0">
              <a:solidFill>
                <a:srgbClr val="009A9B"/>
              </a:solidFill>
            </a:endParaRPr>
          </a:p>
        </p:txBody>
      </p:sp>
      <p:sp>
        <p:nvSpPr>
          <p:cNvPr id="5" name="Espace réservé du contenu 2"/>
          <p:cNvSpPr txBox="1">
            <a:spLocks/>
          </p:cNvSpPr>
          <p:nvPr/>
        </p:nvSpPr>
        <p:spPr>
          <a:xfrm>
            <a:off x="1400503" y="1204788"/>
            <a:ext cx="10275192" cy="134453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gn="just"/>
            <a:r>
              <a:rPr lang="fr-FR" dirty="0" smtClean="0"/>
              <a:t>Suite à la démarche, nécessité d’évaluer (via indicateurs définis dans les fiches actions) afin de voir les </a:t>
            </a:r>
            <a:r>
              <a:rPr lang="fr-FR" dirty="0" smtClean="0">
                <a:solidFill>
                  <a:srgbClr val="E30613"/>
                </a:solidFill>
              </a:rPr>
              <a:t>points positifs et négatifs </a:t>
            </a:r>
            <a:r>
              <a:rPr lang="fr-FR" dirty="0" smtClean="0"/>
              <a:t>pour pouvoir </a:t>
            </a:r>
            <a:r>
              <a:rPr lang="fr-FR" dirty="0" smtClean="0">
                <a:solidFill>
                  <a:srgbClr val="E30613"/>
                </a:solidFill>
              </a:rPr>
              <a:t>pérenniser le PDES</a:t>
            </a:r>
            <a:r>
              <a:rPr lang="fr-FR" dirty="0" smtClean="0"/>
              <a:t>. </a:t>
            </a:r>
          </a:p>
          <a:p>
            <a:pPr algn="just"/>
            <a:r>
              <a:rPr lang="fr-FR" dirty="0" smtClean="0"/>
              <a:t>Bilan annuel pour modifier le plan d’actions au besoin. </a:t>
            </a:r>
            <a:endParaRPr lang="fr-FR" dirty="0"/>
          </a:p>
        </p:txBody>
      </p:sp>
      <p:graphicFrame>
        <p:nvGraphicFramePr>
          <p:cNvPr id="12" name="Tableau 11"/>
          <p:cNvGraphicFramePr>
            <a:graphicFrameLocks noGrp="1"/>
          </p:cNvGraphicFramePr>
          <p:nvPr>
            <p:extLst>
              <p:ext uri="{D42A27DB-BD31-4B8C-83A1-F6EECF244321}">
                <p14:modId xmlns:p14="http://schemas.microsoft.com/office/powerpoint/2010/main" val="2458988927"/>
              </p:ext>
            </p:extLst>
          </p:nvPr>
        </p:nvGraphicFramePr>
        <p:xfrm>
          <a:off x="1400503" y="2705435"/>
          <a:ext cx="10342317" cy="581025"/>
        </p:xfrm>
        <a:graphic>
          <a:graphicData uri="http://schemas.openxmlformats.org/drawingml/2006/table">
            <a:tbl>
              <a:tblPr firstRow="1" firstCol="1" bandRow="1" bandCol="1">
                <a:tableStyleId>{5C22544A-7EE6-4342-B048-85BDC9FD1C3A}</a:tableStyleId>
              </a:tblPr>
              <a:tblGrid>
                <a:gridCol w="4244923">
                  <a:extLst>
                    <a:ext uri="{9D8B030D-6E8A-4147-A177-3AD203B41FA5}">
                      <a16:colId xmlns:a16="http://schemas.microsoft.com/office/drawing/2014/main" val="20000"/>
                    </a:ext>
                  </a:extLst>
                </a:gridCol>
                <a:gridCol w="6097394">
                  <a:extLst>
                    <a:ext uri="{9D8B030D-6E8A-4147-A177-3AD203B41FA5}">
                      <a16:colId xmlns:a16="http://schemas.microsoft.com/office/drawing/2014/main" val="20001"/>
                    </a:ext>
                  </a:extLst>
                </a:gridCol>
              </a:tblGrid>
              <a:tr h="581025">
                <a:tc>
                  <a:txBody>
                    <a:bodyPr/>
                    <a:lstStyle/>
                    <a:p>
                      <a:pPr>
                        <a:spcAft>
                          <a:spcPts val="0"/>
                        </a:spcAft>
                      </a:pPr>
                      <a:r>
                        <a:rPr lang="fr-FR" sz="1000" dirty="0">
                          <a:effectLst/>
                        </a:rPr>
                        <a:t>Modalités d’évaluation </a:t>
                      </a:r>
                    </a:p>
                    <a:p>
                      <a:pPr>
                        <a:spcAft>
                          <a:spcPts val="0"/>
                        </a:spcAft>
                      </a:pPr>
                      <a:r>
                        <a:rPr lang="fr-FR" sz="1000" i="1" dirty="0">
                          <a:effectLst/>
                        </a:rPr>
                        <a:t>Qui suit l’action ? (le pilote ou une autre personne ?)</a:t>
                      </a:r>
                    </a:p>
                    <a:p>
                      <a:pPr>
                        <a:spcAft>
                          <a:spcPts val="0"/>
                        </a:spcAft>
                      </a:pPr>
                      <a:r>
                        <a:rPr lang="fr-FR" sz="1000" i="1" dirty="0">
                          <a:effectLst/>
                        </a:rPr>
                        <a:t>Comment allez-vous mesurer votre performance (outils ou ressources)? </a:t>
                      </a:r>
                      <a:endParaRPr lang="fr-FR" sz="1000" i="1" dirty="0">
                        <a:effectLst/>
                        <a:latin typeface="Cambria"/>
                        <a:ea typeface="Cambria"/>
                        <a:cs typeface="Times New Roman"/>
                      </a:endParaRPr>
                    </a:p>
                  </a:txBody>
                  <a:tcPr marL="68580" marR="68580" marT="0" marB="0"/>
                </a:tc>
                <a:tc>
                  <a:txBody>
                    <a:bodyPr/>
                    <a:lstStyle/>
                    <a:p>
                      <a:pPr>
                        <a:spcAft>
                          <a:spcPts val="0"/>
                        </a:spcAft>
                      </a:pPr>
                      <a:r>
                        <a:rPr lang="fr-FR" sz="1100" dirty="0">
                          <a:effectLst/>
                        </a:rPr>
                        <a:t> </a:t>
                      </a:r>
                      <a:endParaRPr lang="fr-FR" sz="1200" dirty="0">
                        <a:effectLst/>
                        <a:latin typeface="Cambria"/>
                        <a:ea typeface="Cambria"/>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1003473847"/>
              </p:ext>
            </p:extLst>
          </p:nvPr>
        </p:nvGraphicFramePr>
        <p:xfrm>
          <a:off x="1400503" y="3419392"/>
          <a:ext cx="10342317" cy="2318209"/>
        </p:xfrm>
        <a:graphic>
          <a:graphicData uri="http://schemas.openxmlformats.org/drawingml/2006/table">
            <a:tbl>
              <a:tblPr firstRow="1" firstCol="1" bandRow="1" bandCol="1">
                <a:tableStyleId>{5C22544A-7EE6-4342-B048-85BDC9FD1C3A}</a:tableStyleId>
              </a:tblPr>
              <a:tblGrid>
                <a:gridCol w="2546781">
                  <a:extLst>
                    <a:ext uri="{9D8B030D-6E8A-4147-A177-3AD203B41FA5}">
                      <a16:colId xmlns:a16="http://schemas.microsoft.com/office/drawing/2014/main" val="20000"/>
                    </a:ext>
                  </a:extLst>
                </a:gridCol>
                <a:gridCol w="1928464">
                  <a:extLst>
                    <a:ext uri="{9D8B030D-6E8A-4147-A177-3AD203B41FA5}">
                      <a16:colId xmlns:a16="http://schemas.microsoft.com/office/drawing/2014/main" val="20001"/>
                    </a:ext>
                  </a:extLst>
                </a:gridCol>
                <a:gridCol w="1922260">
                  <a:extLst>
                    <a:ext uri="{9D8B030D-6E8A-4147-A177-3AD203B41FA5}">
                      <a16:colId xmlns:a16="http://schemas.microsoft.com/office/drawing/2014/main" val="20002"/>
                    </a:ext>
                  </a:extLst>
                </a:gridCol>
                <a:gridCol w="1823083">
                  <a:extLst>
                    <a:ext uri="{9D8B030D-6E8A-4147-A177-3AD203B41FA5}">
                      <a16:colId xmlns:a16="http://schemas.microsoft.com/office/drawing/2014/main" val="20003"/>
                    </a:ext>
                  </a:extLst>
                </a:gridCol>
                <a:gridCol w="2121729">
                  <a:extLst>
                    <a:ext uri="{9D8B030D-6E8A-4147-A177-3AD203B41FA5}">
                      <a16:colId xmlns:a16="http://schemas.microsoft.com/office/drawing/2014/main" val="20004"/>
                    </a:ext>
                  </a:extLst>
                </a:gridCol>
              </a:tblGrid>
              <a:tr h="488791">
                <a:tc>
                  <a:txBody>
                    <a:bodyPr/>
                    <a:lstStyle/>
                    <a:p>
                      <a:pPr algn="ctr">
                        <a:spcAft>
                          <a:spcPts val="0"/>
                        </a:spcAft>
                      </a:pPr>
                      <a:r>
                        <a:rPr lang="fr-FR" sz="1000" dirty="0">
                          <a:effectLst/>
                        </a:rPr>
                        <a:t>Critères </a:t>
                      </a:r>
                    </a:p>
                    <a:p>
                      <a:pPr algn="ctr">
                        <a:spcAft>
                          <a:spcPts val="0"/>
                        </a:spcAft>
                      </a:pPr>
                      <a:r>
                        <a:rPr lang="fr-FR" sz="1000" dirty="0">
                          <a:effectLst/>
                        </a:rPr>
                        <a:t>(objet de l’évaluation)</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Indicateurs </a:t>
                      </a:r>
                    </a:p>
                    <a:p>
                      <a:pPr algn="ctr">
                        <a:spcAft>
                          <a:spcPts val="0"/>
                        </a:spcAft>
                      </a:pPr>
                      <a:r>
                        <a:rPr lang="fr-FR" sz="1000" dirty="0">
                          <a:effectLst/>
                        </a:rPr>
                        <a:t>(quantitatifs ou qualitatifs)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Niveau à atteindre (objectifs-prévision)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dirty="0">
                          <a:effectLst/>
                        </a:rPr>
                        <a:t>Niveau atteint (réalité)</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Efficacité </a:t>
                      </a:r>
                    </a:p>
                    <a:p>
                      <a:pPr algn="ctr">
                        <a:spcAft>
                          <a:spcPts val="0"/>
                        </a:spcAft>
                      </a:pPr>
                      <a:r>
                        <a:rPr lang="fr-FR" sz="1000">
                          <a:effectLst/>
                        </a:rPr>
                        <a:t>(% de réussite : réalité/prévision)</a:t>
                      </a:r>
                      <a:endParaRPr lang="fr-FR" sz="1000">
                        <a:effectLst/>
                        <a:latin typeface="Cambria"/>
                        <a:ea typeface="Cambria"/>
                        <a:cs typeface="Times New Roman"/>
                      </a:endParaRPr>
                    </a:p>
                  </a:txBody>
                  <a:tcPr marL="68580" marR="68580" marT="0" marB="0"/>
                </a:tc>
                <a:extLst>
                  <a:ext uri="{0D108BD9-81ED-4DB2-BD59-A6C34878D82A}">
                    <a16:rowId xmlns:a16="http://schemas.microsoft.com/office/drawing/2014/main" val="10000"/>
                  </a:ext>
                </a:extLst>
              </a:tr>
              <a:tr h="338575">
                <a:tc>
                  <a:txBody>
                    <a:bodyPr/>
                    <a:lstStyle/>
                    <a:p>
                      <a:pPr algn="ctr">
                        <a:spcAft>
                          <a:spcPts val="0"/>
                        </a:spcAft>
                      </a:pPr>
                      <a:r>
                        <a:rPr lang="fr-FR" sz="1000" dirty="0">
                          <a:effectLst/>
                        </a:rPr>
                        <a:t>Réalisations </a:t>
                      </a:r>
                    </a:p>
                    <a:p>
                      <a:pPr algn="ctr">
                        <a:spcAft>
                          <a:spcPts val="0"/>
                        </a:spcAft>
                      </a:pPr>
                      <a:r>
                        <a:rPr lang="fr-FR" sz="1000" dirty="0">
                          <a:effectLst/>
                        </a:rPr>
                        <a:t>(qu’avez-vous réalisé ?)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p>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extLst>
                  <a:ext uri="{0D108BD9-81ED-4DB2-BD59-A6C34878D82A}">
                    <a16:rowId xmlns:a16="http://schemas.microsoft.com/office/drawing/2014/main" val="10001"/>
                  </a:ext>
                </a:extLst>
              </a:tr>
              <a:tr h="385325">
                <a:tc>
                  <a:txBody>
                    <a:bodyPr/>
                    <a:lstStyle/>
                    <a:p>
                      <a:pPr algn="ctr">
                        <a:spcAft>
                          <a:spcPts val="0"/>
                        </a:spcAft>
                      </a:pPr>
                      <a:r>
                        <a:rPr lang="fr-FR" sz="1000" dirty="0">
                          <a:effectLst/>
                        </a:rPr>
                        <a:t>Ressources </a:t>
                      </a:r>
                    </a:p>
                    <a:p>
                      <a:pPr algn="ctr">
                        <a:spcAft>
                          <a:spcPts val="0"/>
                        </a:spcAft>
                      </a:pPr>
                      <a:r>
                        <a:rPr lang="fr-FR" sz="1000" dirty="0">
                          <a:effectLst/>
                        </a:rPr>
                        <a:t>(quelles ressources utilisées ?)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p>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extLst>
                  <a:ext uri="{0D108BD9-81ED-4DB2-BD59-A6C34878D82A}">
                    <a16:rowId xmlns:a16="http://schemas.microsoft.com/office/drawing/2014/main" val="10002"/>
                  </a:ext>
                </a:extLst>
              </a:tr>
              <a:tr h="400050">
                <a:tc>
                  <a:txBody>
                    <a:bodyPr/>
                    <a:lstStyle/>
                    <a:p>
                      <a:pPr algn="ctr">
                        <a:spcAft>
                          <a:spcPts val="0"/>
                        </a:spcAft>
                      </a:pPr>
                      <a:r>
                        <a:rPr lang="fr-FR" sz="1000" dirty="0">
                          <a:effectLst/>
                        </a:rPr>
                        <a:t>Résultats </a:t>
                      </a:r>
                    </a:p>
                    <a:p>
                      <a:pPr algn="ctr">
                        <a:spcAft>
                          <a:spcPts val="0"/>
                        </a:spcAft>
                      </a:pPr>
                      <a:r>
                        <a:rPr lang="fr-FR" sz="1000" dirty="0">
                          <a:effectLst/>
                        </a:rPr>
                        <a:t>(quels résultats directs mesurés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 </a:t>
                      </a:r>
                    </a:p>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extLst>
                  <a:ext uri="{0D108BD9-81ED-4DB2-BD59-A6C34878D82A}">
                    <a16:rowId xmlns:a16="http://schemas.microsoft.com/office/drawing/2014/main" val="10003"/>
                  </a:ext>
                </a:extLst>
              </a:tr>
              <a:tr h="381000">
                <a:tc>
                  <a:txBody>
                    <a:bodyPr/>
                    <a:lstStyle/>
                    <a:p>
                      <a:pPr algn="ctr">
                        <a:spcAft>
                          <a:spcPts val="0"/>
                        </a:spcAft>
                      </a:pPr>
                      <a:r>
                        <a:rPr lang="fr-FR" sz="1000" dirty="0">
                          <a:effectLst/>
                        </a:rPr>
                        <a:t>Impacts</a:t>
                      </a:r>
                    </a:p>
                    <a:p>
                      <a:pPr algn="ctr">
                        <a:spcAft>
                          <a:spcPts val="0"/>
                        </a:spcAft>
                      </a:pPr>
                      <a:r>
                        <a:rPr lang="fr-FR" sz="1000" dirty="0">
                          <a:effectLst/>
                        </a:rPr>
                        <a:t>(quels effets plus larges mesurés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extLst>
                  <a:ext uri="{0D108BD9-81ED-4DB2-BD59-A6C34878D82A}">
                    <a16:rowId xmlns:a16="http://schemas.microsoft.com/office/drawing/2014/main" val="10004"/>
                  </a:ext>
                </a:extLst>
              </a:tr>
              <a:tr h="324468">
                <a:tc>
                  <a:txBody>
                    <a:bodyPr/>
                    <a:lstStyle/>
                    <a:p>
                      <a:pPr algn="ctr">
                        <a:spcAft>
                          <a:spcPts val="0"/>
                        </a:spcAft>
                      </a:pPr>
                      <a:r>
                        <a:rPr lang="fr-FR" sz="1000" dirty="0">
                          <a:effectLst/>
                        </a:rPr>
                        <a:t>Pédagogie </a:t>
                      </a:r>
                    </a:p>
                    <a:p>
                      <a:pPr algn="ctr">
                        <a:spcAft>
                          <a:spcPts val="0"/>
                        </a:spcAft>
                      </a:pPr>
                      <a:r>
                        <a:rPr lang="fr-FR" sz="1000" dirty="0">
                          <a:effectLst/>
                        </a:rPr>
                        <a:t>(quels acquis obtenus?)</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732558189"/>
              </p:ext>
            </p:extLst>
          </p:nvPr>
        </p:nvGraphicFramePr>
        <p:xfrm>
          <a:off x="1400503" y="5857181"/>
          <a:ext cx="10342317" cy="1000819"/>
        </p:xfrm>
        <a:graphic>
          <a:graphicData uri="http://schemas.openxmlformats.org/drawingml/2006/table">
            <a:tbl>
              <a:tblPr>
                <a:tableStyleId>{D113A9D2-9D6B-4929-AA2D-F23B5EE8CBE7}</a:tableStyleId>
              </a:tblPr>
              <a:tblGrid>
                <a:gridCol w="4623998">
                  <a:extLst>
                    <a:ext uri="{9D8B030D-6E8A-4147-A177-3AD203B41FA5}">
                      <a16:colId xmlns:a16="http://schemas.microsoft.com/office/drawing/2014/main" val="20000"/>
                    </a:ext>
                  </a:extLst>
                </a:gridCol>
                <a:gridCol w="5718319">
                  <a:extLst>
                    <a:ext uri="{9D8B030D-6E8A-4147-A177-3AD203B41FA5}">
                      <a16:colId xmlns:a16="http://schemas.microsoft.com/office/drawing/2014/main" val="20001"/>
                    </a:ext>
                  </a:extLst>
                </a:gridCol>
              </a:tblGrid>
              <a:tr h="350478">
                <a:tc>
                  <a:txBody>
                    <a:bodyPr/>
                    <a:lstStyle/>
                    <a:p>
                      <a:pPr algn="ctr">
                        <a:spcAft>
                          <a:spcPts val="0"/>
                        </a:spcAft>
                      </a:pPr>
                      <a:r>
                        <a:rPr lang="fr-FR" sz="1000" b="1" kern="50" dirty="0">
                          <a:effectLst/>
                        </a:rPr>
                        <a:t>Suite à donner</a:t>
                      </a:r>
                    </a:p>
                    <a:p>
                      <a:pPr algn="ctr">
                        <a:spcAft>
                          <a:spcPts val="0"/>
                        </a:spcAft>
                      </a:pPr>
                      <a:r>
                        <a:rPr lang="fr-FR" sz="1000" b="1" dirty="0">
                          <a:effectLst/>
                        </a:rPr>
                        <a:t>(mettre en gras le choix retenu</a:t>
                      </a:r>
                      <a:r>
                        <a:rPr lang="fr-FR" sz="1100" b="1" dirty="0">
                          <a:effectLst/>
                        </a:rPr>
                        <a:t>)</a:t>
                      </a:r>
                      <a:endParaRPr lang="fr-FR" sz="1200" b="1" dirty="0">
                        <a:effectLst/>
                        <a:latin typeface="Cambria"/>
                        <a:ea typeface="Cambria"/>
                        <a:cs typeface="Times New Roman"/>
                      </a:endParaRPr>
                    </a:p>
                  </a:txBody>
                  <a:tcPr marL="34925" marR="34925" marT="34925" marB="34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C1BF"/>
                    </a:solidFill>
                  </a:tcPr>
                </a:tc>
                <a:tc>
                  <a:txBody>
                    <a:bodyPr/>
                    <a:lstStyle/>
                    <a:p>
                      <a:pPr algn="ctr">
                        <a:spcAft>
                          <a:spcPts val="0"/>
                        </a:spcAft>
                      </a:pPr>
                      <a:r>
                        <a:rPr lang="fr-FR" sz="1000" kern="50" dirty="0">
                          <a:effectLst/>
                        </a:rPr>
                        <a:t>Pérenniser                 Améliorer                 Reporter à plus tard</a:t>
                      </a:r>
                      <a:endParaRPr lang="fr-FR" sz="1000" kern="50" dirty="0">
                        <a:effectLst/>
                        <a:latin typeface="Times New Roman"/>
                        <a:ea typeface="SimSun"/>
                        <a:cs typeface="Tahoma"/>
                      </a:endParaRPr>
                    </a:p>
                  </a:txBody>
                  <a:tcPr marL="34925" marR="34925" marT="34925" marB="3492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66C1BF"/>
                    </a:solidFill>
                  </a:tcPr>
                </a:tc>
                <a:extLst>
                  <a:ext uri="{0D108BD9-81ED-4DB2-BD59-A6C34878D82A}">
                    <a16:rowId xmlns:a16="http://schemas.microsoft.com/office/drawing/2014/main" val="10000"/>
                  </a:ext>
                </a:extLst>
              </a:tr>
              <a:tr h="610929">
                <a:tc>
                  <a:txBody>
                    <a:bodyPr/>
                    <a:lstStyle/>
                    <a:p>
                      <a:pPr algn="ctr">
                        <a:spcAft>
                          <a:spcPts val="0"/>
                        </a:spcAft>
                      </a:pPr>
                      <a:r>
                        <a:rPr lang="fr-FR" sz="1000" b="1" dirty="0">
                          <a:effectLst/>
                        </a:rPr>
                        <a:t>Enseignements </a:t>
                      </a:r>
                    </a:p>
                    <a:p>
                      <a:pPr algn="ctr">
                        <a:spcAft>
                          <a:spcPts val="0"/>
                        </a:spcAft>
                      </a:pPr>
                      <a:r>
                        <a:rPr lang="fr-FR" sz="1000" b="1" kern="0" dirty="0">
                          <a:effectLst/>
                        </a:rPr>
                        <a:t>(facteurs de réussite ou d’échec)</a:t>
                      </a:r>
                      <a:r>
                        <a:rPr lang="fr-FR" sz="1000" b="1" kern="50" dirty="0">
                          <a:effectLst/>
                        </a:rPr>
                        <a:t>   et conseils pour la suite</a:t>
                      </a:r>
                      <a:endParaRPr lang="fr-FR" sz="1000" b="1" kern="50" dirty="0">
                        <a:effectLst/>
                        <a:latin typeface="Times New Roman"/>
                        <a:ea typeface="SimSun"/>
                        <a:cs typeface="Tahoma"/>
                      </a:endParaRPr>
                    </a:p>
                  </a:txBody>
                  <a:tcPr marL="34925" marR="34925" marT="34925" marB="3492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1BF"/>
                    </a:solidFill>
                  </a:tcPr>
                </a:tc>
                <a:tc>
                  <a:txBody>
                    <a:bodyPr/>
                    <a:lstStyle/>
                    <a:p>
                      <a:pPr>
                        <a:spcAft>
                          <a:spcPts val="0"/>
                        </a:spcAft>
                      </a:pPr>
                      <a:r>
                        <a:rPr lang="fr-FR" sz="1200" kern="50" dirty="0">
                          <a:effectLst/>
                        </a:rPr>
                        <a:t> </a:t>
                      </a:r>
                      <a:endParaRPr lang="fr-FR" sz="1200" kern="50" dirty="0">
                        <a:effectLst/>
                        <a:latin typeface="Times New Roman"/>
                        <a:ea typeface="SimSun"/>
                        <a:cs typeface="Tahoma"/>
                      </a:endParaRPr>
                    </a:p>
                  </a:txBody>
                  <a:tcPr marL="34925" marR="34925" marT="34925" marB="34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pic>
        <p:nvPicPr>
          <p:cNvPr id="7" name="Image 6"/>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0" y="-49699"/>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890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0232" y="186937"/>
            <a:ext cx="10178322" cy="871842"/>
          </a:xfrm>
        </p:spPr>
        <p:txBody>
          <a:bodyPr>
            <a:normAutofit/>
          </a:bodyPr>
          <a:lstStyle/>
          <a:p>
            <a:r>
              <a:rPr lang="fr-FR" dirty="0">
                <a:solidFill>
                  <a:srgbClr val="66CBBA"/>
                </a:solidFill>
              </a:rPr>
              <a:t>Chronologie d’un PDES</a:t>
            </a:r>
          </a:p>
        </p:txBody>
      </p:sp>
      <p:graphicFrame>
        <p:nvGraphicFramePr>
          <p:cNvPr id="5" name="Tableau 4"/>
          <p:cNvGraphicFramePr>
            <a:graphicFrameLocks noGrp="1"/>
          </p:cNvGraphicFramePr>
          <p:nvPr>
            <p:extLst>
              <p:ext uri="{D42A27DB-BD31-4B8C-83A1-F6EECF244321}">
                <p14:modId xmlns:p14="http://schemas.microsoft.com/office/powerpoint/2010/main" val="304378815"/>
              </p:ext>
            </p:extLst>
          </p:nvPr>
        </p:nvGraphicFramePr>
        <p:xfrm>
          <a:off x="1969037" y="1287380"/>
          <a:ext cx="9600111" cy="5418393"/>
        </p:xfrm>
        <a:graphic>
          <a:graphicData uri="http://schemas.openxmlformats.org/drawingml/2006/table">
            <a:tbl>
              <a:tblPr firstRow="1" bandRow="1">
                <a:tableStyleId>{68D230F3-CF80-4859-8CE7-A43EE81993B5}</a:tableStyleId>
              </a:tblPr>
              <a:tblGrid>
                <a:gridCol w="2179870">
                  <a:extLst>
                    <a:ext uri="{9D8B030D-6E8A-4147-A177-3AD203B41FA5}">
                      <a16:colId xmlns:a16="http://schemas.microsoft.com/office/drawing/2014/main" val="20000"/>
                    </a:ext>
                  </a:extLst>
                </a:gridCol>
                <a:gridCol w="7420241">
                  <a:extLst>
                    <a:ext uri="{9D8B030D-6E8A-4147-A177-3AD203B41FA5}">
                      <a16:colId xmlns:a16="http://schemas.microsoft.com/office/drawing/2014/main" val="20001"/>
                    </a:ext>
                  </a:extLst>
                </a:gridCol>
              </a:tblGrid>
              <a:tr h="1107951">
                <a:tc>
                  <a:txBody>
                    <a:bodyPr/>
                    <a:lstStyle/>
                    <a:p>
                      <a:pPr algn="ctr"/>
                      <a:r>
                        <a:rPr lang="fr-FR" sz="1600" b="1" dirty="0" smtClean="0">
                          <a:solidFill>
                            <a:schemeClr val="tx2"/>
                          </a:solidFill>
                        </a:rPr>
                        <a:t>Trimestre</a:t>
                      </a:r>
                      <a:r>
                        <a:rPr lang="fr-FR" sz="1600" b="1" baseline="0" dirty="0" smtClean="0">
                          <a:solidFill>
                            <a:schemeClr val="tx2"/>
                          </a:solidFill>
                        </a:rPr>
                        <a:t> 1</a:t>
                      </a:r>
                    </a:p>
                    <a:p>
                      <a:pPr algn="ctr"/>
                      <a:r>
                        <a:rPr lang="fr-FR" sz="1600" b="1" baseline="0" dirty="0" smtClean="0">
                          <a:solidFill>
                            <a:schemeClr val="tx2"/>
                          </a:solidFill>
                        </a:rPr>
                        <a:t>Sept. =&gt; Déc.</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chemeClr val="accent2"/>
                          </a:solidFill>
                        </a:rPr>
                        <a:t>Constitution du partenariat </a:t>
                      </a:r>
                    </a:p>
                    <a:p>
                      <a:pPr marL="285750" indent="-285750">
                        <a:buFontTx/>
                        <a:buChar char="-"/>
                      </a:pPr>
                      <a:r>
                        <a:rPr lang="fr-FR" sz="1400" b="0" dirty="0" smtClean="0">
                          <a:solidFill>
                            <a:schemeClr val="accent2"/>
                          </a:solidFill>
                        </a:rPr>
                        <a:t>Prise de contact avec</a:t>
                      </a:r>
                      <a:r>
                        <a:rPr lang="fr-FR" sz="1400" b="0" baseline="0" dirty="0" smtClean="0">
                          <a:solidFill>
                            <a:schemeClr val="accent2"/>
                          </a:solidFill>
                        </a:rPr>
                        <a:t> membres du comite de pilotage</a:t>
                      </a:r>
                    </a:p>
                    <a:p>
                      <a:pPr marL="285750" indent="-285750">
                        <a:buFontTx/>
                        <a:buChar char="-"/>
                      </a:pPr>
                      <a:r>
                        <a:rPr lang="fr-FR" sz="1400" b="0" baseline="0" dirty="0" smtClean="0">
                          <a:solidFill>
                            <a:schemeClr val="accent2"/>
                          </a:solidFill>
                        </a:rPr>
                        <a:t>Mise en place d’un premier comité de pilotage / présentation de la démarche à tous les acteurs</a:t>
                      </a:r>
                    </a:p>
                    <a:p>
                      <a:pPr marL="285750" indent="-285750">
                        <a:buFontTx/>
                        <a:buChar char="-"/>
                      </a:pPr>
                      <a:r>
                        <a:rPr lang="fr-FR" sz="1400" b="0" baseline="0" dirty="0" smtClean="0">
                          <a:solidFill>
                            <a:schemeClr val="accent2"/>
                          </a:solidFill>
                        </a:rPr>
                        <a:t>Préparation phase diagnostic – état des lieux</a:t>
                      </a:r>
                      <a:endParaRPr lang="fr-FR" sz="1400" b="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62128">
                <a:tc>
                  <a:txBody>
                    <a:bodyPr/>
                    <a:lstStyle/>
                    <a:p>
                      <a:pPr algn="ctr"/>
                      <a:r>
                        <a:rPr lang="fr-FR" sz="1600" b="1" dirty="0" smtClean="0">
                          <a:solidFill>
                            <a:schemeClr val="tx2"/>
                          </a:solidFill>
                        </a:rPr>
                        <a:t>Trimestre</a:t>
                      </a:r>
                      <a:r>
                        <a:rPr lang="fr-FR" sz="1600" b="1" baseline="0" dirty="0" smtClean="0">
                          <a:solidFill>
                            <a:schemeClr val="tx2"/>
                          </a:solidFill>
                        </a:rPr>
                        <a:t> 2</a:t>
                      </a:r>
                    </a:p>
                    <a:p>
                      <a:pPr algn="ctr"/>
                      <a:r>
                        <a:rPr lang="fr-FR" sz="1600" b="1" baseline="0" dirty="0" smtClean="0">
                          <a:solidFill>
                            <a:schemeClr val="tx2"/>
                          </a:solidFill>
                        </a:rPr>
                        <a:t>Janv. =&gt; Mars.</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chemeClr val="accent2"/>
                          </a:solidFill>
                        </a:rPr>
                        <a:t>Diagnostic mobilité</a:t>
                      </a:r>
                    </a:p>
                    <a:p>
                      <a:r>
                        <a:rPr lang="fr-FR" sz="1400" b="0" dirty="0" smtClean="0">
                          <a:solidFill>
                            <a:schemeClr val="accent2"/>
                          </a:solidFill>
                        </a:rPr>
                        <a:t>Diagnostic accessibilité,</a:t>
                      </a:r>
                      <a:r>
                        <a:rPr lang="fr-FR" sz="1400" b="0" baseline="0" dirty="0" smtClean="0">
                          <a:solidFill>
                            <a:schemeClr val="accent2"/>
                          </a:solidFill>
                        </a:rPr>
                        <a:t> stationnement</a:t>
                      </a:r>
                      <a:endParaRPr lang="fr-FR" sz="1400" b="0" dirty="0" smtClean="0">
                        <a:solidFill>
                          <a:schemeClr val="accent2"/>
                        </a:solidFill>
                      </a:endParaRPr>
                    </a:p>
                    <a:p>
                      <a:r>
                        <a:rPr lang="fr-FR" sz="1400" b="0" i="0" dirty="0" smtClean="0">
                          <a:solidFill>
                            <a:schemeClr val="accent2"/>
                          </a:solidFill>
                        </a:rPr>
                        <a:t>Questionnaire élèves / parents / salariés</a:t>
                      </a:r>
                    </a:p>
                    <a:p>
                      <a:endParaRPr lang="fr-FR" sz="1400" b="0" i="0" dirty="0" smtClean="0">
                        <a:solidFill>
                          <a:schemeClr val="accent2"/>
                        </a:solidFill>
                      </a:endParaRPr>
                    </a:p>
                    <a:p>
                      <a:r>
                        <a:rPr lang="fr-FR" sz="1400" b="1" i="0" dirty="0" smtClean="0">
                          <a:solidFill>
                            <a:schemeClr val="accent2"/>
                          </a:solidFill>
                        </a:rPr>
                        <a:t>ET</a:t>
                      </a:r>
                    </a:p>
                    <a:p>
                      <a:endParaRPr lang="fr-FR" sz="1400" b="1" i="0" dirty="0" smtClean="0">
                        <a:solidFill>
                          <a:schemeClr val="accent2"/>
                        </a:solidFill>
                      </a:endParaRPr>
                    </a:p>
                    <a:p>
                      <a:r>
                        <a:rPr lang="fr-FR" sz="1600" b="1" dirty="0" smtClean="0">
                          <a:solidFill>
                            <a:schemeClr val="accent2"/>
                          </a:solidFill>
                        </a:rPr>
                        <a:t>Elaboration du</a:t>
                      </a:r>
                      <a:r>
                        <a:rPr lang="fr-FR" sz="1600" b="1" baseline="0" dirty="0" smtClean="0">
                          <a:solidFill>
                            <a:schemeClr val="accent2"/>
                          </a:solidFill>
                        </a:rPr>
                        <a:t> </a:t>
                      </a:r>
                      <a:r>
                        <a:rPr lang="fr-FR" sz="1600" b="1" dirty="0" smtClean="0">
                          <a:solidFill>
                            <a:schemeClr val="accent2"/>
                          </a:solidFill>
                        </a:rPr>
                        <a:t>plan d’actions</a:t>
                      </a:r>
                    </a:p>
                    <a:p>
                      <a:r>
                        <a:rPr lang="fr-FR" sz="1400" dirty="0" smtClean="0">
                          <a:solidFill>
                            <a:schemeClr val="accent2"/>
                          </a:solidFill>
                        </a:rPr>
                        <a:t>Analyse de l’enquête mobilité </a:t>
                      </a:r>
                    </a:p>
                    <a:p>
                      <a:r>
                        <a:rPr lang="fr-FR" sz="1400" dirty="0" smtClean="0">
                          <a:solidFill>
                            <a:schemeClr val="accent2"/>
                          </a:solidFill>
                        </a:rPr>
                        <a:t>Concertation sur les résultats et axes de travail à</a:t>
                      </a:r>
                      <a:r>
                        <a:rPr lang="fr-FR" sz="1400" baseline="0" dirty="0" smtClean="0">
                          <a:solidFill>
                            <a:schemeClr val="accent2"/>
                          </a:solidFill>
                        </a:rPr>
                        <a:t> privilégier avec le comite de pilotage</a:t>
                      </a:r>
                      <a:endParaRPr lang="fr-FR" sz="1400" dirty="0" smtClean="0">
                        <a:solidFill>
                          <a:schemeClr val="accent2"/>
                        </a:solidFill>
                      </a:endParaRPr>
                    </a:p>
                    <a:p>
                      <a:r>
                        <a:rPr lang="fr-FR" sz="1400" dirty="0" smtClean="0">
                          <a:solidFill>
                            <a:schemeClr val="accent2"/>
                          </a:solidFill>
                        </a:rPr>
                        <a:t>Préparation du plan d’actions (possibilité</a:t>
                      </a:r>
                      <a:r>
                        <a:rPr lang="fr-FR" sz="1400" baseline="0" dirty="0" smtClean="0">
                          <a:solidFill>
                            <a:schemeClr val="accent2"/>
                          </a:solidFill>
                        </a:rPr>
                        <a:t> d’y travailler par ateliers)</a:t>
                      </a:r>
                      <a:endParaRPr lang="fr-FR" sz="1400" dirty="0" smtClean="0">
                        <a:solidFill>
                          <a:schemeClr val="accent2"/>
                        </a:solidFill>
                      </a:endParaRPr>
                    </a:p>
                    <a:p>
                      <a:endParaRPr lang="fr-FR" sz="1400" b="0" i="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1624">
                <a:tc>
                  <a:txBody>
                    <a:bodyPr/>
                    <a:lstStyle/>
                    <a:p>
                      <a:pPr algn="ctr"/>
                      <a:r>
                        <a:rPr lang="fr-FR" sz="1600" b="1" dirty="0" smtClean="0">
                          <a:solidFill>
                            <a:schemeClr val="tx2"/>
                          </a:solidFill>
                        </a:rPr>
                        <a:t>Trimestre 3</a:t>
                      </a:r>
                    </a:p>
                    <a:p>
                      <a:pPr algn="ctr"/>
                      <a:r>
                        <a:rPr lang="fr-FR" sz="1600" b="1" dirty="0" smtClean="0">
                          <a:solidFill>
                            <a:schemeClr val="tx2"/>
                          </a:solidFill>
                        </a:rPr>
                        <a:t>Avr. =&gt;</a:t>
                      </a:r>
                      <a:r>
                        <a:rPr lang="fr-FR" sz="1600" b="1" baseline="0" dirty="0" smtClean="0">
                          <a:solidFill>
                            <a:schemeClr val="tx2"/>
                          </a:solidFill>
                        </a:rPr>
                        <a:t> Juin.</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accent2"/>
                          </a:solidFill>
                        </a:rPr>
                        <a:t>Validation</a:t>
                      </a:r>
                      <a:r>
                        <a:rPr lang="fr-FR" sz="1600" b="1" baseline="0" dirty="0" smtClean="0">
                          <a:solidFill>
                            <a:schemeClr val="accent2"/>
                          </a:solidFill>
                        </a:rPr>
                        <a:t> et </a:t>
                      </a:r>
                      <a:r>
                        <a:rPr lang="fr-FR" sz="1600" b="1" kern="1200" dirty="0" smtClean="0">
                          <a:solidFill>
                            <a:schemeClr val="accent2"/>
                          </a:solidFill>
                          <a:latin typeface="+mn-lt"/>
                          <a:ea typeface="+mn-ea"/>
                          <a:cs typeface="+mn-cs"/>
                        </a:rPr>
                        <a:t>mise en place du </a:t>
                      </a:r>
                      <a:r>
                        <a:rPr lang="fr-FR" sz="1600" b="1" dirty="0" smtClean="0">
                          <a:solidFill>
                            <a:schemeClr val="accent2"/>
                          </a:solidFill>
                        </a:rPr>
                        <a:t>plan d’actions </a:t>
                      </a:r>
                    </a:p>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solidFill>
                            <a:schemeClr val="accent2"/>
                          </a:solidFill>
                        </a:rPr>
                        <a:t>Rédaction de fiches-actions</a:t>
                      </a:r>
                    </a:p>
                    <a:p>
                      <a:r>
                        <a:rPr lang="fr-FR" sz="1400" dirty="0" smtClean="0">
                          <a:solidFill>
                            <a:schemeClr val="accent2"/>
                          </a:solidFill>
                        </a:rPr>
                        <a:t>Formalisation du PDES -</a:t>
                      </a:r>
                      <a:r>
                        <a:rPr lang="fr-FR" sz="1400" baseline="0" dirty="0" smtClean="0">
                          <a:solidFill>
                            <a:schemeClr val="accent2"/>
                          </a:solidFill>
                        </a:rPr>
                        <a:t> Communication</a:t>
                      </a:r>
                      <a:endParaRPr lang="fr-FR" sz="1400" dirty="0" smtClean="0">
                        <a:solidFill>
                          <a:schemeClr val="accent2"/>
                        </a:solidFill>
                      </a:endParaRPr>
                    </a:p>
                    <a:p>
                      <a:r>
                        <a:rPr lang="fr-FR" sz="1400" dirty="0" smtClean="0">
                          <a:solidFill>
                            <a:schemeClr val="accent2"/>
                          </a:solidFill>
                        </a:rPr>
                        <a:t>Début de mise en œuvre avec actions expérimentales</a:t>
                      </a:r>
                    </a:p>
                    <a:p>
                      <a:endParaRPr lang="fr-FR" sz="140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1618">
                <a:tc>
                  <a:txBody>
                    <a:bodyPr/>
                    <a:lstStyle/>
                    <a:p>
                      <a:pPr algn="ctr"/>
                      <a:r>
                        <a:rPr lang="fr-FR" sz="1600" b="1" dirty="0" smtClean="0">
                          <a:solidFill>
                            <a:schemeClr val="tx2"/>
                          </a:solidFill>
                        </a:rPr>
                        <a:t>Chaque fin d’année scolaire </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rgbClr val="009A9B"/>
                          </a:solidFill>
                        </a:rPr>
                        <a:t>Evaluation</a:t>
                      </a:r>
                      <a:r>
                        <a:rPr lang="fr-FR" sz="1400" b="1" dirty="0" smtClean="0">
                          <a:solidFill>
                            <a:srgbClr val="009A9B"/>
                          </a:solidFill>
                        </a:rPr>
                        <a:t> </a:t>
                      </a:r>
                      <a:r>
                        <a:rPr lang="fr-FR" sz="1400" dirty="0" smtClean="0">
                          <a:solidFill>
                            <a:srgbClr val="009A9B"/>
                          </a:solidFill>
                        </a:rPr>
                        <a:t>et réajustement du</a:t>
                      </a:r>
                      <a:r>
                        <a:rPr lang="fr-FR" sz="1400" baseline="0" dirty="0" smtClean="0">
                          <a:solidFill>
                            <a:srgbClr val="009A9B"/>
                          </a:solidFill>
                        </a:rPr>
                        <a:t> plan d’actions</a:t>
                      </a:r>
                      <a:endParaRPr lang="fr-FR" sz="1400" dirty="0">
                        <a:solidFill>
                          <a:srgbClr val="009A9B"/>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2" name="Double flèche horizontale 11"/>
          <p:cNvSpPr/>
          <p:nvPr/>
        </p:nvSpPr>
        <p:spPr>
          <a:xfrm rot="16200000">
            <a:off x="-1213152" y="3591792"/>
            <a:ext cx="5213684" cy="6048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68258" y="2601558"/>
            <a:ext cx="450864" cy="2585323"/>
          </a:xfrm>
          <a:prstGeom prst="rect">
            <a:avLst/>
          </a:prstGeom>
          <a:noFill/>
        </p:spPr>
        <p:txBody>
          <a:bodyPr wrap="square" rtlCol="0">
            <a:spAutoFit/>
          </a:bodyPr>
          <a:lstStyle/>
          <a:p>
            <a:pPr algn="ctr"/>
            <a:r>
              <a:rPr lang="fr-FR" dirty="0" smtClean="0">
                <a:solidFill>
                  <a:schemeClr val="bg1"/>
                </a:solidFill>
              </a:rPr>
              <a:t>A</a:t>
            </a:r>
          </a:p>
          <a:p>
            <a:pPr algn="ctr"/>
            <a:r>
              <a:rPr lang="fr-FR" dirty="0" smtClean="0">
                <a:solidFill>
                  <a:schemeClr val="bg1"/>
                </a:solidFill>
              </a:rPr>
              <a:t>N</a:t>
            </a:r>
          </a:p>
          <a:p>
            <a:pPr algn="ctr"/>
            <a:r>
              <a:rPr lang="fr-FR" dirty="0" smtClean="0">
                <a:solidFill>
                  <a:schemeClr val="bg1"/>
                </a:solidFill>
              </a:rPr>
              <a:t>I</a:t>
            </a:r>
          </a:p>
          <a:p>
            <a:pPr algn="ctr"/>
            <a:r>
              <a:rPr lang="fr-FR" dirty="0" smtClean="0">
                <a:solidFill>
                  <a:schemeClr val="bg1"/>
                </a:solidFill>
              </a:rPr>
              <a:t>M</a:t>
            </a:r>
          </a:p>
          <a:p>
            <a:pPr algn="ctr"/>
            <a:r>
              <a:rPr lang="fr-FR" dirty="0" smtClean="0">
                <a:solidFill>
                  <a:schemeClr val="bg1"/>
                </a:solidFill>
              </a:rPr>
              <a:t>A</a:t>
            </a:r>
          </a:p>
          <a:p>
            <a:pPr algn="ctr"/>
            <a:r>
              <a:rPr lang="fr-FR" dirty="0" smtClean="0">
                <a:solidFill>
                  <a:schemeClr val="bg1"/>
                </a:solidFill>
              </a:rPr>
              <a:t>T</a:t>
            </a:r>
          </a:p>
          <a:p>
            <a:pPr algn="ctr"/>
            <a:r>
              <a:rPr lang="fr-FR" dirty="0" smtClean="0">
                <a:solidFill>
                  <a:schemeClr val="bg1"/>
                </a:solidFill>
              </a:rPr>
              <a:t>I</a:t>
            </a:r>
          </a:p>
          <a:p>
            <a:pPr algn="ctr"/>
            <a:r>
              <a:rPr lang="fr-FR" dirty="0" smtClean="0">
                <a:solidFill>
                  <a:schemeClr val="bg1"/>
                </a:solidFill>
              </a:rPr>
              <a:t>O</a:t>
            </a:r>
          </a:p>
          <a:p>
            <a:pPr algn="ctr"/>
            <a:r>
              <a:rPr lang="fr-FR" dirty="0" smtClean="0">
                <a:solidFill>
                  <a:schemeClr val="bg1"/>
                </a:solidFill>
              </a:rPr>
              <a:t>N</a:t>
            </a:r>
            <a:endParaRPr lang="fr-FR" dirty="0">
              <a:solidFill>
                <a:schemeClr val="bg1"/>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0" y="-216999"/>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512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795486"/>
          </a:xfrm>
        </p:spPr>
        <p:txBody>
          <a:bodyPr/>
          <a:lstStyle/>
          <a:p>
            <a:r>
              <a:rPr lang="fr-FR" dirty="0" smtClean="0">
                <a:solidFill>
                  <a:srgbClr val="66CBBA"/>
                </a:solidFill>
              </a:rPr>
              <a:t>CONTEXTE</a:t>
            </a:r>
            <a:endParaRPr lang="fr-FR" dirty="0">
              <a:solidFill>
                <a:srgbClr val="66CBBA"/>
              </a:solidFill>
            </a:endParaRPr>
          </a:p>
        </p:txBody>
      </p:sp>
      <p:sp>
        <p:nvSpPr>
          <p:cNvPr id="3" name="Espace réservé du contenu 2"/>
          <p:cNvSpPr>
            <a:spLocks noGrp="1"/>
          </p:cNvSpPr>
          <p:nvPr>
            <p:ph idx="1"/>
          </p:nvPr>
        </p:nvSpPr>
        <p:spPr>
          <a:xfrm>
            <a:off x="1251678" y="1342000"/>
            <a:ext cx="10178322" cy="3211850"/>
          </a:xfrm>
        </p:spPr>
        <p:txBody>
          <a:bodyPr>
            <a:normAutofit/>
          </a:bodyPr>
          <a:lstStyle/>
          <a:p>
            <a:pPr algn="just"/>
            <a:r>
              <a:rPr lang="fr-FR" sz="1800" b="1" dirty="0" err="1"/>
              <a:t>Ecomobilité</a:t>
            </a:r>
            <a:r>
              <a:rPr lang="fr-FR" sz="1800" b="1" dirty="0"/>
              <a:t> </a:t>
            </a:r>
            <a:r>
              <a:rPr lang="fr-FR" sz="1800" b="1" dirty="0" smtClean="0"/>
              <a:t>scolaire : </a:t>
            </a:r>
            <a:r>
              <a:rPr lang="fr-FR" sz="1800" dirty="0" smtClean="0"/>
              <a:t> « </a:t>
            </a:r>
            <a:r>
              <a:rPr lang="fr-FR" sz="1800" i="1" dirty="0" smtClean="0"/>
              <a:t>Favoriser des </a:t>
            </a:r>
            <a:r>
              <a:rPr lang="fr-FR" sz="1800" i="1" dirty="0"/>
              <a:t>pratiques de </a:t>
            </a:r>
            <a:r>
              <a:rPr lang="fr-FR" sz="1800" i="1" dirty="0">
                <a:solidFill>
                  <a:schemeClr val="accent1"/>
                </a:solidFill>
              </a:rPr>
              <a:t>déplacement plus sûres, plus solidaires et moins polluantes</a:t>
            </a:r>
            <a:r>
              <a:rPr lang="fr-FR" sz="1800" i="1" dirty="0"/>
              <a:t> que la voiture </a:t>
            </a:r>
            <a:r>
              <a:rPr lang="fr-FR" sz="1800" i="1" dirty="0" smtClean="0"/>
              <a:t>pour </a:t>
            </a:r>
            <a:r>
              <a:rPr lang="fr-FR" sz="1800" i="1" dirty="0"/>
              <a:t>les trajets scolaires, extra-scolaires, de l’école à l’université. Elle vise à limiter l’usage de la voiture individuelle au profit de modes alternatifs, notamment pour des questions de </a:t>
            </a:r>
            <a:r>
              <a:rPr lang="fr-FR" sz="1800" i="1" dirty="0">
                <a:solidFill>
                  <a:schemeClr val="accent1"/>
                </a:solidFill>
              </a:rPr>
              <a:t>santé</a:t>
            </a:r>
            <a:r>
              <a:rPr lang="fr-FR" sz="1800" i="1" dirty="0"/>
              <a:t>, d’</a:t>
            </a:r>
            <a:r>
              <a:rPr lang="fr-FR" sz="1800" i="1" dirty="0">
                <a:solidFill>
                  <a:schemeClr val="accent1"/>
                </a:solidFill>
              </a:rPr>
              <a:t>environnement, </a:t>
            </a:r>
            <a:r>
              <a:rPr lang="fr-FR" sz="1800" i="1" dirty="0"/>
              <a:t>de </a:t>
            </a:r>
            <a:r>
              <a:rPr lang="fr-FR" sz="1800" i="1" dirty="0">
                <a:solidFill>
                  <a:schemeClr val="accent1"/>
                </a:solidFill>
              </a:rPr>
              <a:t>sécurité</a:t>
            </a:r>
            <a:r>
              <a:rPr lang="fr-FR" sz="1800" i="1" dirty="0"/>
              <a:t> ou encore de </a:t>
            </a:r>
            <a:r>
              <a:rPr lang="fr-FR" sz="1800" i="1" dirty="0">
                <a:solidFill>
                  <a:schemeClr val="accent1"/>
                </a:solidFill>
              </a:rPr>
              <a:t>qualité de vie</a:t>
            </a:r>
            <a:r>
              <a:rPr lang="fr-FR" sz="1800" i="1" dirty="0" smtClean="0"/>
              <a:t>.</a:t>
            </a:r>
            <a:r>
              <a:rPr lang="fr-FR" sz="1800" dirty="0" smtClean="0"/>
              <a:t> » </a:t>
            </a:r>
            <a:r>
              <a:rPr lang="fr-FR" sz="1800" dirty="0" err="1" smtClean="0"/>
              <a:t>Mobiscol</a:t>
            </a:r>
            <a:endParaRPr lang="fr-FR" sz="1800" b="1" dirty="0" smtClean="0"/>
          </a:p>
          <a:p>
            <a:r>
              <a:rPr lang="fr-FR" sz="1800" b="1" dirty="0" smtClean="0"/>
              <a:t>PPA – Plan de Prévention de l’Atmosphère : </a:t>
            </a:r>
            <a:r>
              <a:rPr lang="fr-FR" sz="1800" dirty="0" smtClean="0"/>
              <a:t>rend obligatoire les PDES. </a:t>
            </a:r>
          </a:p>
          <a:p>
            <a:pPr algn="just"/>
            <a:r>
              <a:rPr lang="fr-FR" sz="1800" b="1" dirty="0" smtClean="0"/>
              <a:t>PDES – Plan de Déplacement Etablissement Scolaire </a:t>
            </a:r>
            <a:r>
              <a:rPr lang="fr-FR" sz="1800" dirty="0" smtClean="0"/>
              <a:t>: Document stratégique </a:t>
            </a:r>
            <a:r>
              <a:rPr lang="fr-FR" sz="1800" dirty="0"/>
              <a:t>qui propose un certain nombre de mesures visant à </a:t>
            </a:r>
            <a:r>
              <a:rPr lang="fr-FR" sz="1800" dirty="0" smtClean="0"/>
              <a:t>optimiser les modes actifs et modes doux pour les trajets domicile-école.</a:t>
            </a:r>
            <a:endParaRPr lang="fr-FR" sz="1800" b="1" dirty="0"/>
          </a:p>
          <a:p>
            <a:pPr algn="just"/>
            <a:r>
              <a:rPr lang="fr-FR" sz="1800" b="1" dirty="0" smtClean="0"/>
              <a:t>Appui du rectorat : </a:t>
            </a:r>
            <a:r>
              <a:rPr lang="fr-FR" sz="1800" dirty="0" smtClean="0"/>
              <a:t>labélisation et accompagnement par district. </a:t>
            </a:r>
          </a:p>
          <a:p>
            <a:pPr marL="0" indent="0">
              <a:buNone/>
            </a:pPr>
            <a:endParaRPr lang="fr-FR" sz="18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8978" y="4717979"/>
            <a:ext cx="3447269" cy="1909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8999" y="4098218"/>
            <a:ext cx="1791001" cy="2529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5114550" y="5177692"/>
            <a:ext cx="4326146" cy="801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73050" indent="-27305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9pPr>
          </a:lstStyle>
          <a:p>
            <a:pPr marL="0" indent="0" algn="ctr" defTabSz="449263" fontAlgn="base">
              <a:spcBef>
                <a:spcPts val="600"/>
              </a:spcBef>
              <a:spcAft>
                <a:spcPts val="1425"/>
              </a:spcAft>
              <a:buClr>
                <a:srgbClr val="FE8637"/>
              </a:buClr>
              <a:buSzPct val="70000"/>
              <a:defRPr/>
            </a:pPr>
            <a:r>
              <a:rPr lang="fr-FR" b="1" dirty="0">
                <a:solidFill>
                  <a:schemeClr val="tx1">
                    <a:lumMod val="65000"/>
                    <a:lumOff val="35000"/>
                  </a:schemeClr>
                </a:solidFill>
                <a:latin typeface="+mn-lt"/>
                <a:ea typeface="+mn-ea"/>
              </a:rPr>
              <a:t>Pollution de l’air  -  Insécurité routière - Santé physique et psychologique – Sédentarité - Eveil des enfants - Autonomie</a:t>
            </a:r>
          </a:p>
          <a:p>
            <a:pPr algn="ctr" defTabSz="449263" fontAlgn="base">
              <a:spcBef>
                <a:spcPts val="600"/>
              </a:spcBef>
              <a:spcAft>
                <a:spcPts val="1425"/>
              </a:spcAft>
              <a:defRPr/>
            </a:pPr>
            <a:endParaRPr lang="fr-FR" sz="2400" dirty="0" smtClean="0">
              <a:latin typeface="Century Schoolbook" charset="0"/>
              <a:cs typeface="Arial" charset="0"/>
            </a:endParaRPr>
          </a:p>
          <a:p>
            <a:pPr algn="ctr" defTabSz="449263" fontAlgn="base">
              <a:spcBef>
                <a:spcPts val="600"/>
              </a:spcBef>
              <a:spcAft>
                <a:spcPts val="1425"/>
              </a:spcAft>
              <a:defRPr/>
            </a:pPr>
            <a:endParaRPr lang="fr-FR" sz="2400" dirty="0" smtClean="0">
              <a:latin typeface="Century Schoolbook" charset="0"/>
              <a:cs typeface="Arial" charset="0"/>
            </a:endParaRPr>
          </a:p>
        </p:txBody>
      </p:sp>
    </p:spTree>
    <p:extLst>
      <p:ext uri="{BB962C8B-B14F-4D97-AF65-F5344CB8AC3E}">
        <p14:creationId xmlns:p14="http://schemas.microsoft.com/office/powerpoint/2010/main" val="200160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6" y="371338"/>
            <a:ext cx="4903463" cy="817765"/>
          </a:xfrm>
        </p:spPr>
        <p:txBody>
          <a:bodyPr>
            <a:normAutofit fontScale="90000"/>
          </a:bodyPr>
          <a:lstStyle/>
          <a:p>
            <a:r>
              <a:rPr lang="fr-FR" dirty="0" smtClean="0">
                <a:solidFill>
                  <a:srgbClr val="66C1BF"/>
                </a:solidFill>
              </a:rPr>
              <a:t>Le Rapport </a:t>
            </a:r>
            <a:r>
              <a:rPr lang="fr-FR" dirty="0">
                <a:solidFill>
                  <a:srgbClr val="66C1BF"/>
                </a:solidFill>
              </a:rPr>
              <a:t>DREAL </a:t>
            </a:r>
          </a:p>
        </p:txBody>
      </p:sp>
      <p:sp>
        <p:nvSpPr>
          <p:cNvPr id="3" name="Espace réservé du contenu 2"/>
          <p:cNvSpPr>
            <a:spLocks noGrp="1"/>
          </p:cNvSpPr>
          <p:nvPr>
            <p:ph idx="1"/>
          </p:nvPr>
        </p:nvSpPr>
        <p:spPr>
          <a:xfrm>
            <a:off x="3964351" y="1954604"/>
            <a:ext cx="7035072" cy="3548271"/>
          </a:xfrm>
        </p:spPr>
        <p:txBody>
          <a:bodyPr>
            <a:normAutofit/>
          </a:bodyPr>
          <a:lstStyle/>
          <a:p>
            <a:pPr marL="0" indent="0">
              <a:buNone/>
            </a:pPr>
            <a:r>
              <a:rPr lang="fr-FR" b="1" dirty="0">
                <a:solidFill>
                  <a:schemeClr val="accent6"/>
                </a:solidFill>
              </a:rPr>
              <a:t>Présentation de </a:t>
            </a:r>
            <a:r>
              <a:rPr lang="fr-FR" b="1" dirty="0" smtClean="0">
                <a:solidFill>
                  <a:schemeClr val="accent6"/>
                </a:solidFill>
              </a:rPr>
              <a:t>l’établissement</a:t>
            </a:r>
          </a:p>
          <a:p>
            <a:pPr marL="0" indent="0">
              <a:buNone/>
            </a:pPr>
            <a:endParaRPr lang="fr-FR" b="1" dirty="0">
              <a:solidFill>
                <a:schemeClr val="accent6"/>
              </a:solidFill>
            </a:endParaRPr>
          </a:p>
          <a:p>
            <a:pPr marL="0" indent="0">
              <a:buNone/>
            </a:pPr>
            <a:r>
              <a:rPr lang="fr-FR" b="1" dirty="0" smtClean="0">
                <a:solidFill>
                  <a:schemeClr val="accent6"/>
                </a:solidFill>
              </a:rPr>
              <a:t>Présentation </a:t>
            </a:r>
            <a:r>
              <a:rPr lang="fr-FR" b="1" dirty="0">
                <a:solidFill>
                  <a:schemeClr val="accent6"/>
                </a:solidFill>
              </a:rPr>
              <a:t>du </a:t>
            </a:r>
            <a:r>
              <a:rPr lang="fr-FR" b="1" dirty="0" smtClean="0">
                <a:solidFill>
                  <a:schemeClr val="accent6"/>
                </a:solidFill>
              </a:rPr>
              <a:t>diagnostic &amp; des résultats </a:t>
            </a:r>
            <a:r>
              <a:rPr lang="fr-FR" b="1" dirty="0">
                <a:solidFill>
                  <a:schemeClr val="accent6"/>
                </a:solidFill>
              </a:rPr>
              <a:t>de l’enquête</a:t>
            </a:r>
          </a:p>
          <a:p>
            <a:pPr marL="0" indent="0">
              <a:buNone/>
            </a:pPr>
            <a:endParaRPr lang="fr-FR" b="1" dirty="0">
              <a:solidFill>
                <a:schemeClr val="accent6"/>
              </a:solidFill>
            </a:endParaRPr>
          </a:p>
          <a:p>
            <a:pPr marL="0" indent="0">
              <a:buNone/>
            </a:pPr>
            <a:r>
              <a:rPr lang="fr-FR" b="1" dirty="0">
                <a:solidFill>
                  <a:schemeClr val="accent6"/>
                </a:solidFill>
              </a:rPr>
              <a:t>Présentation du plan d’actions avec fiches actions détaillées</a:t>
            </a:r>
          </a:p>
          <a:p>
            <a:endParaRPr lang="fr-FR" b="1" dirty="0">
              <a:solidFill>
                <a:schemeClr val="accent6"/>
              </a:solidFill>
            </a:endParaRPr>
          </a:p>
          <a:p>
            <a:pPr marL="0" indent="0">
              <a:buNone/>
            </a:pPr>
            <a:r>
              <a:rPr lang="fr-FR" b="1" dirty="0">
                <a:solidFill>
                  <a:schemeClr val="accent6"/>
                </a:solidFill>
              </a:rPr>
              <a:t>Moyens humains et financiers dédiées au PDES</a:t>
            </a:r>
          </a:p>
          <a:p>
            <a:endParaRPr lang="fr-FR" dirty="0"/>
          </a:p>
        </p:txBody>
      </p:sp>
      <p:sp>
        <p:nvSpPr>
          <p:cNvPr id="4" name="Accolade ouvrante 3"/>
          <p:cNvSpPr/>
          <p:nvPr/>
        </p:nvSpPr>
        <p:spPr>
          <a:xfrm>
            <a:off x="3288076" y="1769165"/>
            <a:ext cx="676275" cy="385638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p:cNvSpPr txBox="1"/>
          <p:nvPr/>
        </p:nvSpPr>
        <p:spPr>
          <a:xfrm>
            <a:off x="1619250" y="3267075"/>
            <a:ext cx="1457325" cy="923330"/>
          </a:xfrm>
          <a:prstGeom prst="rect">
            <a:avLst/>
          </a:prstGeom>
          <a:noFill/>
        </p:spPr>
        <p:txBody>
          <a:bodyPr wrap="square" rtlCol="0">
            <a:spAutoFit/>
          </a:bodyPr>
          <a:lstStyle/>
          <a:p>
            <a:pPr algn="ctr"/>
            <a:r>
              <a:rPr lang="fr-FR" dirty="0" smtClean="0">
                <a:solidFill>
                  <a:srgbClr val="E30613"/>
                </a:solidFill>
              </a:rPr>
              <a:t>Contenu des informations à fournir </a:t>
            </a:r>
            <a:endParaRPr lang="fr-FR" dirty="0">
              <a:solidFill>
                <a:srgbClr val="E30613"/>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8240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a:xfrm>
            <a:off x="1074396" y="130458"/>
            <a:ext cx="10178322" cy="1492132"/>
          </a:xfrm>
        </p:spPr>
        <p:txBody>
          <a:bodyPr>
            <a:normAutofit/>
          </a:bodyPr>
          <a:lstStyle/>
          <a:p>
            <a:r>
              <a:rPr lang="fr-FR" sz="3600" dirty="0" smtClean="0">
                <a:solidFill>
                  <a:srgbClr val="66C1BF"/>
                </a:solidFill>
              </a:rPr>
              <a:t>Les clefs de réussite </a:t>
            </a:r>
            <a:endParaRPr lang="fr-FR" sz="3600" dirty="0">
              <a:solidFill>
                <a:srgbClr val="66C1BF"/>
              </a:solidFill>
            </a:endParaRPr>
          </a:p>
        </p:txBody>
      </p:sp>
      <p:sp>
        <p:nvSpPr>
          <p:cNvPr id="5" name="Espace réservé du contenu 2"/>
          <p:cNvSpPr>
            <a:spLocks noGrp="1"/>
          </p:cNvSpPr>
          <p:nvPr>
            <p:ph idx="1"/>
          </p:nvPr>
        </p:nvSpPr>
        <p:spPr>
          <a:xfrm>
            <a:off x="4195482" y="948242"/>
            <a:ext cx="7301014" cy="5818094"/>
          </a:xfrm>
        </p:spPr>
        <p:txBody>
          <a:bodyPr>
            <a:normAutofit lnSpcReduction="10000"/>
          </a:bodyPr>
          <a:lstStyle/>
          <a:p>
            <a:r>
              <a:rPr lang="fr-FR" b="1" dirty="0"/>
              <a:t>Créer une synergie d’acteurs autour du projet : </a:t>
            </a:r>
            <a:r>
              <a:rPr lang="fr-FR" dirty="0"/>
              <a:t>responsables d’établissement, enseignants, parents </a:t>
            </a:r>
            <a:r>
              <a:rPr lang="fr-FR" dirty="0" smtClean="0"/>
              <a:t>d’élèves.</a:t>
            </a:r>
          </a:p>
          <a:p>
            <a:endParaRPr lang="fr-FR" dirty="0" smtClean="0"/>
          </a:p>
          <a:p>
            <a:r>
              <a:rPr lang="fr-FR" b="1" dirty="0" smtClean="0"/>
              <a:t>Évaluer </a:t>
            </a:r>
            <a:r>
              <a:rPr lang="fr-FR" b="1" dirty="0"/>
              <a:t>et communiquer</a:t>
            </a:r>
            <a:r>
              <a:rPr lang="fr-FR" dirty="0"/>
              <a:t> sur les résultats pour garantir la pérennité de la </a:t>
            </a:r>
            <a:r>
              <a:rPr lang="fr-FR" dirty="0" smtClean="0"/>
              <a:t>démarche.</a:t>
            </a:r>
          </a:p>
          <a:p>
            <a:endParaRPr lang="fr-FR" dirty="0" smtClean="0"/>
          </a:p>
          <a:p>
            <a:r>
              <a:rPr lang="fr-FR" b="1" dirty="0" smtClean="0"/>
              <a:t>Encourager</a:t>
            </a:r>
            <a:r>
              <a:rPr lang="fr-FR" dirty="0" smtClean="0"/>
              <a:t> </a:t>
            </a:r>
            <a:r>
              <a:rPr lang="fr-FR" dirty="0"/>
              <a:t>les gestionnaires à adapter l’espace public pour les modes actifs en créant des </a:t>
            </a:r>
            <a:r>
              <a:rPr lang="fr-FR" b="1" dirty="0"/>
              <a:t>aménagements adaptés </a:t>
            </a:r>
            <a:r>
              <a:rPr lang="fr-FR" dirty="0"/>
              <a:t>: zones de circulation apaisée, double-sens cyclable, pistes cyclables, cheminements piétons, stationnements vélos, neutralisation du stationnement 5 m en amont des passages </a:t>
            </a:r>
            <a:r>
              <a:rPr lang="fr-FR" dirty="0" smtClean="0"/>
              <a:t>piétons.</a:t>
            </a:r>
          </a:p>
          <a:p>
            <a:endParaRPr lang="fr-FR" dirty="0" smtClean="0"/>
          </a:p>
          <a:p>
            <a:r>
              <a:rPr lang="fr-FR" b="1" dirty="0" smtClean="0"/>
              <a:t>Ne </a:t>
            </a:r>
            <a:r>
              <a:rPr lang="fr-FR" b="1" dirty="0"/>
              <a:t>pas se limiter aux déplacements domicile-école </a:t>
            </a:r>
            <a:r>
              <a:rPr lang="fr-FR" dirty="0"/>
              <a:t>mais agir sur l’ensemble des déplacements liés à la vie scolaire : trajets vers la cantine, la salle de sport, visites pédagogiques, voyages </a:t>
            </a:r>
            <a:r>
              <a:rPr lang="fr-FR" dirty="0" smtClean="0"/>
              <a:t>d’études.</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240" y="5342021"/>
            <a:ext cx="914401" cy="914401"/>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240" y="948242"/>
            <a:ext cx="891287" cy="89128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736" y="1999095"/>
            <a:ext cx="882557" cy="882557"/>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5307" y="3453173"/>
            <a:ext cx="1084266" cy="1084266"/>
          </a:xfrm>
          <a:prstGeom prst="rect">
            <a:avLst/>
          </a:prstGeom>
        </p:spPr>
      </p:pic>
    </p:spTree>
    <p:extLst>
      <p:ext uri="{BB962C8B-B14F-4D97-AF65-F5344CB8AC3E}">
        <p14:creationId xmlns:p14="http://schemas.microsoft.com/office/powerpoint/2010/main" val="387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down)">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solidFill>
                  <a:srgbClr val="66C1BF"/>
                </a:solidFill>
              </a:rPr>
              <a:t>Qui peut m’aider ? </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51233"/>
          <a:stretch/>
        </p:blipFill>
        <p:spPr>
          <a:xfrm>
            <a:off x="1333543" y="1830566"/>
            <a:ext cx="2386235" cy="1441254"/>
          </a:xfrm>
          <a:prstGeom prst="rect">
            <a:avLst/>
          </a:prstGeom>
          <a:ln>
            <a:noFill/>
          </a:ln>
          <a:effectLst>
            <a:outerShdw blurRad="190500" algn="tl" rotWithShape="0">
              <a:srgbClr val="000000">
                <a:alpha val="70000"/>
              </a:srgbClr>
            </a:outerShdw>
          </a:effectLst>
        </p:spPr>
      </p:pic>
      <p:pic>
        <p:nvPicPr>
          <p:cNvPr id="5" name="Image 4"/>
          <p:cNvPicPr>
            <a:picLocks noChangeAspect="1"/>
          </p:cNvPicPr>
          <p:nvPr/>
        </p:nvPicPr>
        <p:blipFill>
          <a:blip r:embed="rId3"/>
          <a:stretch>
            <a:fillRect/>
          </a:stretch>
        </p:blipFill>
        <p:spPr>
          <a:xfrm>
            <a:off x="7871211" y="1787819"/>
            <a:ext cx="3814697" cy="1717595"/>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025" y="4246670"/>
            <a:ext cx="1905000" cy="1905000"/>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5"/>
          <a:stretch>
            <a:fillRect/>
          </a:stretch>
        </p:blipFill>
        <p:spPr>
          <a:xfrm>
            <a:off x="1587076" y="4720001"/>
            <a:ext cx="2609709" cy="1260729"/>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111" y="1166301"/>
            <a:ext cx="1720790" cy="1709688"/>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9789" y="3435990"/>
            <a:ext cx="2412629" cy="1076603"/>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6186" y="5199170"/>
            <a:ext cx="2697442" cy="1226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9676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600" dirty="0">
                <a:solidFill>
                  <a:schemeClr val="accent6"/>
                </a:solidFill>
              </a:rPr>
              <a:t>Questions </a:t>
            </a:r>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2024298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600" dirty="0">
                <a:solidFill>
                  <a:schemeClr val="accent6"/>
                </a:solidFill>
              </a:rPr>
              <a:t>Petit quizz </a:t>
            </a:r>
            <a:r>
              <a:rPr lang="fr-FR" sz="3600" dirty="0" smtClean="0">
                <a:solidFill>
                  <a:schemeClr val="accent6"/>
                </a:solidFill>
              </a:rPr>
              <a:t/>
            </a:r>
            <a:br>
              <a:rPr lang="fr-FR" sz="3600" dirty="0" smtClean="0">
                <a:solidFill>
                  <a:schemeClr val="accent6"/>
                </a:solidFill>
              </a:rPr>
            </a:br>
            <a:r>
              <a:rPr lang="fr-FR" sz="3600" dirty="0" smtClean="0">
                <a:solidFill>
                  <a:schemeClr val="accent6"/>
                </a:solidFill>
              </a:rPr>
              <a:t>en </a:t>
            </a:r>
            <a:r>
              <a:rPr lang="fr-FR" sz="3600" dirty="0">
                <a:solidFill>
                  <a:schemeClr val="accent6"/>
                </a:solidFill>
              </a:rPr>
              <a:t>direct </a:t>
            </a:r>
            <a:r>
              <a:rPr lang="fr-FR" sz="3600" dirty="0" err="1">
                <a:solidFill>
                  <a:schemeClr val="accent6"/>
                </a:solidFill>
              </a:rPr>
              <a:t>visio</a:t>
            </a:r>
            <a:r>
              <a:rPr lang="fr-FR" sz="3600" dirty="0">
                <a:solidFill>
                  <a:schemeClr val="accent6"/>
                </a:solidFill>
              </a:rPr>
              <a:t> </a:t>
            </a:r>
          </a:p>
        </p:txBody>
      </p:sp>
      <p:sp>
        <p:nvSpPr>
          <p:cNvPr id="3" name="Sous-titre 2"/>
          <p:cNvSpPr>
            <a:spLocks noGrp="1"/>
          </p:cNvSpPr>
          <p:nvPr>
            <p:ph type="subTitle" idx="1"/>
          </p:nvPr>
        </p:nvSpPr>
        <p:spPr>
          <a:xfrm>
            <a:off x="2215045" y="4297045"/>
            <a:ext cx="8045373" cy="742279"/>
          </a:xfrm>
        </p:spPr>
        <p:txBody>
          <a:bodyPr/>
          <a:lstStyle/>
          <a:p>
            <a:r>
              <a:rPr lang="fr-FR" u="sng" dirty="0"/>
              <a:t>kahoot.it</a:t>
            </a:r>
          </a:p>
        </p:txBody>
      </p:sp>
    </p:spTree>
    <p:extLst>
      <p:ext uri="{BB962C8B-B14F-4D97-AF65-F5344CB8AC3E}">
        <p14:creationId xmlns:p14="http://schemas.microsoft.com/office/powerpoint/2010/main" val="3654358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p:cNvSpPr/>
          <p:nvPr/>
        </p:nvSpPr>
        <p:spPr>
          <a:xfrm>
            <a:off x="888690" y="86305"/>
            <a:ext cx="7133400" cy="37841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1" strike="noStrike" spc="-1" dirty="0">
                <a:solidFill>
                  <a:srgbClr val="002060"/>
                </a:solidFill>
                <a:latin typeface="Gill Sans MT"/>
                <a:ea typeface="DejaVu Sans"/>
              </a:rPr>
              <a:t>CALENDRIER FORMATION 2 – PHASE 1</a:t>
            </a: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2000" y="0"/>
            <a:ext cx="1800000" cy="1800000"/>
          </a:xfrm>
          <a:prstGeom prst="rect">
            <a:avLst/>
          </a:prstGeom>
        </p:spPr>
      </p:pic>
      <p:graphicFrame>
        <p:nvGraphicFramePr>
          <p:cNvPr id="4" name="Tableau 3"/>
          <p:cNvGraphicFramePr>
            <a:graphicFrameLocks noGrp="1"/>
          </p:cNvGraphicFramePr>
          <p:nvPr>
            <p:extLst/>
          </p:nvPr>
        </p:nvGraphicFramePr>
        <p:xfrm>
          <a:off x="1307591" y="2602119"/>
          <a:ext cx="10232136" cy="2536767"/>
        </p:xfrm>
        <a:graphic>
          <a:graphicData uri="http://schemas.openxmlformats.org/drawingml/2006/table">
            <a:tbl>
              <a:tblPr/>
              <a:tblGrid>
                <a:gridCol w="1538238">
                  <a:extLst>
                    <a:ext uri="{9D8B030D-6E8A-4147-A177-3AD203B41FA5}">
                      <a16:colId xmlns:a16="http://schemas.microsoft.com/office/drawing/2014/main" val="3521454452"/>
                    </a:ext>
                  </a:extLst>
                </a:gridCol>
                <a:gridCol w="775195">
                  <a:extLst>
                    <a:ext uri="{9D8B030D-6E8A-4147-A177-3AD203B41FA5}">
                      <a16:colId xmlns:a16="http://schemas.microsoft.com/office/drawing/2014/main" val="3071516439"/>
                    </a:ext>
                  </a:extLst>
                </a:gridCol>
                <a:gridCol w="1617621">
                  <a:extLst>
                    <a:ext uri="{9D8B030D-6E8A-4147-A177-3AD203B41FA5}">
                      <a16:colId xmlns:a16="http://schemas.microsoft.com/office/drawing/2014/main" val="2138536300"/>
                    </a:ext>
                  </a:extLst>
                </a:gridCol>
                <a:gridCol w="991309">
                  <a:extLst>
                    <a:ext uri="{9D8B030D-6E8A-4147-A177-3AD203B41FA5}">
                      <a16:colId xmlns:a16="http://schemas.microsoft.com/office/drawing/2014/main" val="3018464168"/>
                    </a:ext>
                  </a:extLst>
                </a:gridCol>
                <a:gridCol w="1709155">
                  <a:extLst>
                    <a:ext uri="{9D8B030D-6E8A-4147-A177-3AD203B41FA5}">
                      <a16:colId xmlns:a16="http://schemas.microsoft.com/office/drawing/2014/main" val="3004631710"/>
                    </a:ext>
                  </a:extLst>
                </a:gridCol>
                <a:gridCol w="1048282">
                  <a:extLst>
                    <a:ext uri="{9D8B030D-6E8A-4147-A177-3AD203B41FA5}">
                      <a16:colId xmlns:a16="http://schemas.microsoft.com/office/drawing/2014/main" val="2645307627"/>
                    </a:ext>
                  </a:extLst>
                </a:gridCol>
                <a:gridCol w="1276168">
                  <a:extLst>
                    <a:ext uri="{9D8B030D-6E8A-4147-A177-3AD203B41FA5}">
                      <a16:colId xmlns:a16="http://schemas.microsoft.com/office/drawing/2014/main" val="754677407"/>
                    </a:ext>
                  </a:extLst>
                </a:gridCol>
                <a:gridCol w="1276168">
                  <a:extLst>
                    <a:ext uri="{9D8B030D-6E8A-4147-A177-3AD203B41FA5}">
                      <a16:colId xmlns:a16="http://schemas.microsoft.com/office/drawing/2014/main" val="3920019187"/>
                    </a:ext>
                  </a:extLst>
                </a:gridCol>
              </a:tblGrid>
              <a:tr h="236211">
                <a:tc gridSpan="8">
                  <a:txBody>
                    <a:bodyPr/>
                    <a:lstStyle/>
                    <a:p>
                      <a:pPr algn="ctr" fontAlgn="b"/>
                      <a:r>
                        <a:rPr lang="fr-FR" sz="1400" b="1" i="0" u="none" strike="noStrike" dirty="0">
                          <a:solidFill>
                            <a:srgbClr val="000000"/>
                          </a:solidFill>
                          <a:effectLst/>
                          <a:latin typeface="Arial" panose="020B0604020202020204" pitchFamily="34" charset="0"/>
                        </a:rPr>
                        <a:t>FORMATION PDES PAR BASSINS ETABLISSEMENTS - FORMATION 2</a:t>
                      </a:r>
                    </a:p>
                  </a:txBody>
                  <a:tcPr marL="9448" marR="9448" marT="944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15796777"/>
                  </a:ext>
                </a:extLst>
              </a:tr>
              <a:tr h="604701">
                <a:tc>
                  <a:txBody>
                    <a:bodyPr/>
                    <a:lstStyle/>
                    <a:p>
                      <a:pPr algn="ctr" fontAlgn="ctr"/>
                      <a:r>
                        <a:rPr lang="fr-FR" sz="1200" b="1" i="0" u="none" strike="noStrike">
                          <a:solidFill>
                            <a:srgbClr val="000000"/>
                          </a:solidFill>
                          <a:effectLst/>
                          <a:latin typeface="Arial" panose="020B0604020202020204" pitchFamily="34" charset="0"/>
                        </a:rPr>
                        <a:t>Bassins - Libellé Long</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fr-FR" sz="1200" b="1" i="0" u="none" strike="noStrike">
                          <a:solidFill>
                            <a:srgbClr val="000000"/>
                          </a:solidFill>
                          <a:effectLst/>
                          <a:latin typeface="Arial" panose="020B0604020202020204" pitchFamily="34" charset="0"/>
                        </a:rPr>
                        <a:t>Date et heure de formation </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ctr"/>
                      <a:r>
                        <a:rPr lang="fr-FR" sz="1200" b="1" i="0" u="none" strike="noStrike">
                          <a:solidFill>
                            <a:srgbClr val="000000"/>
                          </a:solidFill>
                          <a:effectLst/>
                          <a:latin typeface="Arial" panose="020B0604020202020204" pitchFamily="34" charset="0"/>
                        </a:rPr>
                        <a:t>Bassins - Code</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Arial" panose="020B0604020202020204" pitchFamily="34" charset="0"/>
                        </a:rPr>
                        <a:t>District - Libellé Long</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Arial" panose="020B0604020202020204" pitchFamily="34" charset="0"/>
                        </a:rPr>
                        <a:t>Lieu</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Arial" panose="020B0604020202020204" pitchFamily="34" charset="0"/>
                        </a:rPr>
                        <a:t>Nbre de collèges (94)</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1" i="0" u="none" strike="noStrike" dirty="0">
                          <a:solidFill>
                            <a:srgbClr val="000000"/>
                          </a:solidFill>
                          <a:effectLst/>
                          <a:latin typeface="Arial" panose="020B0604020202020204" pitchFamily="34" charset="0"/>
                        </a:rPr>
                        <a:t>Représentants </a:t>
                      </a:r>
                      <a:r>
                        <a:rPr lang="fr-FR" sz="1200" b="1" i="0" u="none" strike="noStrike" dirty="0" smtClean="0">
                          <a:solidFill>
                            <a:srgbClr val="000000"/>
                          </a:solidFill>
                          <a:effectLst/>
                          <a:latin typeface="Arial" panose="020B0604020202020204" pitchFamily="34" charset="0"/>
                        </a:rPr>
                        <a:t>institutions locales</a:t>
                      </a:r>
                      <a:endParaRPr lang="fr-FR" sz="1200" b="1" i="0" u="none" strike="noStrike" dirty="0">
                        <a:solidFill>
                          <a:srgbClr val="000000"/>
                        </a:solidFill>
                        <a:effectLst/>
                        <a:latin typeface="Arial" panose="020B0604020202020204" pitchFamily="34" charset="0"/>
                      </a:endParaRP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612104"/>
                  </a:ext>
                </a:extLst>
              </a:tr>
              <a:tr h="198417">
                <a:tc rowSpan="2">
                  <a:txBody>
                    <a:bodyPr/>
                    <a:lstStyle/>
                    <a:p>
                      <a:pPr algn="ctr" fontAlgn="ctr"/>
                      <a:r>
                        <a:rPr lang="fr-FR" sz="1100" b="0" i="0" u="none" strike="noStrike">
                          <a:solidFill>
                            <a:srgbClr val="000000"/>
                          </a:solidFill>
                          <a:effectLst/>
                          <a:latin typeface="Calibri" panose="020F0502020204030204" pitchFamily="34" charset="0"/>
                        </a:rPr>
                        <a:t>Béthune-Bruay </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09/11/2020</a:t>
                      </a: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9h - 11h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100" b="0" i="0" u="none" strike="noStrike">
                          <a:solidFill>
                            <a:srgbClr val="000000"/>
                          </a:solidFill>
                          <a:effectLst/>
                          <a:latin typeface="Calibri" panose="020F0502020204030204" pitchFamily="34" charset="0"/>
                        </a:rPr>
                        <a:t>09112</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06207 Bruay la Bruissière</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fr-FR" sz="1200" b="1" i="0" u="none" strike="noStrike" dirty="0">
                          <a:solidFill>
                            <a:srgbClr val="000000"/>
                          </a:solidFill>
                          <a:effectLst/>
                          <a:latin typeface="Arial" panose="020B0604020202020204" pitchFamily="34" charset="0"/>
                        </a:rPr>
                        <a:t>VISIO</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9</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Sonia LALOYAUX</a:t>
                      </a: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031464"/>
                  </a:ext>
                </a:extLst>
              </a:tr>
              <a:tr h="198417">
                <a:tc vMerge="1">
                  <a:txBody>
                    <a:bodyPr/>
                    <a:lstStyle/>
                    <a:p>
                      <a:endParaRPr lang="fr-FR"/>
                    </a:p>
                  </a:txBody>
                  <a:tcPr/>
                </a:tc>
                <a:tc>
                  <a:txBody>
                    <a:bodyPr/>
                    <a:lstStyle/>
                    <a:p>
                      <a:pPr algn="ctr" fontAlgn="b"/>
                      <a:r>
                        <a:rPr lang="fr-FR" sz="1100" b="0" i="0" u="none" strike="noStrike">
                          <a:solidFill>
                            <a:srgbClr val="000000"/>
                          </a:solidFill>
                          <a:effectLst/>
                          <a:latin typeface="Calibri" panose="020F0502020204030204" pitchFamily="34" charset="0"/>
                        </a:rPr>
                        <a:t>09/11/2020</a:t>
                      </a:r>
                    </a:p>
                  </a:txBody>
                  <a:tcPr marL="9448" marR="9448" marT="944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14h - 16h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100" b="0" i="0" u="none" strike="noStrike">
                          <a:solidFill>
                            <a:srgbClr val="000000"/>
                          </a:solidFill>
                          <a:effectLst/>
                          <a:latin typeface="Calibri" panose="020F0502020204030204" pitchFamily="34" charset="0"/>
                        </a:rPr>
                        <a:t>06206 Béthune</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100" b="0" i="0" u="none" strike="noStrike">
                          <a:solidFill>
                            <a:srgbClr val="000000"/>
                          </a:solidFill>
                          <a:effectLst/>
                          <a:latin typeface="Calibri" panose="020F0502020204030204" pitchFamily="34" charset="0"/>
                        </a:rPr>
                        <a:t>15</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Sonia LALOYAUX</a:t>
                      </a: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1448766"/>
                  </a:ext>
                </a:extLst>
              </a:tr>
              <a:tr h="188969">
                <a:tc>
                  <a:txBody>
                    <a:bodyPr/>
                    <a:lstStyle/>
                    <a:p>
                      <a:pPr algn="ctr" fontAlgn="ctr"/>
                      <a:r>
                        <a:rPr lang="fr-FR" sz="1100" b="0" i="0" u="none" strike="noStrike">
                          <a:solidFill>
                            <a:srgbClr val="000000"/>
                          </a:solidFill>
                          <a:effectLst/>
                          <a:latin typeface="Calibri" panose="020F0502020204030204" pitchFamily="34" charset="0"/>
                        </a:rPr>
                        <a:t>Cambraisis </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10/11/2020</a:t>
                      </a: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9h - 11h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09109</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05914 Cambrai</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100" b="0" i="0" u="none" strike="noStrike">
                          <a:solidFill>
                            <a:srgbClr val="000000"/>
                          </a:solidFill>
                          <a:effectLst/>
                          <a:latin typeface="Calibri" panose="020F0502020204030204" pitchFamily="34" charset="0"/>
                        </a:rPr>
                        <a:t>13</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Sonia LALOYAUX</a:t>
                      </a: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5826967"/>
                  </a:ext>
                </a:extLst>
              </a:tr>
              <a:tr h="188969">
                <a:tc rowSpan="2">
                  <a:txBody>
                    <a:bodyPr/>
                    <a:lstStyle/>
                    <a:p>
                      <a:pPr algn="ctr" fontAlgn="ctr"/>
                      <a:r>
                        <a:rPr lang="fr-FR" sz="1100" b="0" i="0" u="none" strike="noStrike">
                          <a:solidFill>
                            <a:srgbClr val="000000"/>
                          </a:solidFill>
                          <a:effectLst/>
                          <a:latin typeface="Calibri" panose="020F0502020204030204" pitchFamily="34" charset="0"/>
                        </a:rPr>
                        <a:t>Sambre-Avesnois </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16/11/2020</a:t>
                      </a: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9h - 11h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100" b="0" i="0" u="none" strike="noStrike">
                          <a:solidFill>
                            <a:srgbClr val="000000"/>
                          </a:solidFill>
                          <a:effectLst/>
                          <a:latin typeface="Calibri" panose="020F0502020204030204" pitchFamily="34" charset="0"/>
                        </a:rPr>
                        <a:t>09108</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05915 Avesnes-sur-Helpe</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100" b="0" i="0" u="none" strike="noStrike">
                          <a:solidFill>
                            <a:srgbClr val="000000"/>
                          </a:solidFill>
                          <a:effectLst/>
                          <a:latin typeface="Calibri" panose="020F0502020204030204" pitchFamily="34" charset="0"/>
                        </a:rPr>
                        <a:t>10</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Sonia LALOYAUX</a:t>
                      </a: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05074"/>
                  </a:ext>
                </a:extLst>
              </a:tr>
              <a:tr h="188969">
                <a:tc vMerge="1">
                  <a:txBody>
                    <a:bodyPr/>
                    <a:lstStyle/>
                    <a:p>
                      <a:endParaRPr lang="fr-FR"/>
                    </a:p>
                  </a:txBody>
                  <a:tcPr/>
                </a:tc>
                <a:tc>
                  <a:txBody>
                    <a:bodyPr/>
                    <a:lstStyle/>
                    <a:p>
                      <a:pPr algn="ctr" fontAlgn="ctr"/>
                      <a:r>
                        <a:rPr lang="fr-FR" sz="1100" b="0" i="0" u="none" strike="noStrike">
                          <a:solidFill>
                            <a:srgbClr val="000000"/>
                          </a:solidFill>
                          <a:effectLst/>
                          <a:latin typeface="Calibri" panose="020F0502020204030204" pitchFamily="34" charset="0"/>
                        </a:rPr>
                        <a:t>16/11/2020</a:t>
                      </a: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14h - 16h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100" b="0" i="0" u="none" strike="noStrike">
                          <a:solidFill>
                            <a:srgbClr val="000000"/>
                          </a:solidFill>
                          <a:effectLst/>
                          <a:latin typeface="Calibri" panose="020F0502020204030204" pitchFamily="34" charset="0"/>
                        </a:rPr>
                        <a:t>05916 Maubeuge</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100" b="0" i="0" u="none" strike="noStrike">
                          <a:solidFill>
                            <a:srgbClr val="000000"/>
                          </a:solidFill>
                          <a:effectLst/>
                          <a:latin typeface="Calibri" panose="020F0502020204030204" pitchFamily="34" charset="0"/>
                        </a:rPr>
                        <a:t>16</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Sonia LALOYAUX</a:t>
                      </a: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824295"/>
                  </a:ext>
                </a:extLst>
              </a:tr>
              <a:tr h="188969">
                <a:tc rowSpan="2">
                  <a:txBody>
                    <a:bodyPr/>
                    <a:lstStyle/>
                    <a:p>
                      <a:pPr algn="ctr" fontAlgn="ctr"/>
                      <a:r>
                        <a:rPr lang="fr-FR" sz="1100" b="0" i="0" u="none" strike="noStrike">
                          <a:solidFill>
                            <a:srgbClr val="000000"/>
                          </a:solidFill>
                          <a:effectLst/>
                          <a:latin typeface="Calibri" panose="020F0502020204030204" pitchFamily="34" charset="0"/>
                        </a:rPr>
                        <a:t>Valenciennois</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19/11/2020</a:t>
                      </a: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9h - 11h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100" b="0" i="0" u="none" strike="noStrike">
                          <a:solidFill>
                            <a:srgbClr val="000000"/>
                          </a:solidFill>
                          <a:effectLst/>
                          <a:latin typeface="Calibri" panose="020F0502020204030204" pitchFamily="34" charset="0"/>
                        </a:rPr>
                        <a:t>09107</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05912 Valenciennes </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100" b="0" i="0" u="none" strike="noStrike">
                          <a:solidFill>
                            <a:srgbClr val="000000"/>
                          </a:solidFill>
                          <a:effectLst/>
                          <a:latin typeface="Calibri" panose="020F0502020204030204" pitchFamily="34" charset="0"/>
                        </a:rPr>
                        <a:t>16</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dirty="0">
                          <a:solidFill>
                            <a:srgbClr val="000000"/>
                          </a:solidFill>
                          <a:effectLst/>
                          <a:latin typeface="Calibri" panose="020F0502020204030204" pitchFamily="34" charset="0"/>
                        </a:rPr>
                        <a:t>Sonia LALOYAUX</a:t>
                      </a: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8695566"/>
                  </a:ext>
                </a:extLst>
              </a:tr>
              <a:tr h="198417">
                <a:tc vMerge="1">
                  <a:txBody>
                    <a:bodyPr/>
                    <a:lstStyle/>
                    <a:p>
                      <a:endParaRPr lang="fr-FR"/>
                    </a:p>
                  </a:txBody>
                  <a:tcPr/>
                </a:tc>
                <a:tc>
                  <a:txBody>
                    <a:bodyPr/>
                    <a:lstStyle/>
                    <a:p>
                      <a:pPr algn="ctr" fontAlgn="ctr"/>
                      <a:r>
                        <a:rPr lang="fr-FR" sz="1100" b="0" i="0" u="none" strike="noStrike">
                          <a:solidFill>
                            <a:srgbClr val="000000"/>
                          </a:solidFill>
                          <a:effectLst/>
                          <a:latin typeface="Calibri" panose="020F0502020204030204" pitchFamily="34" charset="0"/>
                        </a:rPr>
                        <a:t>19/11/2020</a:t>
                      </a: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14h - 16h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100" b="0" i="0" u="none" strike="noStrike">
                          <a:solidFill>
                            <a:srgbClr val="000000"/>
                          </a:solidFill>
                          <a:effectLst/>
                          <a:latin typeface="Calibri" panose="020F0502020204030204" pitchFamily="34" charset="0"/>
                        </a:rPr>
                        <a:t>05913 St Amand - 05911Denain </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100" b="0" i="0" u="none" strike="noStrike">
                          <a:solidFill>
                            <a:srgbClr val="000000"/>
                          </a:solidFill>
                          <a:effectLst/>
                          <a:latin typeface="Calibri" panose="020F0502020204030204" pitchFamily="34" charset="0"/>
                        </a:rPr>
                        <a:t>15</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0" i="0" u="none" strike="noStrike" dirty="0">
                          <a:solidFill>
                            <a:srgbClr val="000000"/>
                          </a:solidFill>
                          <a:effectLst/>
                          <a:latin typeface="Calibri" panose="020F0502020204030204" pitchFamily="34" charset="0"/>
                        </a:rPr>
                        <a:t>Sonia LALOYAUX</a:t>
                      </a: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4682200"/>
                  </a:ext>
                </a:extLst>
              </a:tr>
              <a:tr h="198417">
                <a:tc>
                  <a:txBody>
                    <a:bodyPr/>
                    <a:lstStyle/>
                    <a:p>
                      <a:pPr algn="l" fontAlgn="b"/>
                      <a:endParaRPr lang="fr-FR" sz="1100" b="0" i="0" u="none" strike="noStrike">
                        <a:solidFill>
                          <a:srgbClr val="000000"/>
                        </a:solidFill>
                        <a:effectLst/>
                        <a:latin typeface="Calibri" panose="020F0502020204030204" pitchFamily="34" charset="0"/>
                      </a:endParaRPr>
                    </a:p>
                  </a:txBody>
                  <a:tcPr marL="9448" marR="9448" marT="944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448" marR="9448" marT="944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448" marR="9448" marT="944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448" marR="9448" marT="944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448" marR="9448" marT="944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448" marR="9448" marT="944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fr-FR" sz="1100" b="0" i="0" u="none" strike="noStrike">
                          <a:solidFill>
                            <a:srgbClr val="000000"/>
                          </a:solidFill>
                          <a:effectLst/>
                          <a:latin typeface="Calibri" panose="020F0502020204030204" pitchFamily="34" charset="0"/>
                        </a:rPr>
                        <a:t>94</a:t>
                      </a:r>
                    </a:p>
                  </a:txBody>
                  <a:tcPr marL="9448" marR="9448" marT="94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dirty="0">
                        <a:solidFill>
                          <a:srgbClr val="000000"/>
                        </a:solidFill>
                        <a:effectLst/>
                        <a:latin typeface="Calibri" panose="020F0502020204030204" pitchFamily="34" charset="0"/>
                      </a:endParaRPr>
                    </a:p>
                  </a:txBody>
                  <a:tcPr marL="9448" marR="9448" marT="9448" marB="0"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811516531"/>
                  </a:ext>
                </a:extLst>
              </a:tr>
            </a:tbl>
          </a:graphicData>
        </a:graphic>
      </p:graphicFrame>
    </p:spTree>
    <p:extLst>
      <p:ext uri="{BB962C8B-B14F-4D97-AF65-F5344CB8AC3E}">
        <p14:creationId xmlns:p14="http://schemas.microsoft.com/office/powerpoint/2010/main" val="1470755556"/>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977461" y="1786040"/>
            <a:ext cx="5423339" cy="2942953"/>
          </a:xfrm>
        </p:spPr>
        <p:txBody>
          <a:bodyPr>
            <a:normAutofit fontScale="70000" lnSpcReduction="20000"/>
          </a:bodyPr>
          <a:lstStyle/>
          <a:p>
            <a:pPr marL="0" indent="0" algn="ctr">
              <a:buNone/>
            </a:pPr>
            <a:r>
              <a:rPr lang="fr-FR" sz="3200" b="1" dirty="0" smtClean="0">
                <a:solidFill>
                  <a:schemeClr val="accent2"/>
                </a:solidFill>
              </a:rPr>
              <a:t>Merci de votre attention</a:t>
            </a:r>
          </a:p>
          <a:p>
            <a:pPr marL="0" indent="0" algn="ctr">
              <a:buNone/>
            </a:pPr>
            <a:endParaRPr lang="fr-FR" b="1" dirty="0">
              <a:solidFill>
                <a:schemeClr val="accent6"/>
              </a:solidFill>
            </a:endParaRPr>
          </a:p>
          <a:p>
            <a:pPr marL="0" indent="0" algn="ctr">
              <a:buNone/>
            </a:pPr>
            <a:r>
              <a:rPr lang="fr-FR" sz="2400" b="1" dirty="0" smtClean="0">
                <a:solidFill>
                  <a:schemeClr val="tx2"/>
                </a:solidFill>
              </a:rPr>
              <a:t>Contact du formateur : </a:t>
            </a:r>
          </a:p>
          <a:p>
            <a:pPr marL="0" indent="0" algn="ctr">
              <a:buNone/>
            </a:pPr>
            <a:r>
              <a:rPr lang="fr-FR" sz="2400" dirty="0"/>
              <a:t>Raphaël HONOREZ </a:t>
            </a:r>
            <a:br>
              <a:rPr lang="fr-FR" sz="2400" dirty="0"/>
            </a:br>
            <a:r>
              <a:rPr lang="fr-FR" sz="2400" dirty="0"/>
              <a:t>Chargé de mission PDES - </a:t>
            </a:r>
            <a:r>
              <a:rPr lang="fr-FR" sz="2400" dirty="0" err="1"/>
              <a:t>Crem</a:t>
            </a:r>
            <a:r>
              <a:rPr lang="fr-FR" sz="2400" dirty="0"/>
              <a:t> </a:t>
            </a:r>
            <a:br>
              <a:rPr lang="fr-FR" sz="2400" dirty="0"/>
            </a:br>
            <a:r>
              <a:rPr lang="fr-FR" sz="2400" dirty="0" smtClean="0"/>
              <a:t>5 </a:t>
            </a:r>
            <a:r>
              <a:rPr lang="fr-FR" sz="2400" dirty="0"/>
              <a:t>rue Jules de </a:t>
            </a:r>
            <a:r>
              <a:rPr lang="fr-FR" sz="2400" dirty="0" err="1"/>
              <a:t>Vicq</a:t>
            </a:r>
            <a:r>
              <a:rPr lang="fr-FR" sz="2400" dirty="0"/>
              <a:t> </a:t>
            </a:r>
            <a:br>
              <a:rPr lang="fr-FR" sz="2400" dirty="0"/>
            </a:br>
            <a:r>
              <a:rPr lang="fr-FR" sz="2400" dirty="0"/>
              <a:t>59 800 LILLE </a:t>
            </a:r>
            <a:br>
              <a:rPr lang="fr-FR" sz="2400" dirty="0"/>
            </a:br>
            <a:r>
              <a:rPr lang="fr-FR" sz="2400" dirty="0"/>
              <a:t>Tél : 03 20 52 97 58 </a:t>
            </a:r>
            <a:br>
              <a:rPr lang="fr-FR" sz="2400" dirty="0"/>
            </a:br>
            <a:r>
              <a:rPr lang="fr-FR" sz="2400" dirty="0"/>
              <a:t>site ADAV : </a:t>
            </a:r>
            <a:r>
              <a:rPr lang="fr-FR" sz="2400" dirty="0">
                <a:hlinkClick r:id="rId3"/>
              </a:rPr>
              <a:t>www.droitauvelo.org</a:t>
            </a:r>
            <a:r>
              <a:rPr lang="fr-FR" sz="2400" dirty="0"/>
              <a:t> </a:t>
            </a:r>
            <a:br>
              <a:rPr lang="fr-FR" sz="2400" dirty="0"/>
            </a:br>
            <a:r>
              <a:rPr lang="fr-FR" sz="2400" dirty="0"/>
              <a:t>site </a:t>
            </a:r>
            <a:r>
              <a:rPr lang="fr-FR" sz="2400" dirty="0" err="1"/>
              <a:t>Crem</a:t>
            </a:r>
            <a:r>
              <a:rPr lang="fr-FR" sz="2400" dirty="0"/>
              <a:t>: </a:t>
            </a:r>
            <a:r>
              <a:rPr lang="fr-FR" sz="2400" dirty="0">
                <a:hlinkClick r:id="rId4"/>
              </a:rPr>
              <a:t>www.ecomobilite.org</a:t>
            </a:r>
            <a:endParaRPr lang="fr-FR" sz="2400" b="1" dirty="0" smtClean="0">
              <a:solidFill>
                <a:schemeClr val="tx2"/>
              </a:solidFill>
            </a:endParaRPr>
          </a:p>
        </p:txBody>
      </p:sp>
      <p:sp>
        <p:nvSpPr>
          <p:cNvPr id="5" name="Rectangle 4"/>
          <p:cNvSpPr/>
          <p:nvPr/>
        </p:nvSpPr>
        <p:spPr>
          <a:xfrm>
            <a:off x="6637743" y="5138284"/>
            <a:ext cx="4726357" cy="369332"/>
          </a:xfrm>
          <a:prstGeom prst="rect">
            <a:avLst/>
          </a:prstGeom>
        </p:spPr>
        <p:txBody>
          <a:bodyPr wrap="none">
            <a:spAutoFit/>
          </a:bodyPr>
          <a:lstStyle/>
          <a:p>
            <a:pPr algn="ctr"/>
            <a:r>
              <a:rPr lang="fr-FR" dirty="0" smtClean="0">
                <a:hlinkClick r:id="rId5"/>
              </a:rPr>
              <a:t>http</a:t>
            </a:r>
            <a:r>
              <a:rPr lang="fr-FR" dirty="0">
                <a:hlinkClick r:id="rId5"/>
              </a:rPr>
              <a:t>://</a:t>
            </a:r>
            <a:r>
              <a:rPr lang="fr-FR" dirty="0" smtClean="0">
                <a:hlinkClick r:id="rId5"/>
              </a:rPr>
              <a:t>www.ecomobilite.org/Boite-a-outils-PDES</a:t>
            </a:r>
            <a:r>
              <a:rPr lang="fr-FR" dirty="0" smtClean="0"/>
              <a:t> </a:t>
            </a:r>
            <a:endParaRPr lang="fr-FR" dirty="0"/>
          </a:p>
        </p:txBody>
      </p:sp>
      <p:pic>
        <p:nvPicPr>
          <p:cNvPr id="6" name="Image 5"/>
          <p:cNvPicPr>
            <a:picLocks noChangeAspect="1"/>
          </p:cNvPicPr>
          <p:nvPr/>
        </p:nvPicPr>
        <p:blipFill>
          <a:blip r:embed="rId6"/>
          <a:stretch>
            <a:fillRect/>
          </a:stretch>
        </p:blipFill>
        <p:spPr>
          <a:xfrm>
            <a:off x="7362394" y="912795"/>
            <a:ext cx="3277057" cy="3686689"/>
          </a:xfrm>
          <a:prstGeom prst="rect">
            <a:avLst/>
          </a:prstGeom>
        </p:spPr>
      </p:pic>
      <p:sp>
        <p:nvSpPr>
          <p:cNvPr id="2" name="ZoneTexte 1"/>
          <p:cNvSpPr txBox="1"/>
          <p:nvPr/>
        </p:nvSpPr>
        <p:spPr>
          <a:xfrm>
            <a:off x="6421494" y="4741137"/>
            <a:ext cx="5158854" cy="353943"/>
          </a:xfrm>
          <a:prstGeom prst="rect">
            <a:avLst/>
          </a:prstGeom>
          <a:noFill/>
        </p:spPr>
        <p:txBody>
          <a:bodyPr wrap="square" rtlCol="0">
            <a:spAutoFit/>
          </a:bodyPr>
          <a:lstStyle/>
          <a:p>
            <a:pPr algn="ctr"/>
            <a:r>
              <a:rPr lang="fr-FR" sz="1700" dirty="0">
                <a:solidFill>
                  <a:schemeClr val="tx1">
                    <a:lumMod val="65000"/>
                    <a:lumOff val="35000"/>
                  </a:schemeClr>
                </a:solidFill>
              </a:rPr>
              <a:t>Ma boite à outils : </a:t>
            </a:r>
          </a:p>
        </p:txBody>
      </p:sp>
    </p:spTree>
    <p:extLst>
      <p:ext uri="{BB962C8B-B14F-4D97-AF65-F5344CB8AC3E}">
        <p14:creationId xmlns:p14="http://schemas.microsoft.com/office/powerpoint/2010/main" val="3706415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4538731" y="1806120"/>
            <a:ext cx="7150680" cy="387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000" lnSpcReduction="20000"/>
          </a:bodyPr>
          <a:lstStyle/>
          <a:p>
            <a:pPr algn="ctr">
              <a:lnSpc>
                <a:spcPct val="120000"/>
              </a:lnSpc>
              <a:spcBef>
                <a:spcPts val="3234"/>
              </a:spcBef>
            </a:pPr>
            <a:r>
              <a:rPr lang="fr-FR" sz="4220" b="1" strike="noStrike" spc="-1" dirty="0">
                <a:solidFill>
                  <a:srgbClr val="7030A0"/>
                </a:solidFill>
              </a:rPr>
              <a:t>FORMATION 1 – PHASE 1</a:t>
            </a:r>
            <a:endParaRPr lang="fr-FR" sz="4220" b="1" strike="noStrike" spc="-1" dirty="0"/>
          </a:p>
          <a:p>
            <a:pPr algn="ctr">
              <a:lnSpc>
                <a:spcPct val="120000"/>
              </a:lnSpc>
              <a:spcBef>
                <a:spcPts val="3234"/>
              </a:spcBef>
            </a:pPr>
            <a:r>
              <a:rPr lang="fr-FR" sz="4220" b="1" strike="noStrike" spc="-1" dirty="0">
                <a:solidFill>
                  <a:srgbClr val="7030A0"/>
                </a:solidFill>
              </a:rPr>
              <a:t>Plan de déplacement établissement scolaire (PDES)</a:t>
            </a:r>
            <a:r>
              <a:rPr b="1" dirty="0"/>
              <a:t/>
            </a:r>
            <a:br>
              <a:rPr b="1" dirty="0"/>
            </a:br>
            <a:endParaRPr lang="fr-FR" sz="4220" b="1" strike="noStrike" spc="-1" dirty="0"/>
          </a:p>
          <a:p>
            <a:pPr algn="ctr">
              <a:lnSpc>
                <a:spcPct val="120000"/>
              </a:lnSpc>
            </a:pPr>
            <a:r>
              <a:rPr lang="fr-FR" sz="3100" b="1" strike="noStrike" spc="-1" dirty="0">
                <a:solidFill>
                  <a:srgbClr val="7030A0"/>
                </a:solidFill>
              </a:rPr>
              <a:t>15-16 octobre 2020</a:t>
            </a:r>
            <a:endParaRPr lang="fr-FR" sz="3100" b="1" strike="noStrike" spc="-1" dirty="0"/>
          </a:p>
          <a:p>
            <a:pPr algn="ctr">
              <a:lnSpc>
                <a:spcPct val="120000"/>
              </a:lnSpc>
            </a:pPr>
            <a:r>
              <a:rPr lang="fr-FR" sz="3100" b="1" strike="noStrike" spc="-1" dirty="0">
                <a:solidFill>
                  <a:srgbClr val="7030A0"/>
                </a:solidFill>
              </a:rPr>
              <a:t>VIRTUEL</a:t>
            </a:r>
            <a:endParaRPr lang="fr-FR" sz="3100" b="1" strike="noStrike" spc="-1" dirty="0"/>
          </a:p>
        </p:txBody>
      </p:sp>
      <p:sp>
        <p:nvSpPr>
          <p:cNvPr id="212" name="CustomShape 2"/>
          <p:cNvSpPr/>
          <p:nvPr/>
        </p:nvSpPr>
        <p:spPr>
          <a:xfrm>
            <a:off x="8352000" y="6129000"/>
            <a:ext cx="128880" cy="18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100B7AD-8F54-4C1D-B02F-8503237D0822}" type="slidenum">
              <a:rPr lang="fr-FR" sz="1200" b="0" strike="noStrike" spc="-1">
                <a:solidFill>
                  <a:srgbClr val="66C1BF"/>
                </a:solidFill>
                <a:latin typeface="Trebuchet MS"/>
                <a:ea typeface="Trebuchet MS"/>
              </a:rPr>
              <a:t>6</a:t>
            </a:fld>
            <a:endParaRPr lang="fr-FR" sz="1200" b="0" strike="noStrike" spc="-1">
              <a:latin typeface="Arial"/>
            </a:endParaRPr>
          </a:p>
        </p:txBody>
      </p:sp>
      <p:pic>
        <p:nvPicPr>
          <p:cNvPr id="7" name="Imag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91" y="1362600"/>
            <a:ext cx="3736240" cy="4095900"/>
          </a:xfrm>
          <a:prstGeom prst="rect">
            <a:avLst/>
          </a:prstGeom>
          <a:noFill/>
          <a:ln>
            <a:noFill/>
          </a:ln>
        </p:spPr>
      </p:pic>
    </p:spTree>
    <p:extLst>
      <p:ext uri="{BB962C8B-B14F-4D97-AF65-F5344CB8AC3E}">
        <p14:creationId xmlns:p14="http://schemas.microsoft.com/office/powerpoint/2010/main" val="32448857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 1"/>
          <p:cNvPicPr/>
          <p:nvPr/>
        </p:nvPicPr>
        <p:blipFill>
          <a:blip r:embed="rId2"/>
          <a:stretch/>
        </p:blipFill>
        <p:spPr>
          <a:xfrm>
            <a:off x="119161" y="301925"/>
            <a:ext cx="11953678" cy="5468549"/>
          </a:xfrm>
          <a:prstGeom prst="rect">
            <a:avLst/>
          </a:prstGeom>
          <a:ln>
            <a:noFill/>
          </a:ln>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spTree>
    <p:extLst>
      <p:ext uri="{BB962C8B-B14F-4D97-AF65-F5344CB8AC3E}">
        <p14:creationId xmlns:p14="http://schemas.microsoft.com/office/powerpoint/2010/main" val="66450610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 2"/>
          <p:cNvPicPr/>
          <p:nvPr/>
        </p:nvPicPr>
        <p:blipFill>
          <a:blip r:embed="rId3"/>
          <a:stretch/>
        </p:blipFill>
        <p:spPr>
          <a:xfrm>
            <a:off x="969840" y="0"/>
            <a:ext cx="4523400" cy="6857280"/>
          </a:xfrm>
          <a:prstGeom prst="rect">
            <a:avLst/>
          </a:prstGeom>
          <a:ln>
            <a:noFill/>
          </a:ln>
        </p:spPr>
      </p:pic>
      <p:pic>
        <p:nvPicPr>
          <p:cNvPr id="230" name="Image 3"/>
          <p:cNvPicPr/>
          <p:nvPr/>
        </p:nvPicPr>
        <p:blipFill>
          <a:blip r:embed="rId4"/>
          <a:stretch/>
        </p:blipFill>
        <p:spPr>
          <a:xfrm>
            <a:off x="6185520" y="0"/>
            <a:ext cx="4719960" cy="6857280"/>
          </a:xfrm>
          <a:prstGeom prst="rect">
            <a:avLst/>
          </a:prstGeom>
          <a:ln>
            <a:noFill/>
          </a:ln>
        </p:spPr>
      </p:pic>
    </p:spTree>
    <p:extLst>
      <p:ext uri="{BB962C8B-B14F-4D97-AF65-F5344CB8AC3E}">
        <p14:creationId xmlns:p14="http://schemas.microsoft.com/office/powerpoint/2010/main" val="603151626"/>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Image 214"/>
          <p:cNvPicPr/>
          <p:nvPr/>
        </p:nvPicPr>
        <p:blipFill>
          <a:blip r:embed="rId2"/>
          <a:stretch/>
        </p:blipFill>
        <p:spPr>
          <a:xfrm>
            <a:off x="2520000" y="885600"/>
            <a:ext cx="7200000" cy="5090400"/>
          </a:xfrm>
          <a:prstGeom prst="rect">
            <a:avLst/>
          </a:prstGeom>
          <a:ln>
            <a:noFill/>
          </a:ln>
        </p:spPr>
      </p:pic>
      <p:pic>
        <p:nvPicPr>
          <p:cNvPr id="216" name="Image 215"/>
          <p:cNvPicPr/>
          <p:nvPr/>
        </p:nvPicPr>
        <p:blipFill>
          <a:blip r:embed="rId3"/>
          <a:stretch/>
        </p:blipFill>
        <p:spPr>
          <a:xfrm>
            <a:off x="432000" y="2520000"/>
            <a:ext cx="1800000" cy="1800000"/>
          </a:xfrm>
          <a:prstGeom prst="rect">
            <a:avLst/>
          </a:prstGeom>
          <a:ln>
            <a:noFill/>
          </a:ln>
        </p:spPr>
      </p:pic>
      <p:pic>
        <p:nvPicPr>
          <p:cNvPr id="217" name="Image 216"/>
          <p:cNvPicPr/>
          <p:nvPr/>
        </p:nvPicPr>
        <p:blipFill>
          <a:blip r:embed="rId4"/>
          <a:stretch/>
        </p:blipFill>
        <p:spPr>
          <a:xfrm>
            <a:off x="432000" y="360000"/>
            <a:ext cx="1800000" cy="1800000"/>
          </a:xfrm>
          <a:prstGeom prst="rect">
            <a:avLst/>
          </a:prstGeom>
          <a:ln>
            <a:noFill/>
          </a:ln>
        </p:spPr>
      </p:pic>
      <p:pic>
        <p:nvPicPr>
          <p:cNvPr id="218" name="Image 217"/>
          <p:cNvPicPr/>
          <p:nvPr/>
        </p:nvPicPr>
        <p:blipFill>
          <a:blip r:embed="rId5"/>
          <a:stretch/>
        </p:blipFill>
        <p:spPr>
          <a:xfrm>
            <a:off x="9864000" y="360000"/>
            <a:ext cx="1800000" cy="1800000"/>
          </a:xfrm>
          <a:prstGeom prst="rect">
            <a:avLst/>
          </a:prstGeom>
          <a:ln>
            <a:noFill/>
          </a:ln>
        </p:spPr>
      </p:pic>
      <p:pic>
        <p:nvPicPr>
          <p:cNvPr id="219" name="Image 218"/>
          <p:cNvPicPr/>
          <p:nvPr/>
        </p:nvPicPr>
        <p:blipFill>
          <a:blip r:embed="rId6"/>
          <a:stretch/>
        </p:blipFill>
        <p:spPr>
          <a:xfrm>
            <a:off x="432000" y="4680000"/>
            <a:ext cx="1800000" cy="1800000"/>
          </a:xfrm>
          <a:prstGeom prst="rect">
            <a:avLst/>
          </a:prstGeom>
          <a:ln>
            <a:noFill/>
          </a:ln>
        </p:spPr>
      </p:pic>
      <p:pic>
        <p:nvPicPr>
          <p:cNvPr id="220" name="Image 219"/>
          <p:cNvPicPr/>
          <p:nvPr/>
        </p:nvPicPr>
        <p:blipFill>
          <a:blip r:embed="rId7"/>
          <a:stretch/>
        </p:blipFill>
        <p:spPr>
          <a:xfrm>
            <a:off x="9936000" y="2520000"/>
            <a:ext cx="1800000" cy="1800000"/>
          </a:xfrm>
          <a:prstGeom prst="rect">
            <a:avLst/>
          </a:prstGeom>
          <a:ln>
            <a:noFill/>
          </a:ln>
        </p:spPr>
      </p:pic>
      <p:pic>
        <p:nvPicPr>
          <p:cNvPr id="221" name="Image 220"/>
          <p:cNvPicPr/>
          <p:nvPr/>
        </p:nvPicPr>
        <p:blipFill>
          <a:blip r:embed="rId8"/>
          <a:stretch/>
        </p:blipFill>
        <p:spPr>
          <a:xfrm>
            <a:off x="9936000" y="4608000"/>
            <a:ext cx="1800000" cy="1800000"/>
          </a:xfrm>
          <a:prstGeom prst="rect">
            <a:avLst/>
          </a:prstGeom>
          <a:ln>
            <a:noFill/>
          </a:ln>
        </p:spPr>
      </p:pic>
    </p:spTree>
    <p:extLst>
      <p:ext uri="{BB962C8B-B14F-4D97-AF65-F5344CB8AC3E}">
        <p14:creationId xmlns:p14="http://schemas.microsoft.com/office/powerpoint/2010/main" val="76443290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theme/theme1.xml><?xml version="1.0" encoding="utf-8"?>
<a:theme xmlns:a="http://schemas.openxmlformats.org/drawingml/2006/main" name="Badge">
  <a:themeElements>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themeOverride>
</file>

<file path=ppt/theme/themeOverride2.xml><?xml version="1.0" encoding="utf-8"?>
<a:themeOverride xmlns:a="http://schemas.openxmlformats.org/drawingml/2006/main">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themeOverride>
</file>

<file path=ppt/theme/themeOverride3.xml><?xml version="1.0" encoding="utf-8"?>
<a:themeOverride xmlns:a="http://schemas.openxmlformats.org/drawingml/2006/main">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F6434F-2568-4A61-98A9-97395EF9326C}">
  <we:reference id="wa104381063" version="1.0.0.1" store="fr-FR"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6165</TotalTime>
  <Words>3401</Words>
  <Application>Microsoft Office PowerPoint</Application>
  <PresentationFormat>Grand écran</PresentationFormat>
  <Paragraphs>605</Paragraphs>
  <Slides>56</Slides>
  <Notes>28</Notes>
  <HiddenSlides>0</HiddenSlides>
  <MMClips>1</MMClips>
  <ScaleCrop>false</ScaleCrop>
  <HeadingPairs>
    <vt:vector size="6" baseType="variant">
      <vt:variant>
        <vt:lpstr>Polices utilisées</vt:lpstr>
      </vt:variant>
      <vt:variant>
        <vt:i4>18</vt:i4>
      </vt:variant>
      <vt:variant>
        <vt:lpstr>Thème</vt:lpstr>
      </vt:variant>
      <vt:variant>
        <vt:i4>1</vt:i4>
      </vt:variant>
      <vt:variant>
        <vt:lpstr>Titres des diapositives</vt:lpstr>
      </vt:variant>
      <vt:variant>
        <vt:i4>56</vt:i4>
      </vt:variant>
    </vt:vector>
  </HeadingPairs>
  <TitlesOfParts>
    <vt:vector size="75" baseType="lpstr">
      <vt:lpstr>Microsoft YaHei</vt:lpstr>
      <vt:lpstr>ＭＳ Ｐゴシック</vt:lpstr>
      <vt:lpstr>SimSun</vt:lpstr>
      <vt:lpstr>Arial</vt:lpstr>
      <vt:lpstr>Arial Narrow</vt:lpstr>
      <vt:lpstr>Calibri</vt:lpstr>
      <vt:lpstr>Cambria</vt:lpstr>
      <vt:lpstr>Century Schoolbook</vt:lpstr>
      <vt:lpstr>Courier New</vt:lpstr>
      <vt:lpstr>DejaVu Sans</vt:lpstr>
      <vt:lpstr>Gill Sans MT</vt:lpstr>
      <vt:lpstr>Impact</vt:lpstr>
      <vt:lpstr>Lucida Sans Unicode</vt:lpstr>
      <vt:lpstr>Tahoma</vt:lpstr>
      <vt:lpstr>Times New Roman</vt:lpstr>
      <vt:lpstr>Trebuchet MS</vt:lpstr>
      <vt:lpstr>Wingdings</vt:lpstr>
      <vt:lpstr>Wingdings 2</vt:lpstr>
      <vt:lpstr>Badge</vt:lpstr>
      <vt:lpstr>Les PDES  Contexte et  Enjeux </vt:lpstr>
      <vt:lpstr>2 modules de formation  </vt:lpstr>
      <vt:lpstr>Déroulé de la formation</vt:lpstr>
      <vt:lpstr>écomobilité  &amp;  PDES </vt:lpstr>
      <vt:lpstr>CONTEXTE</vt:lpstr>
      <vt:lpstr>Présentation PowerPoint</vt:lpstr>
      <vt:lpstr>Présentation PowerPoint</vt:lpstr>
      <vt:lpstr>Présentation PowerPoint</vt:lpstr>
      <vt:lpstr>Présentation PowerPoint</vt:lpstr>
      <vt:lpstr>Présentation PowerPoint</vt:lpstr>
      <vt:lpstr>Lien avec les programmes scolaires </vt:lpstr>
      <vt:lpstr>Présentation PowerPoint</vt:lpstr>
      <vt:lpstr>Présentation PowerPoint</vt:lpstr>
      <vt:lpstr>CONTEXTE</vt:lpstr>
      <vt:lpstr>CONTEXTE</vt:lpstr>
      <vt:lpstr>CONTEXTE</vt:lpstr>
      <vt:lpstr>CONTEXTE</vt:lpstr>
      <vt:lpstr>Quels sont les enjeux d’un PDES ?</vt:lpstr>
      <vt:lpstr>BENEFICES D’un pdes</vt:lpstr>
      <vt:lpstr>TEMOIGNAGES</vt:lpstr>
      <vt:lpstr>La méthodologie  du PDES   </vt:lpstr>
      <vt:lpstr>Méthodologie PDES Les Grandes étapes : </vt:lpstr>
      <vt:lpstr>Première étape </vt:lpstr>
      <vt:lpstr>Organisation de la gouvernance</vt:lpstr>
      <vt:lpstr>Territoire &amp; acteurs</vt:lpstr>
      <vt:lpstr>Deuxième étape </vt:lpstr>
      <vt:lpstr>Quelles sont les questions à se poser </vt:lpstr>
      <vt:lpstr>Présentation PowerPoint</vt:lpstr>
      <vt:lpstr>Outils de diagnostic : </vt:lpstr>
      <vt:lpstr>Présentation PowerPoint</vt:lpstr>
      <vt:lpstr>Présentation PowerPoint</vt:lpstr>
      <vt:lpstr>Présentation PowerPoint</vt:lpstr>
      <vt:lpstr>Outils de diagnostic : </vt:lpstr>
      <vt:lpstr>troisième  et quatrième étape </vt:lpstr>
      <vt:lpstr>Donner une orientation au plan d’action </vt:lpstr>
      <vt:lpstr>Fiches actions : </vt:lpstr>
      <vt:lpstr>Benchmark des actions</vt:lpstr>
      <vt:lpstr>Aménagements</vt:lpstr>
      <vt:lpstr>Aménagements </vt:lpstr>
      <vt:lpstr>SOLUTIONS ALTERNATIVES</vt:lpstr>
      <vt:lpstr>ACTIONS PEDAGOGIQUES</vt:lpstr>
      <vt:lpstr>ACTIONS PEDAGOGIQUES</vt:lpstr>
      <vt:lpstr>COMMUNICATION</vt:lpstr>
      <vt:lpstr>Les acteurs associatifs</vt:lpstr>
      <vt:lpstr>Présentation du site du CREM</vt:lpstr>
      <vt:lpstr>Les temps forts de la démarche </vt:lpstr>
      <vt:lpstr>cinquième étape </vt:lpstr>
      <vt:lpstr>Présentation PowerPoint</vt:lpstr>
      <vt:lpstr>Chronologie d’un PDES</vt:lpstr>
      <vt:lpstr>Le Rapport DREAL </vt:lpstr>
      <vt:lpstr>Les clefs de réussite </vt:lpstr>
      <vt:lpstr>Qui peut m’aider ? </vt:lpstr>
      <vt:lpstr>Questions </vt:lpstr>
      <vt:lpstr>Petit quizz  en direct visio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PDES COLLEGES</dc:title>
  <dc:creator>pc</dc:creator>
  <cp:lastModifiedBy>pc</cp:lastModifiedBy>
  <cp:revision>242</cp:revision>
  <cp:lastPrinted>2020-10-06T08:40:13Z</cp:lastPrinted>
  <dcterms:created xsi:type="dcterms:W3CDTF">2020-02-18T08:59:39Z</dcterms:created>
  <dcterms:modified xsi:type="dcterms:W3CDTF">2020-10-08T15:17:25Z</dcterms:modified>
</cp:coreProperties>
</file>