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269" r:id="rId5"/>
    <p:sldId id="261" r:id="rId6"/>
    <p:sldId id="262" r:id="rId7"/>
    <p:sldId id="280" r:id="rId8"/>
    <p:sldId id="285" r:id="rId9"/>
    <p:sldId id="287" r:id="rId10"/>
    <p:sldId id="286" r:id="rId11"/>
    <p:sldId id="281" r:id="rId12"/>
    <p:sldId id="282" r:id="rId13"/>
    <p:sldId id="288" r:id="rId14"/>
    <p:sldId id="283" r:id="rId15"/>
    <p:sldId id="284" r:id="rId16"/>
    <p:sldId id="267" r:id="rId17"/>
    <p:sldId id="266" r:id="rId18"/>
    <p:sldId id="277" r:id="rId19"/>
    <p:sldId id="279" r:id="rId20"/>
    <p:sldId id="276" r:id="rId21"/>
    <p:sldId id="278" r:id="rId22"/>
    <p:sldId id="289" r:id="rId23"/>
    <p:sldId id="290" r:id="rId24"/>
    <p:sldId id="27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emy Salomé" initials="JS" lastIdx="1" clrIdx="0">
    <p:extLst>
      <p:ext uri="{19B8F6BF-5375-455C-9EA6-DF929625EA0E}">
        <p15:presenceInfo xmlns:p15="http://schemas.microsoft.com/office/powerpoint/2012/main" userId="Jeremy Salom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050"/>
    <a:srgbClr val="ECC625"/>
    <a:srgbClr val="51718F"/>
    <a:srgbClr val="A0BCDB"/>
    <a:srgbClr val="F0CB47"/>
    <a:srgbClr val="EECC38"/>
    <a:srgbClr val="77A938"/>
    <a:srgbClr val="E0B902"/>
    <a:srgbClr val="E98A2C"/>
    <a:srgbClr val="009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39FDC-E924-4220-9F9D-879CD471BF70}" type="datetimeFigureOut">
              <a:rPr lang="fr-FR" smtClean="0"/>
              <a:t>09/11/2020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381A2-F0CB-4D2B-9C49-5FF59B818C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20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C1D6E-CE29-48CD-AB67-9589DB5E9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B84683-9FCC-4285-A4D6-2764D04A6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B47B25-2895-46F3-8311-610A6A0E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6715-643B-4B73-B651-38C822BCAFA3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B07E8B-3E02-40A4-A3B2-54563D36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770A6C-0655-427E-8943-B218C73D0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33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ADA6C-078C-471E-B485-1EE83C8D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F20D88-AD8B-4FE5-9996-4BE996BEE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E2E99-E871-426D-83D8-C5A4906D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299-BDF8-45C8-AB93-98B7FB9DF8C1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AB095F-3B6D-41DF-953E-EAAB535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B03CE5-6689-47D6-8C8A-086E34AE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09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3F8DD2-002A-41D3-8ECE-737AC5280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4F55D2-8BB9-4FC9-AAF7-4E58ABCA4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4CD450-11C6-4494-A6AA-A3B44D5E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0AD3-9247-45F3-A3D6-FEDC916E3B97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0EA0BB-03C7-4EE6-8339-970027CD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CC0E1-07CF-4501-B9A0-193DB242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0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23D5D5-0CE8-4CC0-B09D-BD01CF95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1BA9D2-9265-4A82-9607-A74376FDF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52CBED-9BD5-4839-9CD8-4B431FD3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060E-7F48-4C9A-9E2F-37738A3E02BB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9A2358-8BB1-4A22-9192-F36B9813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5FD95E-56F9-431B-BD2F-80AEBD4B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91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A566C-A24B-4E4B-BA4D-EE44CD2C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EAC3B5-9454-41F3-A1BB-0115EF176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F3EC83-A4CA-4CD3-84B4-6B9E09F8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B585-EE3A-4780-87FF-3F8B04B23118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580D83-1137-4544-8D44-2DE87266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5A3CB3-1E00-4D29-8709-CB86FF89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70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F08A8-236C-472C-AC84-378624F4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8404F4-FE29-4EFB-8C07-8D9AFD17D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E75637-DE1E-472E-A084-99C9AF966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FCFE6-B22D-4D38-B5B5-750BA969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951C-6472-4C8C-BC51-73B2F67FFEAA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05BE3D-B566-4B15-9BC9-B6A90A7B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9AEB42-D012-4A64-8572-EF57C0B1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35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661E9-8362-4A93-9FBC-BE666643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E5FA40-87A9-4667-AC0D-5E2C7F99F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664611-B0A3-4116-AEDD-7FB663118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242CD0-3825-4620-9689-8D8265726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55D315-32E1-4022-918C-1B3F83557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F19DF1-F191-40B9-9489-F1E24E5F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5705-0AF1-4D8B-BD48-444AA0255A7B}" type="datetime1">
              <a:rPr lang="fr-FR" smtClean="0"/>
              <a:t>09/11/2020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1882CC-1DAC-4BAF-884F-FE7A8C6A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C7EF9C-D155-447F-891B-EBE4F44D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03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1A6BB-A6F2-4512-9B94-213E31EF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FE0ADB-9D37-4C4A-9647-12660E0E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203E-3BEA-4235-B5B5-0D1CE1CF7506}" type="datetime1">
              <a:rPr lang="fr-FR" smtClean="0"/>
              <a:t>09/11/2020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74230D-1400-4747-AB1D-C353D223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7A15A7-A2EA-4F45-8D8A-408EF3F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07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FF8E9-5FB5-4C2B-A85C-5FEAC29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B7126-9CB0-4E78-A194-AD1462B9D04E}" type="datetime1">
              <a:rPr lang="fr-FR" smtClean="0"/>
              <a:t>09/11/2020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BA7154-2304-4952-B9A7-C3E5CCA6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59203F-5CB9-4A5B-B990-CF4A0AFB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9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0FC44-B8B4-436E-B9CC-A2146572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F3A4F0-6ACB-4312-9351-5F2201FC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988F78-34DC-45AE-A9AD-6D3A41F8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25251E-7463-4BC4-B38A-C95723B3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A5CB-BAD9-419F-9E2D-AB27CBCA07B0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089640-8DFB-4391-A228-D2D2F20B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4E0C6C-1FBE-4ECE-BCA0-60BF3F6A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23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1DA6FF-1667-4872-B747-F4DD2CF1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A279A9-655E-4175-8F38-EA15E30D6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CF367E-2897-4ABA-BEB0-89DF58F5B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945290-7795-451E-9E3C-4FA82298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37A-10E0-4406-B645-418B4B47FA6D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F7D7BA-325B-41FC-BA55-2C40EE5C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D85557-947A-4EBA-887A-FA39BFB1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89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57D873-0E3F-4664-A8E1-69F50F39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42AFF4-86B3-4355-BE3D-B877EE74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CCDA2B-C307-4178-A98A-3D69ECB14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1CB5B-7D35-4A0C-B412-0627357560BD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2B10A1-E65F-45BB-A014-084E70988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37F298-B2F6-4062-982D-F6196DB11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575D-0BCF-4064-85FF-22C4DAF660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01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jpg"/><Relationship Id="rId7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s3.cloud.actigraph.com/tadao/upload/RESEAU_2019/GUIDE_VOYAGEUR_VF-WEB.pdf?AWSAccessKeyId=tadao&amp;Expires=1604617199&amp;Signature=jQc2dQ%2BGJosDJieMMsvXDeeY47Y%3D" TargetMode="External"/><Relationship Id="rId7" Type="http://schemas.openxmlformats.org/officeDocument/2006/relationships/hyperlink" Target="https://www.smt-artois-gohelle.f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://www.tadao.fr/index.php?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mt-artois-gohelle.fr/la-mobilite-sur-le-territoire/le-plan-de-deplacements-urbain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7.jpg"/><Relationship Id="rId7" Type="http://schemas.openxmlformats.org/officeDocument/2006/relationships/image" Target="../media/image22.emf"/><Relationship Id="rId12" Type="http://schemas.openxmlformats.org/officeDocument/2006/relationships/image" Target="../media/image27.png"/><Relationship Id="rId2" Type="http://schemas.openxmlformats.org/officeDocument/2006/relationships/image" Target="../media/image2.jp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30.emf"/><Relationship Id="rId10" Type="http://schemas.openxmlformats.org/officeDocument/2006/relationships/image" Target="../media/image25.png"/><Relationship Id="rId4" Type="http://schemas.openxmlformats.org/officeDocument/2006/relationships/image" Target="../media/image8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" y="2258005"/>
            <a:ext cx="12191999" cy="1956553"/>
            <a:chOff x="1" y="1751072"/>
            <a:chExt cx="12191999" cy="1956553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6DD9BC-B690-4B7F-8253-0809A6EE626D}"/>
                </a:ext>
              </a:extLst>
            </p:cNvPr>
            <p:cNvSpPr txBox="1"/>
            <p:nvPr/>
          </p:nvSpPr>
          <p:spPr>
            <a:xfrm>
              <a:off x="1" y="1751072"/>
              <a:ext cx="121919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dirty="0">
                  <a:solidFill>
                    <a:schemeClr val="bg1">
                      <a:lumMod val="95000"/>
                    </a:schemeClr>
                  </a:solidFill>
                  <a:latin typeface="Futura" panose="020B0604020202020203" pitchFamily="34" charset="0"/>
                </a:rPr>
                <a:t>Formation des référents scolaires PDES-ADAV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6332894-A6BE-4BF6-B306-71747C9AFC11}"/>
                </a:ext>
              </a:extLst>
            </p:cNvPr>
            <p:cNvSpPr txBox="1"/>
            <p:nvPr/>
          </p:nvSpPr>
          <p:spPr>
            <a:xfrm>
              <a:off x="1" y="3184405"/>
              <a:ext cx="12191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>
                      <a:lumMod val="75000"/>
                    </a:schemeClr>
                  </a:solidFill>
                  <a:latin typeface="Futura" panose="020B0604020202020203" pitchFamily="34" charset="0"/>
                </a:rPr>
                <a:t>Les actions du SMT Artois-Gohelle pour le transport scolaire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80305" y="6356352"/>
            <a:ext cx="311238" cy="365124"/>
          </a:xfrm>
        </p:spPr>
        <p:txBody>
          <a:bodyPr/>
          <a:lstStyle/>
          <a:p>
            <a:fld id="{4F12575D-0BCF-4064-85FF-22C4DAF66000}" type="slidenum">
              <a:rPr lang="fr-FR" smtClean="0"/>
              <a:t>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332894-A6BE-4BF6-B306-71747C9AFC11}"/>
              </a:ext>
            </a:extLst>
          </p:cNvPr>
          <p:cNvSpPr txBox="1"/>
          <p:nvPr/>
        </p:nvSpPr>
        <p:spPr>
          <a:xfrm>
            <a:off x="491543" y="4803930"/>
            <a:ext cx="6055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Lundi 9 novembre 2020</a:t>
            </a:r>
          </a:p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  <a:p>
            <a:r>
              <a:rPr lang="fr-FR" sz="1400" b="1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Jérémy SALOME (Chargé de mission en mobilité)</a:t>
            </a:r>
          </a:p>
        </p:txBody>
      </p:sp>
    </p:spTree>
    <p:extLst>
      <p:ext uri="{BB962C8B-B14F-4D97-AF65-F5344CB8AC3E}">
        <p14:creationId xmlns:p14="http://schemas.microsoft.com/office/powerpoint/2010/main" val="389673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57190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10</a:t>
            </a:fld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487049" y="170098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Une offre hiérarchisée 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131778"/>
            <a:ext cx="523672" cy="52367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4" y="127100"/>
            <a:ext cx="557439" cy="557439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AB1B1D-0907-4639-AD7F-5F860B7F7222}"/>
              </a:ext>
            </a:extLst>
          </p:cNvPr>
          <p:cNvGrpSpPr/>
          <p:nvPr/>
        </p:nvGrpSpPr>
        <p:grpSpPr>
          <a:xfrm>
            <a:off x="1728653" y="903686"/>
            <a:ext cx="8311409" cy="5317266"/>
            <a:chOff x="1762209" y="666244"/>
            <a:chExt cx="8311409" cy="5317266"/>
          </a:xfrm>
        </p:grpSpPr>
        <p:sp>
          <p:nvSpPr>
            <p:cNvPr id="5" name="Espace réservé du texte 4">
              <a:extLst>
                <a:ext uri="{FF2B5EF4-FFF2-40B4-BE49-F238E27FC236}">
                  <a16:creationId xmlns:a16="http://schemas.microsoft.com/office/drawing/2014/main" id="{AB924EEB-14D8-4314-A3EC-B1E4D92A06AA}"/>
                </a:ext>
              </a:extLst>
            </p:cNvPr>
            <p:cNvSpPr txBox="1">
              <a:spLocks/>
            </p:cNvSpPr>
            <p:nvPr/>
          </p:nvSpPr>
          <p:spPr>
            <a:xfrm>
              <a:off x="2270126" y="666244"/>
              <a:ext cx="4740275" cy="555215"/>
            </a:xfrm>
            <a:prstGeom prst="rect">
              <a:avLst/>
            </a:prstGeom>
            <a:solidFill>
              <a:schemeClr val="tx1"/>
            </a:solidFill>
          </p:spPr>
          <p:txBody>
            <a:bodyPr/>
            <a:lstStyle>
              <a:lvl1pPr marL="285750" indent="-285750" algn="l" defTabSz="457200" rtl="0" eaLnBrk="1" latinLnBrk="0" hangingPunct="1">
                <a:spcBef>
                  <a:spcPct val="20000"/>
                </a:spcBef>
                <a:buFont typeface="Lucida Grande"/>
                <a:buChar char="/"/>
                <a:defRPr sz="18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2500" cap="all" dirty="0">
                  <a:solidFill>
                    <a:schemeClr val="bg1"/>
                  </a:solidFill>
                </a:rPr>
                <a:t>une offre hiérarchisée</a:t>
              </a:r>
            </a:p>
          </p:txBody>
        </p:sp>
        <p:pic>
          <p:nvPicPr>
            <p:cNvPr id="6" name="Picture 2" descr="C:\Users\sabine.grimbert\AppData\Local\Microsoft\Windows\Temporary Internet Files\Content.Outlook\GA52QL52\lignes2.png">
              <a:extLst>
                <a:ext uri="{FF2B5EF4-FFF2-40B4-BE49-F238E27FC236}">
                  <a16:creationId xmlns:a16="http://schemas.microsoft.com/office/drawing/2014/main" id="{1508AEB1-1DF5-4E64-8AC0-13ED24744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45" r="9236" b="23920"/>
            <a:stretch/>
          </p:blipFill>
          <p:spPr bwMode="auto">
            <a:xfrm>
              <a:off x="2833357" y="2146045"/>
              <a:ext cx="5953592" cy="3693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sabine.grimbert\AppData\Local\Microsoft\Windows\Temporary Internet Files\Content.Outlook\GA52QL52\lignes2.png">
              <a:extLst>
                <a:ext uri="{FF2B5EF4-FFF2-40B4-BE49-F238E27FC236}">
                  <a16:creationId xmlns:a16="http://schemas.microsoft.com/office/drawing/2014/main" id="{786F3C16-6D69-43B1-B4A1-82CE9C75D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4" r="54587" b="79771"/>
            <a:stretch/>
          </p:blipFill>
          <p:spPr bwMode="auto">
            <a:xfrm>
              <a:off x="1971202" y="1239183"/>
              <a:ext cx="2591632" cy="871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15322E1-C71C-4046-8197-8E236DA999FC}"/>
                </a:ext>
              </a:extLst>
            </p:cNvPr>
            <p:cNvSpPr txBox="1"/>
            <p:nvPr/>
          </p:nvSpPr>
          <p:spPr>
            <a:xfrm>
              <a:off x="2490651" y="1954340"/>
              <a:ext cx="4976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8CB4"/>
                  </a:solidFill>
                  <a:latin typeface="Neutraface Text Bold" pitchFamily="50" charset="0"/>
                </a:rPr>
                <a:t>ACCESSIBLES AVEC UN ABONNEMENT TADAO*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13CA32-583D-4F97-88CE-51EA9A1FF5A4}"/>
                </a:ext>
              </a:extLst>
            </p:cNvPr>
            <p:cNvSpPr txBox="1"/>
            <p:nvPr/>
          </p:nvSpPr>
          <p:spPr>
            <a:xfrm>
              <a:off x="1762209" y="5675733"/>
              <a:ext cx="4047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8CB4"/>
                  </a:solidFill>
                  <a:latin typeface="Neutraface Text Bold" pitchFamily="50" charset="0"/>
                </a:rPr>
                <a:t>*Abonnements Tout Public / Jeunes / Séniors et DE</a:t>
              </a:r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D855CA2-D6EF-4608-AA9C-F6691AD68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281" y="1221459"/>
              <a:ext cx="2573337" cy="135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102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42963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11</a:t>
            </a:fld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131778"/>
            <a:ext cx="523672" cy="52367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4" y="127100"/>
            <a:ext cx="557439" cy="55743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609344" y="188835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Gamme tarifaire sur le réseau TADAO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06" y="939800"/>
            <a:ext cx="5450051" cy="4989930"/>
          </a:xfrm>
          <a:prstGeom prst="rect">
            <a:avLst/>
          </a:prstGeom>
        </p:spPr>
      </p:pic>
      <p:pic>
        <p:nvPicPr>
          <p:cNvPr id="2" name="Picture 3" descr="Z:\MKT\Isabelle et Saïd\salariés 50%.PNG">
            <a:extLst>
              <a:ext uri="{FF2B5EF4-FFF2-40B4-BE49-F238E27FC236}">
                <a16:creationId xmlns:a16="http://schemas.microsoft.com/office/drawing/2014/main" id="{099F8C23-52AD-43D6-8CD5-4D94D607A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8"/>
          <a:stretch/>
        </p:blipFill>
        <p:spPr bwMode="auto">
          <a:xfrm>
            <a:off x="7632558" y="1720294"/>
            <a:ext cx="1076180" cy="7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:\MKT\Isabelle et Saïd\salariés 50%.PNG">
            <a:extLst>
              <a:ext uri="{FF2B5EF4-FFF2-40B4-BE49-F238E27FC236}">
                <a16:creationId xmlns:a16="http://schemas.microsoft.com/office/drawing/2014/main" id="{4B710844-88C5-439E-A8F6-B7B78CDE7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3" b="45082"/>
          <a:stretch/>
        </p:blipFill>
        <p:spPr bwMode="auto">
          <a:xfrm>
            <a:off x="6612434" y="1774923"/>
            <a:ext cx="1020124" cy="6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0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409533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12</a:t>
            </a:fld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38" cy="58923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7" y="126073"/>
            <a:ext cx="463166" cy="463166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75" y="594015"/>
            <a:ext cx="438326" cy="373389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366395" y="235182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Les services « </a:t>
            </a:r>
            <a:r>
              <a:rPr lang="fr-FR" sz="2400" b="1" dirty="0" err="1">
                <a:solidFill>
                  <a:srgbClr val="475050"/>
                </a:solidFill>
                <a:latin typeface="Futura"/>
              </a:rPr>
              <a:t>Biclo</a:t>
            </a:r>
            <a:r>
              <a:rPr lang="fr-FR" sz="2400" b="1" dirty="0">
                <a:solidFill>
                  <a:srgbClr val="475050"/>
                </a:solidFill>
                <a:latin typeface="Futura"/>
              </a:rPr>
              <a:t> »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457674" y="1422400"/>
            <a:ext cx="283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CC625"/>
                </a:solidFill>
                <a:latin typeface="Futura"/>
              </a:rPr>
              <a:t>Location de vélo longue durée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4711700" y="1698376"/>
            <a:ext cx="0" cy="436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911" y="2300486"/>
            <a:ext cx="5156689" cy="3657326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4798142" y="1422400"/>
            <a:ext cx="2837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CC625"/>
                </a:solidFill>
                <a:latin typeface="Futura"/>
              </a:rPr>
              <a:t>Abris vélo sécurisés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042" y="1698376"/>
            <a:ext cx="5967580" cy="426255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2526958"/>
            <a:ext cx="4640249" cy="292614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9011" y="40512"/>
            <a:ext cx="2532989" cy="15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3968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13</a:t>
            </a:fld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859999" y="45533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Une billetterie sans contact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48D9BD4-F697-48E1-A3B6-20555A2AD3E3}"/>
              </a:ext>
            </a:extLst>
          </p:cNvPr>
          <p:cNvGrpSpPr/>
          <p:nvPr/>
        </p:nvGrpSpPr>
        <p:grpSpPr>
          <a:xfrm>
            <a:off x="803384" y="870037"/>
            <a:ext cx="9644182" cy="5117926"/>
            <a:chOff x="582986" y="1196752"/>
            <a:chExt cx="10337550" cy="5485879"/>
          </a:xfrm>
        </p:grpSpPr>
        <p:pic>
          <p:nvPicPr>
            <p:cNvPr id="2" name="Picture 3" descr="M:\Comm\Action Com Interne\OUTILS COMM INTERNE\EDITAG - Journal Interne\EDITAG\07_Décembre 2018\Dossier TRANSDEV_TAG_Editag#7\Links\carte-PASS-PASS-2018.png">
              <a:extLst>
                <a:ext uri="{FF2B5EF4-FFF2-40B4-BE49-F238E27FC236}">
                  <a16:creationId xmlns:a16="http://schemas.microsoft.com/office/drawing/2014/main" id="{532E4590-B108-4885-9917-93A5F02F8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120" y="1791381"/>
              <a:ext cx="1925658" cy="1263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M:\Comm\Action Com Interne\AUTRES SERVICES\JCG\Elements visuels\mticket.jpg">
              <a:extLst>
                <a:ext uri="{FF2B5EF4-FFF2-40B4-BE49-F238E27FC236}">
                  <a16:creationId xmlns:a16="http://schemas.microsoft.com/office/drawing/2014/main" id="{FB7BA403-3573-4C7F-A038-2E91C2F92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4" t="8544" r="29645" b="7334"/>
            <a:stretch/>
          </p:blipFill>
          <p:spPr bwMode="auto">
            <a:xfrm>
              <a:off x="8725793" y="1682502"/>
              <a:ext cx="831927" cy="156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M:\Comm\Action Com Externe\RENTREES\Avril_19\op comm\op Bulle 1&amp;2\IMAGE BILLET RECHARGEABLE.png">
              <a:extLst>
                <a:ext uri="{FF2B5EF4-FFF2-40B4-BE49-F238E27FC236}">
                  <a16:creationId xmlns:a16="http://schemas.microsoft.com/office/drawing/2014/main" id="{1A6B4B7B-9F92-4C5D-944B-7B25DEE4E8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" t="50000" r="76358" b="4054"/>
            <a:stretch/>
          </p:blipFill>
          <p:spPr bwMode="auto">
            <a:xfrm>
              <a:off x="5204469" y="1791380"/>
              <a:ext cx="1894064" cy="120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13AF1DE-2233-45E3-98FA-6B5064DEDC8A}"/>
                </a:ext>
              </a:extLst>
            </p:cNvPr>
            <p:cNvSpPr txBox="1"/>
            <p:nvPr/>
          </p:nvSpPr>
          <p:spPr>
            <a:xfrm>
              <a:off x="2028956" y="1196752"/>
              <a:ext cx="8243508" cy="338554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200" b="1" dirty="0">
                  <a:latin typeface="Neutraface Text Book" pitchFamily="50" charset="0"/>
                </a:rPr>
                <a:t>Les titres de transport se chargent sur des supports sans contact : </a:t>
              </a:r>
            </a:p>
          </p:txBody>
        </p:sp>
        <p:pic>
          <p:nvPicPr>
            <p:cNvPr id="7" name="Picture 2" descr="Z:\MKT\Isabelle et Saïd\présentation Liévin\Visuels\picto +.png">
              <a:extLst>
                <a:ext uri="{FF2B5EF4-FFF2-40B4-BE49-F238E27FC236}">
                  <a16:creationId xmlns:a16="http://schemas.microsoft.com/office/drawing/2014/main" id="{1B00DA3D-9EEA-4929-B64E-1D11AE904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320" y="4477455"/>
              <a:ext cx="365249" cy="36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2B0EE7C-6A39-46AE-B366-2487AAD61F14}"/>
                </a:ext>
              </a:extLst>
            </p:cNvPr>
            <p:cNvSpPr txBox="1"/>
            <p:nvPr/>
          </p:nvSpPr>
          <p:spPr>
            <a:xfrm>
              <a:off x="1919536" y="3289318"/>
              <a:ext cx="2520280" cy="923330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000" b="1" dirty="0">
                  <a:latin typeface="Neutraface Text Book" pitchFamily="50" charset="0"/>
                </a:rPr>
                <a:t>Carte sans contact 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Boutiques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E-boutique 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06F0255-29D9-4BC9-ADED-C46792B5EF85}"/>
                </a:ext>
              </a:extLst>
            </p:cNvPr>
            <p:cNvSpPr txBox="1"/>
            <p:nvPr/>
          </p:nvSpPr>
          <p:spPr>
            <a:xfrm>
              <a:off x="5076742" y="3289319"/>
              <a:ext cx="2315403" cy="1846659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000" b="1" dirty="0">
                  <a:latin typeface="Neutraface Text Book" pitchFamily="50" charset="0"/>
                </a:rPr>
                <a:t>Billet sans contact 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Boutiques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DAT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/>
                </a:rPr>
                <a:t>À</a:t>
              </a:r>
              <a:r>
                <a:rPr lang="fr-FR" sz="2000" dirty="0">
                  <a:latin typeface="Neutraface Text Book" pitchFamily="50" charset="0"/>
                </a:rPr>
                <a:t> bord (Sauf B1 </a:t>
              </a:r>
              <a:br>
                <a:rPr lang="fr-FR" sz="2000" dirty="0">
                  <a:latin typeface="Neutraface Text Book" pitchFamily="50" charset="0"/>
                </a:rPr>
              </a:br>
              <a:r>
                <a:rPr lang="fr-FR" sz="2000" dirty="0">
                  <a:latin typeface="Neutraface Text Book" pitchFamily="50" charset="0"/>
                </a:rPr>
                <a:t>&amp; B2)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Relais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428EE65-0B86-4317-AAF8-7F56FB02614F}"/>
                </a:ext>
              </a:extLst>
            </p:cNvPr>
            <p:cNvSpPr txBox="1"/>
            <p:nvPr/>
          </p:nvSpPr>
          <p:spPr>
            <a:xfrm>
              <a:off x="8400256" y="3501009"/>
              <a:ext cx="2520280" cy="615553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000" b="1" dirty="0" err="1">
                  <a:latin typeface="Neutraface Text Book" pitchFamily="50" charset="0"/>
                </a:rPr>
                <a:t>mTicket</a:t>
              </a:r>
              <a:r>
                <a:rPr lang="fr-FR" sz="2000" b="1" dirty="0">
                  <a:latin typeface="Neutraface Text Book" pitchFamily="50" charset="0"/>
                </a:rPr>
                <a:t> 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>
                  <a:latin typeface="Neutraface Text Book" pitchFamily="50" charset="0"/>
                </a:rPr>
                <a:t>Smartphone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0A2AF5D-A098-495D-B067-FABE3FCD7D61}"/>
                </a:ext>
              </a:extLst>
            </p:cNvPr>
            <p:cNvSpPr txBox="1"/>
            <p:nvPr/>
          </p:nvSpPr>
          <p:spPr>
            <a:xfrm>
              <a:off x="2241008" y="4352302"/>
              <a:ext cx="2520280" cy="615553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000" dirty="0">
                  <a:latin typeface="Neutraface Text Book" pitchFamily="50" charset="0"/>
                </a:rPr>
                <a:t>Accepte tous les </a:t>
              </a:r>
              <a:br>
                <a:rPr lang="fr-FR" sz="2000" dirty="0">
                  <a:latin typeface="Neutraface Text Book" pitchFamily="50" charset="0"/>
                </a:rPr>
              </a:br>
              <a:r>
                <a:rPr lang="fr-FR" sz="2000" dirty="0">
                  <a:latin typeface="Neutraface Text Book" pitchFamily="50" charset="0"/>
                </a:rPr>
                <a:t>titres </a:t>
              </a:r>
              <a:r>
                <a:rPr lang="fr-FR" sz="2000" dirty="0" err="1">
                  <a:latin typeface="Neutraface Text Book" pitchFamily="50" charset="0"/>
                </a:rPr>
                <a:t>Tadao</a:t>
              </a:r>
              <a:r>
                <a:rPr lang="fr-FR" sz="2000" dirty="0">
                  <a:latin typeface="Neutraface Text Book" pitchFamily="50" charset="0"/>
                </a:rPr>
                <a:t> !</a:t>
              </a:r>
            </a:p>
          </p:txBody>
        </p:sp>
        <p:pic>
          <p:nvPicPr>
            <p:cNvPr id="12" name="Picture 3" descr="Z:\MKT\Isabelle et Saïd\présentation Liévin\Visuels\picto_attention.png">
              <a:extLst>
                <a:ext uri="{FF2B5EF4-FFF2-40B4-BE49-F238E27FC236}">
                  <a16:creationId xmlns:a16="http://schemas.microsoft.com/office/drawing/2014/main" id="{C506991E-A2A2-4C3D-B9C6-FAB5B2D71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86" y="5551222"/>
              <a:ext cx="641337" cy="64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61D1072-CB86-408C-89C7-D004FCAF7A00}"/>
                </a:ext>
              </a:extLst>
            </p:cNvPr>
            <p:cNvSpPr txBox="1"/>
            <p:nvPr/>
          </p:nvSpPr>
          <p:spPr>
            <a:xfrm>
              <a:off x="1246087" y="5797383"/>
              <a:ext cx="7030402" cy="338554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fr-FR" sz="2200" b="1" dirty="0">
                  <a:latin typeface="Neutraface Text Book" pitchFamily="50" charset="0"/>
                </a:rPr>
                <a:t>Pas de vente à bord sur les Bulles 1 et 2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A686406-9999-4579-A0B4-C961FD6EAD8B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" t="12353" r="60446" b="14481"/>
            <a:stretch/>
          </p:blipFill>
          <p:spPr bwMode="auto">
            <a:xfrm>
              <a:off x="8029071" y="4419813"/>
              <a:ext cx="2245922" cy="2262818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971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91795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14</a:t>
            </a:fld>
            <a:endParaRPr lang="fr-FR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" y="0"/>
            <a:ext cx="786754" cy="594712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125095" y="133047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 covoiturage avec « </a:t>
            </a:r>
            <a:r>
              <a:rPr lang="fr-FR" sz="2400" b="1" dirty="0" err="1">
                <a:solidFill>
                  <a:srgbClr val="475050"/>
                </a:solidFill>
                <a:latin typeface="Futura"/>
              </a:rPr>
              <a:t>Karos</a:t>
            </a:r>
            <a:r>
              <a:rPr lang="fr-FR" sz="2400" b="1" dirty="0">
                <a:solidFill>
                  <a:srgbClr val="475050"/>
                </a:solidFill>
                <a:latin typeface="Futura"/>
              </a:rPr>
              <a:t> »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1022586" y="1215568"/>
            <a:ext cx="3466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ECC625"/>
                </a:solidFill>
                <a:latin typeface="Futura"/>
              </a:rPr>
              <a:t>Karos</a:t>
            </a:r>
            <a:r>
              <a:rPr lang="fr-FR" sz="1600" b="1" dirty="0">
                <a:solidFill>
                  <a:srgbClr val="ECC625"/>
                </a:solidFill>
                <a:latin typeface="Futura"/>
              </a:rPr>
              <a:t> : Comment ça marche ?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2" y="1817800"/>
            <a:ext cx="5639587" cy="40391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46" y="0"/>
            <a:ext cx="3168763" cy="6858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46" y="0"/>
            <a:ext cx="3162300" cy="6858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83" y="0"/>
            <a:ext cx="316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467995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15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2553173" y="145747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Pour plus de renseignements consultez</a:t>
            </a:r>
          </a:p>
        </p:txBody>
      </p:sp>
      <p:pic>
        <p:nvPicPr>
          <p:cNvPr id="2" name="Imag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83" y="901699"/>
            <a:ext cx="3559359" cy="5159375"/>
          </a:xfrm>
          <a:prstGeom prst="rect">
            <a:avLst/>
          </a:prstGeom>
        </p:spPr>
      </p:pic>
      <p:pic>
        <p:nvPicPr>
          <p:cNvPr id="5" name="Imag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839" y="901699"/>
            <a:ext cx="3632199" cy="2551620"/>
          </a:xfrm>
          <a:prstGeom prst="rect">
            <a:avLst/>
          </a:prstGeom>
        </p:spPr>
      </p:pic>
      <p:pic>
        <p:nvPicPr>
          <p:cNvPr id="6" name="Imag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839" y="3563937"/>
            <a:ext cx="3644314" cy="2497137"/>
          </a:xfrm>
          <a:prstGeom prst="rect">
            <a:avLst/>
          </a:prstGeom>
        </p:spPr>
      </p:pic>
      <p:pic>
        <p:nvPicPr>
          <p:cNvPr id="4" name="Picture 4" descr="Z:\MKT\Isabelle et Saïd\présentation Liévin\Visuels\CDV Conducteurs.PNG">
            <a:extLst>
              <a:ext uri="{FF2B5EF4-FFF2-40B4-BE49-F238E27FC236}">
                <a16:creationId xmlns:a16="http://schemas.microsoft.com/office/drawing/2014/main" id="{EDDAB58F-58D9-4255-80B0-758A44F1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606" y="2177509"/>
            <a:ext cx="3934811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1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DB3DE3-3105-47EC-B948-DB66D687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80322"/>
            <a:ext cx="12192000" cy="903372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16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152400" y="-1001486"/>
            <a:ext cx="12359299" cy="8464604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6DD9BC-B690-4B7F-8253-0809A6EE626D}"/>
              </a:ext>
            </a:extLst>
          </p:cNvPr>
          <p:cNvSpPr txBox="1"/>
          <p:nvPr/>
        </p:nvSpPr>
        <p:spPr>
          <a:xfrm>
            <a:off x="297286" y="732438"/>
            <a:ext cx="366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>
                    <a:lumMod val="95000"/>
                  </a:schemeClr>
                </a:solidFill>
                <a:latin typeface="Futura" panose="020B0604020202020203" pitchFamily="34" charset="0"/>
              </a:rPr>
              <a:t>SOMMAIRE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0026" y="1997795"/>
            <a:ext cx="9169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① Présentation du Syndicat Mixte des Transports Artois-Gohelle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② Présentation du réseau TADAO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  <a:latin typeface="Futura" panose="020B0604020202020203"/>
              </a:rPr>
              <a:t>③ Le rôle du SMT Artois-Gohelle pour le transport scolaire</a:t>
            </a:r>
          </a:p>
        </p:txBody>
      </p:sp>
    </p:spTree>
    <p:extLst>
      <p:ext uri="{BB962C8B-B14F-4D97-AF65-F5344CB8AC3E}">
        <p14:creationId xmlns:p14="http://schemas.microsoft.com/office/powerpoint/2010/main" val="79913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17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5189851" y="242176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Quelques chiffres du transport scolaire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97BD62-573E-4FD8-A18F-7B002E840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6" y="0"/>
            <a:ext cx="4849683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44" y="1976120"/>
            <a:ext cx="981662" cy="981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176DC6-7804-4DE4-BE06-BE1EBAE6C44B}"/>
              </a:ext>
            </a:extLst>
          </p:cNvPr>
          <p:cNvSpPr txBox="1"/>
          <p:nvPr/>
        </p:nvSpPr>
        <p:spPr>
          <a:xfrm>
            <a:off x="3780788" y="3524477"/>
            <a:ext cx="5661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254 </a:t>
            </a:r>
            <a:r>
              <a:rPr lang="fr-FR" sz="1200" dirty="0"/>
              <a:t>circuits scolaires dont </a:t>
            </a:r>
            <a:r>
              <a:rPr lang="fr-FR" sz="1400" b="1" dirty="0"/>
              <a:t>121</a:t>
            </a:r>
            <a:r>
              <a:rPr lang="fr-FR" sz="1200" dirty="0"/>
              <a:t> sur la CABBALR </a:t>
            </a:r>
            <a:endParaRPr lang="fr-FR" sz="1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176DC6-7804-4DE4-BE06-BE1EBAE6C44B}"/>
              </a:ext>
            </a:extLst>
          </p:cNvPr>
          <p:cNvSpPr txBox="1"/>
          <p:nvPr/>
        </p:nvSpPr>
        <p:spPr>
          <a:xfrm>
            <a:off x="4831964" y="4914239"/>
            <a:ext cx="364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2019/2020 : </a:t>
            </a:r>
            <a:r>
              <a:rPr lang="fr-FR" sz="1400" b="1" dirty="0"/>
              <a:t>1 564 680kms </a:t>
            </a:r>
            <a:r>
              <a:rPr lang="fr-FR" sz="1400" dirty="0"/>
              <a:t>de CS au total dont </a:t>
            </a:r>
            <a:r>
              <a:rPr lang="fr-FR" sz="1400" b="1" dirty="0"/>
              <a:t>881 617kms </a:t>
            </a:r>
            <a:r>
              <a:rPr lang="fr-FR" sz="1400" dirty="0"/>
              <a:t>sur la CABBALR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176DC6-7804-4DE4-BE06-BE1EBAE6C44B}"/>
              </a:ext>
            </a:extLst>
          </p:cNvPr>
          <p:cNvSpPr txBox="1"/>
          <p:nvPr/>
        </p:nvSpPr>
        <p:spPr>
          <a:xfrm>
            <a:off x="7335483" y="3982738"/>
            <a:ext cx="5661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60 </a:t>
            </a:r>
            <a:r>
              <a:rPr lang="fr-FR" sz="1400" dirty="0"/>
              <a:t>collèges au total dont </a:t>
            </a:r>
            <a:r>
              <a:rPr lang="fr-FR" sz="1400" b="1" dirty="0"/>
              <a:t>22 </a:t>
            </a:r>
            <a:r>
              <a:rPr lang="fr-FR" sz="1400" dirty="0"/>
              <a:t>sur la CABBALR</a:t>
            </a:r>
            <a:endParaRPr lang="fr-FR" sz="1200" dirty="0"/>
          </a:p>
        </p:txBody>
      </p:sp>
      <p:cxnSp>
        <p:nvCxnSpPr>
          <p:cNvPr id="10" name="Connecteur droit 9"/>
          <p:cNvCxnSpPr>
            <a:stCxn id="4" idx="2"/>
            <a:endCxn id="6" idx="0"/>
          </p:cNvCxnSpPr>
          <p:nvPr/>
        </p:nvCxnSpPr>
        <p:spPr>
          <a:xfrm flipH="1">
            <a:off x="6611584" y="2957782"/>
            <a:ext cx="1869791" cy="56669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4" idx="2"/>
          </p:cNvCxnSpPr>
          <p:nvPr/>
        </p:nvCxnSpPr>
        <p:spPr>
          <a:xfrm flipH="1">
            <a:off x="8089900" y="2957782"/>
            <a:ext cx="391475" cy="195645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4" idx="2"/>
            <a:endCxn id="8" idx="0"/>
          </p:cNvCxnSpPr>
          <p:nvPr/>
        </p:nvCxnSpPr>
        <p:spPr>
          <a:xfrm>
            <a:off x="8481375" y="2957782"/>
            <a:ext cx="1684904" cy="102495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BC8F9E8-5916-493F-8582-A33E9E51D3A6}"/>
              </a:ext>
            </a:extLst>
          </p:cNvPr>
          <p:cNvSpPr txBox="1"/>
          <p:nvPr/>
        </p:nvSpPr>
        <p:spPr>
          <a:xfrm>
            <a:off x="4794697" y="1116647"/>
            <a:ext cx="241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0 PDES** </a:t>
            </a:r>
            <a:r>
              <a:rPr lang="fr-FR" sz="1400" dirty="0"/>
              <a:t>réalisés sur le territoire</a:t>
            </a:r>
            <a:endParaRPr lang="fr-FR" sz="120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0A1148D-F2AE-4070-8C01-205CB8A28BE5}"/>
              </a:ext>
            </a:extLst>
          </p:cNvPr>
          <p:cNvCxnSpPr>
            <a:cxnSpLocks/>
            <a:stCxn id="11" idx="2"/>
            <a:endCxn id="4" idx="1"/>
          </p:cNvCxnSpPr>
          <p:nvPr/>
        </p:nvCxnSpPr>
        <p:spPr>
          <a:xfrm>
            <a:off x="6004035" y="1639867"/>
            <a:ext cx="1986509" cy="82708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17514F00-687E-44BC-B09E-2F78DDAB4212}"/>
              </a:ext>
            </a:extLst>
          </p:cNvPr>
          <p:cNvSpPr txBox="1"/>
          <p:nvPr/>
        </p:nvSpPr>
        <p:spPr>
          <a:xfrm>
            <a:off x="8629864" y="1114329"/>
            <a:ext cx="264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4 993 validation CS/j* </a:t>
            </a:r>
            <a:r>
              <a:rPr lang="fr-FR" sz="1400" dirty="0"/>
              <a:t>dont</a:t>
            </a:r>
            <a:r>
              <a:rPr lang="fr-FR" sz="1400" b="1" dirty="0"/>
              <a:t> 1 927 </a:t>
            </a:r>
            <a:r>
              <a:rPr lang="fr-FR" sz="1400" dirty="0"/>
              <a:t>sur la </a:t>
            </a:r>
            <a:r>
              <a:rPr lang="fr-FR" sz="1400" b="1" dirty="0"/>
              <a:t>CABBALR</a:t>
            </a:r>
            <a:endParaRPr lang="fr-FR" sz="12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A0582D-C2B9-4D42-9919-CF34C8164501}"/>
              </a:ext>
            </a:extLst>
          </p:cNvPr>
          <p:cNvSpPr txBox="1"/>
          <p:nvPr/>
        </p:nvSpPr>
        <p:spPr>
          <a:xfrm>
            <a:off x="4794697" y="6482259"/>
            <a:ext cx="416932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*Hors abonnements commerciaux</a:t>
            </a:r>
          </a:p>
          <a:p>
            <a:r>
              <a:rPr lang="fr-FR" sz="1000" dirty="0"/>
              <a:t>** Démarche avec le Lycée </a:t>
            </a:r>
            <a:r>
              <a:rPr lang="fr-FR" sz="1000" dirty="0" err="1"/>
              <a:t>Béhal</a:t>
            </a:r>
            <a:r>
              <a:rPr lang="fr-FR" sz="1000" dirty="0"/>
              <a:t> de Lens sans suite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207DD78-2CEF-4CFF-A64A-A16182E3A2E0}"/>
              </a:ext>
            </a:extLst>
          </p:cNvPr>
          <p:cNvCxnSpPr>
            <a:cxnSpLocks/>
            <a:stCxn id="4" idx="3"/>
            <a:endCxn id="20" idx="2"/>
          </p:cNvCxnSpPr>
          <p:nvPr/>
        </p:nvCxnSpPr>
        <p:spPr>
          <a:xfrm flipV="1">
            <a:off x="8972206" y="1637549"/>
            <a:ext cx="980128" cy="8294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4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18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DF2C26-0E4D-4D55-9270-98ABD6B93905}"/>
              </a:ext>
            </a:extLst>
          </p:cNvPr>
          <p:cNvSpPr txBox="1"/>
          <p:nvPr/>
        </p:nvSpPr>
        <p:spPr>
          <a:xfrm>
            <a:off x="4849683" y="109068"/>
            <a:ext cx="7206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Conditions de prise en charge du transport scolaire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88EFFF-1D8C-4A7B-A71B-C94CBBFE6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683" cy="6858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46DA000-5B69-4C42-A95D-CAE46B74E4E8}"/>
              </a:ext>
            </a:extLst>
          </p:cNvPr>
          <p:cNvCxnSpPr/>
          <p:nvPr/>
        </p:nvCxnSpPr>
        <p:spPr>
          <a:xfrm>
            <a:off x="4530054" y="1845578"/>
            <a:ext cx="7668000" cy="0"/>
          </a:xfrm>
          <a:prstGeom prst="line">
            <a:avLst/>
          </a:prstGeom>
          <a:ln w="9525" cap="rnd" cmpd="sng" algn="ctr">
            <a:solidFill>
              <a:srgbClr val="EECC3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E16B2BD-149B-461D-BC58-4D6DDF89E61A}"/>
              </a:ext>
            </a:extLst>
          </p:cNvPr>
          <p:cNvCxnSpPr/>
          <p:nvPr/>
        </p:nvCxnSpPr>
        <p:spPr>
          <a:xfrm>
            <a:off x="4530054" y="3309253"/>
            <a:ext cx="7668000" cy="0"/>
          </a:xfrm>
          <a:prstGeom prst="line">
            <a:avLst/>
          </a:prstGeom>
          <a:ln w="9525" cap="rnd" cmpd="sng" algn="ctr">
            <a:solidFill>
              <a:srgbClr val="EECC3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B37F912-9B7D-40E4-9A3D-0C66DEAB08AF}"/>
              </a:ext>
            </a:extLst>
          </p:cNvPr>
          <p:cNvCxnSpPr/>
          <p:nvPr/>
        </p:nvCxnSpPr>
        <p:spPr>
          <a:xfrm>
            <a:off x="4524000" y="4432037"/>
            <a:ext cx="7668000" cy="0"/>
          </a:xfrm>
          <a:prstGeom prst="line">
            <a:avLst/>
          </a:prstGeom>
          <a:ln w="9525" cap="rnd" cmpd="sng" algn="ctr">
            <a:solidFill>
              <a:srgbClr val="EECC3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A176DC6-7804-4DE4-BE06-BE1EBAE6C44B}"/>
              </a:ext>
            </a:extLst>
          </p:cNvPr>
          <p:cNvSpPr txBox="1"/>
          <p:nvPr/>
        </p:nvSpPr>
        <p:spPr>
          <a:xfrm>
            <a:off x="5622288" y="1022577"/>
            <a:ext cx="566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L’élève doit relever du ministère de l’Education nationale et suivre une formation du </a:t>
            </a:r>
            <a:r>
              <a:rPr lang="fr-FR" sz="1600" b="1" dirty="0"/>
              <a:t>premier et second degré</a:t>
            </a:r>
            <a:endParaRPr lang="fr-FR" sz="1200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722C919-3CDD-4EE0-B847-318C237F483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8453084" y="1545797"/>
            <a:ext cx="0" cy="29978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948F0BC-835F-4DAE-81D6-31F070489AB2}"/>
              </a:ext>
            </a:extLst>
          </p:cNvPr>
          <p:cNvSpPr txBox="1"/>
          <p:nvPr/>
        </p:nvSpPr>
        <p:spPr>
          <a:xfrm>
            <a:off x="5622288" y="2208192"/>
            <a:ext cx="566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L’élève réside à l’extérieur d’un périmètre de </a:t>
            </a:r>
            <a:r>
              <a:rPr lang="fr-FR" sz="1600" b="1" dirty="0"/>
              <a:t>+/- 3km </a:t>
            </a:r>
            <a:r>
              <a:rPr lang="fr-FR" sz="1200" dirty="0"/>
              <a:t>autour de l’établissement scolaire (hors élèves SEGPA &amp; élèves dont l’état de santé nécessite l’utilisation d’un transport en commun)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688DB73-D557-4478-8DA3-47919BABB830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8453083" y="2916078"/>
            <a:ext cx="1" cy="39328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41D0DA4-9DC4-4EEF-8F22-89E78B281E5E}"/>
              </a:ext>
            </a:extLst>
          </p:cNvPr>
          <p:cNvSpPr txBox="1"/>
          <p:nvPr/>
        </p:nvSpPr>
        <p:spPr>
          <a:xfrm>
            <a:off x="5690046" y="3371569"/>
            <a:ext cx="566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L’élève doit résider dans l’une des </a:t>
            </a:r>
            <a:r>
              <a:rPr lang="fr-FR" sz="1600" b="1" dirty="0"/>
              <a:t>150 communes </a:t>
            </a:r>
            <a:r>
              <a:rPr lang="fr-FR" sz="1200" dirty="0"/>
              <a:t>constituant le ressort territorial du SMTAG</a:t>
            </a:r>
            <a:endParaRPr lang="fr-FR" sz="1400" dirty="0"/>
          </a:p>
          <a:p>
            <a:pPr algn="ctr"/>
            <a:r>
              <a:rPr lang="fr-FR" sz="1000" i="1" dirty="0"/>
              <a:t>Dans le cas contraire, les demandes devront être adressées au service transports scolaire du conseil régional des HDF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AB15B45-D7A6-49A3-A497-FD2FEBE27089}"/>
              </a:ext>
            </a:extLst>
          </p:cNvPr>
          <p:cNvCxnSpPr>
            <a:cxnSpLocks/>
          </p:cNvCxnSpPr>
          <p:nvPr/>
        </p:nvCxnSpPr>
        <p:spPr>
          <a:xfrm flipV="1">
            <a:off x="8463691" y="4141010"/>
            <a:ext cx="1" cy="29102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3F85EC2-D272-443C-B10C-4950D92B85A4}"/>
              </a:ext>
            </a:extLst>
          </p:cNvPr>
          <p:cNvCxnSpPr/>
          <p:nvPr/>
        </p:nvCxnSpPr>
        <p:spPr>
          <a:xfrm>
            <a:off x="4849683" y="5591175"/>
            <a:ext cx="137966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2359775-4081-4E9B-B3D0-905FC290C5D9}"/>
              </a:ext>
            </a:extLst>
          </p:cNvPr>
          <p:cNvSpPr txBox="1"/>
          <p:nvPr/>
        </p:nvSpPr>
        <p:spPr>
          <a:xfrm>
            <a:off x="5085214" y="5370155"/>
            <a:ext cx="566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Participation annuelle maximum de </a:t>
            </a:r>
            <a:r>
              <a:rPr lang="fr-FR" b="1" dirty="0"/>
              <a:t>10€ </a:t>
            </a:r>
            <a:r>
              <a:rPr lang="fr-FR" sz="1200" b="1" dirty="0"/>
              <a:t>par foyer</a:t>
            </a:r>
          </a:p>
        </p:txBody>
      </p:sp>
    </p:spTree>
    <p:extLst>
      <p:ext uri="{BB962C8B-B14F-4D97-AF65-F5344CB8AC3E}">
        <p14:creationId xmlns:p14="http://schemas.microsoft.com/office/powerpoint/2010/main" val="246068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23446E-D0E9-4E12-8086-471A5571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19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B8FD79-DC6A-43A5-A983-6E17F0D2E1EF}"/>
              </a:ext>
            </a:extLst>
          </p:cNvPr>
          <p:cNvSpPr txBox="1"/>
          <p:nvPr/>
        </p:nvSpPr>
        <p:spPr>
          <a:xfrm>
            <a:off x="5383436" y="136525"/>
            <a:ext cx="645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 rôle de l’établissement scolaire pour les demandes de carte de transport scolaire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B78B7F-1A36-45D5-BEEF-7E2699A55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68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6FD8C2-2855-4134-8671-5C94020D7F16}"/>
              </a:ext>
            </a:extLst>
          </p:cNvPr>
          <p:cNvSpPr/>
          <p:nvPr/>
        </p:nvSpPr>
        <p:spPr>
          <a:xfrm>
            <a:off x="2667000" y="1977044"/>
            <a:ext cx="1905000" cy="15948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014D991-E288-49D0-9613-4792E9452F5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572000" y="2774460"/>
            <a:ext cx="1677798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4099B2B-6589-4289-8020-F94BE991EA94}"/>
              </a:ext>
            </a:extLst>
          </p:cNvPr>
          <p:cNvSpPr txBox="1"/>
          <p:nvPr/>
        </p:nvSpPr>
        <p:spPr>
          <a:xfrm>
            <a:off x="6249798" y="2417968"/>
            <a:ext cx="566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Grâce au logiciel </a:t>
            </a:r>
            <a:r>
              <a:rPr lang="fr-FR" sz="1400" b="1" dirty="0" err="1"/>
              <a:t>Pegase</a:t>
            </a:r>
            <a:r>
              <a:rPr lang="fr-FR" sz="1400" dirty="0"/>
              <a:t>, </a:t>
            </a:r>
            <a:r>
              <a:rPr lang="fr-FR" sz="1200" dirty="0"/>
              <a:t>les référents scolaires pourront </a:t>
            </a:r>
            <a:r>
              <a:rPr lang="fr-FR" sz="1400" b="1" dirty="0"/>
              <a:t>vérifier</a:t>
            </a:r>
            <a:r>
              <a:rPr lang="fr-FR" sz="1200" dirty="0"/>
              <a:t> avec exactitude, </a:t>
            </a:r>
            <a:r>
              <a:rPr lang="fr-FR" sz="1400" b="1" dirty="0"/>
              <a:t>les informations renseignées </a:t>
            </a:r>
            <a:r>
              <a:rPr lang="fr-FR" sz="1200" dirty="0"/>
              <a:t>par les familles. S’il y a des changements, veuillez l’indiquer au pôle transport et mobilité du SMTAG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B3E8F-FB99-4991-A2A6-F940F15D7ADC}"/>
              </a:ext>
            </a:extLst>
          </p:cNvPr>
          <p:cNvSpPr/>
          <p:nvPr/>
        </p:nvSpPr>
        <p:spPr>
          <a:xfrm>
            <a:off x="281298" y="3633504"/>
            <a:ext cx="4290701" cy="39519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AD5C2F2-FE89-4345-8302-EF14F4F510AF}"/>
              </a:ext>
            </a:extLst>
          </p:cNvPr>
          <p:cNvCxnSpPr>
            <a:cxnSpLocks/>
          </p:cNvCxnSpPr>
          <p:nvPr/>
        </p:nvCxnSpPr>
        <p:spPr>
          <a:xfrm>
            <a:off x="4559523" y="3831100"/>
            <a:ext cx="124565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AB86E20-4A80-4190-BDD2-F4BB02013412}"/>
              </a:ext>
            </a:extLst>
          </p:cNvPr>
          <p:cNvSpPr txBox="1"/>
          <p:nvPr/>
        </p:nvSpPr>
        <p:spPr>
          <a:xfrm>
            <a:off x="5779804" y="3574415"/>
            <a:ext cx="5661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Des formulaire de demande en </a:t>
            </a:r>
            <a:r>
              <a:rPr lang="fr-FR" sz="1400" b="1" dirty="0"/>
              <a:t>format papier</a:t>
            </a:r>
            <a:r>
              <a:rPr lang="fr-FR" sz="1400" dirty="0"/>
              <a:t> </a:t>
            </a:r>
            <a:r>
              <a:rPr lang="fr-FR" sz="1200" dirty="0"/>
              <a:t>vous ont été fournis pour les foyers n’ayant pas accès à une demande en ligne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A9BFB-A060-424D-A205-9AC449C56B76}"/>
              </a:ext>
            </a:extLst>
          </p:cNvPr>
          <p:cNvSpPr/>
          <p:nvPr/>
        </p:nvSpPr>
        <p:spPr>
          <a:xfrm>
            <a:off x="279490" y="4070245"/>
            <a:ext cx="4290701" cy="80113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3FEDF18-15AA-4EAF-A4B3-D3EEC12FEF4D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 flipV="1">
            <a:off x="4570191" y="4462607"/>
            <a:ext cx="2938192" cy="820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4631F918-6575-4DE8-B7C1-061260B4B146}"/>
              </a:ext>
            </a:extLst>
          </p:cNvPr>
          <p:cNvSpPr txBox="1"/>
          <p:nvPr/>
        </p:nvSpPr>
        <p:spPr>
          <a:xfrm>
            <a:off x="7508383" y="4108664"/>
            <a:ext cx="424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L’établissement scolaire doit </a:t>
            </a:r>
            <a:r>
              <a:rPr lang="fr-FR" sz="1400" b="1" dirty="0"/>
              <a:t>vérifier</a:t>
            </a:r>
            <a:r>
              <a:rPr lang="fr-FR" sz="1200" dirty="0"/>
              <a:t> les informations renseignées par l’élève afin </a:t>
            </a:r>
            <a:r>
              <a:rPr lang="fr-FR" sz="1400" b="1" dirty="0"/>
              <a:t>d’éviter un retard </a:t>
            </a:r>
            <a:r>
              <a:rPr lang="fr-FR" sz="1200" dirty="0"/>
              <a:t>de délivrance de la carte de transport</a:t>
            </a:r>
          </a:p>
        </p:txBody>
      </p:sp>
    </p:spTree>
    <p:extLst>
      <p:ext uri="{BB962C8B-B14F-4D97-AF65-F5344CB8AC3E}">
        <p14:creationId xmlns:p14="http://schemas.microsoft.com/office/powerpoint/2010/main" val="102248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C8952D-9314-4321-B4F3-1E6C208B4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99" y="-1800030"/>
            <a:ext cx="12221798" cy="903372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-4151" y="-2398880"/>
            <a:ext cx="12300926" cy="9888892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96DD9BC-B690-4B7F-8253-0809A6EE626D}"/>
              </a:ext>
            </a:extLst>
          </p:cNvPr>
          <p:cNvSpPr txBox="1"/>
          <p:nvPr/>
        </p:nvSpPr>
        <p:spPr>
          <a:xfrm>
            <a:off x="297286" y="732438"/>
            <a:ext cx="366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>
                    <a:lumMod val="95000"/>
                  </a:schemeClr>
                </a:solidFill>
                <a:latin typeface="Futura" panose="020B0604020202020203" pitchFamily="34" charset="0"/>
              </a:rPr>
              <a:t>SOMMAIRE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0026" y="1997795"/>
            <a:ext cx="9169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  <a:latin typeface="Futura" panose="020B0604020202020203"/>
              </a:rPr>
              <a:t>① Présentation du Syndicat Mixte des Transports Artois-Gohelle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② Présentation du réseau TADAO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③ Le rôle du SMT Artois-Gohelle pour le transport scolaire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4546" y="6474185"/>
            <a:ext cx="285480" cy="365124"/>
          </a:xfrm>
        </p:spPr>
        <p:txBody>
          <a:bodyPr/>
          <a:lstStyle/>
          <a:p>
            <a:fld id="{4F12575D-0BCF-4064-85FF-22C4DAF6600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448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20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2F219B-CDFB-41B2-A36A-C6836E28B6A3}"/>
              </a:ext>
            </a:extLst>
          </p:cNvPr>
          <p:cNvSpPr txBox="1"/>
          <p:nvPr/>
        </p:nvSpPr>
        <p:spPr>
          <a:xfrm>
            <a:off x="4770962" y="221853"/>
            <a:ext cx="734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La relation entre l’établissement scolaire et le SMT Artois-Gohelle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7AB2CB-F237-4FF2-9361-E7D5F468D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21" y="0"/>
            <a:ext cx="484968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A35566-30A5-493F-995C-0742CFB2C66B}"/>
              </a:ext>
            </a:extLst>
          </p:cNvPr>
          <p:cNvSpPr/>
          <p:nvPr/>
        </p:nvSpPr>
        <p:spPr>
          <a:xfrm>
            <a:off x="931178" y="1535187"/>
            <a:ext cx="3540154" cy="33555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CFFAC9-A2F0-4697-A59C-2ECCE50ED5D7}"/>
              </a:ext>
            </a:extLst>
          </p:cNvPr>
          <p:cNvSpPr txBox="1"/>
          <p:nvPr/>
        </p:nvSpPr>
        <p:spPr>
          <a:xfrm>
            <a:off x="5176984" y="1549077"/>
            <a:ext cx="5661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Notifier les modifications d’horaires auprès du SMTAG dans un délai imparti 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D0CFEF-C408-4321-B903-7D4B48880CD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471332" y="1687577"/>
            <a:ext cx="705652" cy="153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A48D562-BF22-4039-BB28-6EF9D7363519}"/>
              </a:ext>
            </a:extLst>
          </p:cNvPr>
          <p:cNvSpPr/>
          <p:nvPr/>
        </p:nvSpPr>
        <p:spPr>
          <a:xfrm>
            <a:off x="931178" y="1988190"/>
            <a:ext cx="3540154" cy="63467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FDABB67-6214-4040-A8FA-2F48780C6CDA}"/>
              </a:ext>
            </a:extLst>
          </p:cNvPr>
          <p:cNvSpPr txBox="1"/>
          <p:nvPr/>
        </p:nvSpPr>
        <p:spPr>
          <a:xfrm>
            <a:off x="5225431" y="2128346"/>
            <a:ext cx="566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4 semaines avant </a:t>
            </a:r>
            <a:r>
              <a:rPr lang="fr-FR" sz="1200" dirty="0"/>
              <a:t>l’évènement pour une modification ponctuelle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9F5E768-358C-4657-AA5E-A6FBA4D315B4}"/>
              </a:ext>
            </a:extLst>
          </p:cNvPr>
          <p:cNvCxnSpPr>
            <a:cxnSpLocks/>
          </p:cNvCxnSpPr>
          <p:nvPr/>
        </p:nvCxnSpPr>
        <p:spPr>
          <a:xfrm>
            <a:off x="4483915" y="2305527"/>
            <a:ext cx="705652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6028239-7B8D-42F1-B570-903E47EB9DE2}"/>
              </a:ext>
            </a:extLst>
          </p:cNvPr>
          <p:cNvSpPr/>
          <p:nvPr/>
        </p:nvSpPr>
        <p:spPr>
          <a:xfrm>
            <a:off x="943761" y="2754477"/>
            <a:ext cx="3540154" cy="80244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0A0654-878C-42B1-9234-62EFDF811A82}"/>
              </a:ext>
            </a:extLst>
          </p:cNvPr>
          <p:cNvSpPr txBox="1"/>
          <p:nvPr/>
        </p:nvSpPr>
        <p:spPr>
          <a:xfrm>
            <a:off x="5196070" y="2992489"/>
            <a:ext cx="566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Début février 2021 </a:t>
            </a:r>
            <a:r>
              <a:rPr lang="fr-FR" sz="1200" dirty="0"/>
              <a:t>pour une modification structurelle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CEC7A84-84DF-4BF8-974C-EA832E6072FB}"/>
              </a:ext>
            </a:extLst>
          </p:cNvPr>
          <p:cNvCxnSpPr>
            <a:cxnSpLocks/>
          </p:cNvCxnSpPr>
          <p:nvPr/>
        </p:nvCxnSpPr>
        <p:spPr>
          <a:xfrm>
            <a:off x="4490418" y="3155698"/>
            <a:ext cx="705652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68FA3CA-7D4D-43DF-98E9-D1FF845749F2}"/>
              </a:ext>
            </a:extLst>
          </p:cNvPr>
          <p:cNvSpPr/>
          <p:nvPr/>
        </p:nvSpPr>
        <p:spPr>
          <a:xfrm>
            <a:off x="950264" y="4005869"/>
            <a:ext cx="3540154" cy="131693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D1110A-A5C2-42D2-9062-0F7CF437BA2E}"/>
              </a:ext>
            </a:extLst>
          </p:cNvPr>
          <p:cNvSpPr txBox="1"/>
          <p:nvPr/>
        </p:nvSpPr>
        <p:spPr>
          <a:xfrm>
            <a:off x="5189567" y="4491388"/>
            <a:ext cx="566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Désignation </a:t>
            </a:r>
            <a:r>
              <a:rPr lang="fr-FR" sz="1600" b="1" dirty="0"/>
              <a:t>d’un référent transport </a:t>
            </a:r>
            <a:r>
              <a:rPr lang="fr-FR" sz="1200" dirty="0"/>
              <a:t>dans les établissements scolaires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DAAF72C-48C0-4FBA-A643-3A2E97DFAE6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490418" y="4664336"/>
            <a:ext cx="735013" cy="2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3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21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80ECD4-0F7F-4648-8E48-2B4BFAA7D377}"/>
              </a:ext>
            </a:extLst>
          </p:cNvPr>
          <p:cNvSpPr txBox="1"/>
          <p:nvPr/>
        </p:nvSpPr>
        <p:spPr>
          <a:xfrm>
            <a:off x="5553512" y="109330"/>
            <a:ext cx="628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 SMT Artois-Gohelle encourage l’élaboration des PDES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2D72BE-77F8-4037-B8DF-15A350D4D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3" t="11740" r="60929" b="4100"/>
          <a:stretch/>
        </p:blipFill>
        <p:spPr>
          <a:xfrm>
            <a:off x="0" y="0"/>
            <a:ext cx="5162549" cy="68757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2C1132-14FE-4B1B-9EEB-A0421420B469}"/>
              </a:ext>
            </a:extLst>
          </p:cNvPr>
          <p:cNvSpPr txBox="1"/>
          <p:nvPr/>
        </p:nvSpPr>
        <p:spPr>
          <a:xfrm>
            <a:off x="5270383" y="940327"/>
            <a:ext cx="684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A travers son</a:t>
            </a:r>
            <a:r>
              <a:rPr lang="fr-FR" sz="1200" i="1" dirty="0">
                <a:hlinkClick r:id="rId4"/>
              </a:rPr>
              <a:t> Plan de Déplacements Urbains (PDU)</a:t>
            </a:r>
            <a:r>
              <a:rPr lang="fr-FR" sz="1200" i="1" dirty="0"/>
              <a:t>, le SMT Artois-Gohelle promeut les démarches de PDES, sur son ressort territorial, via l’action 34 (p.292)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F093E-C566-4968-A275-C5A01BEFC196}"/>
              </a:ext>
            </a:extLst>
          </p:cNvPr>
          <p:cNvSpPr/>
          <p:nvPr/>
        </p:nvSpPr>
        <p:spPr>
          <a:xfrm>
            <a:off x="2686049" y="1990725"/>
            <a:ext cx="2143125" cy="561976"/>
          </a:xfrm>
          <a:prstGeom prst="rect">
            <a:avLst/>
          </a:prstGeom>
          <a:noFill/>
          <a:ln w="19050">
            <a:solidFill>
              <a:srgbClr val="517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70159F-F925-4CB4-9686-A781E4F34BC9}"/>
              </a:ext>
            </a:extLst>
          </p:cNvPr>
          <p:cNvSpPr txBox="1"/>
          <p:nvPr/>
        </p:nvSpPr>
        <p:spPr>
          <a:xfrm>
            <a:off x="5277526" y="2100032"/>
            <a:ext cx="372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Travail </a:t>
            </a:r>
            <a:r>
              <a:rPr lang="fr-FR" sz="1600" b="1" dirty="0"/>
              <a:t>collaboratif</a:t>
            </a:r>
            <a:r>
              <a:rPr lang="fr-FR" sz="1200" dirty="0"/>
              <a:t> avec les différents partenaires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81E5ADE-E1B4-44CC-A2EC-DDAC5A8BE2D2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4829174" y="2269309"/>
            <a:ext cx="448352" cy="2404"/>
          </a:xfrm>
          <a:prstGeom prst="straightConnector1">
            <a:avLst/>
          </a:prstGeom>
          <a:ln>
            <a:solidFill>
              <a:srgbClr val="5171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ADD2ABD-22A0-4A84-8D26-DF82A32AF633}"/>
              </a:ext>
            </a:extLst>
          </p:cNvPr>
          <p:cNvSpPr/>
          <p:nvPr/>
        </p:nvSpPr>
        <p:spPr>
          <a:xfrm>
            <a:off x="2686048" y="3790950"/>
            <a:ext cx="2143125" cy="923257"/>
          </a:xfrm>
          <a:prstGeom prst="rect">
            <a:avLst/>
          </a:prstGeom>
          <a:noFill/>
          <a:ln w="19050">
            <a:solidFill>
              <a:srgbClr val="517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185CF48-889C-48B2-B0C5-EA90FE901D4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829173" y="4252579"/>
            <a:ext cx="455890" cy="0"/>
          </a:xfrm>
          <a:prstGeom prst="line">
            <a:avLst/>
          </a:prstGeom>
          <a:ln>
            <a:solidFill>
              <a:srgbClr val="51718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2CA9FF3-C991-476C-9BF7-CB619B120354}"/>
              </a:ext>
            </a:extLst>
          </p:cNvPr>
          <p:cNvCxnSpPr/>
          <p:nvPr/>
        </p:nvCxnSpPr>
        <p:spPr>
          <a:xfrm flipV="1">
            <a:off x="5277526" y="2274094"/>
            <a:ext cx="0" cy="1980866"/>
          </a:xfrm>
          <a:prstGeom prst="straightConnector1">
            <a:avLst/>
          </a:prstGeom>
          <a:ln>
            <a:solidFill>
              <a:srgbClr val="5171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DE4E8BD-3683-4114-B8B2-8BC87F0B326F}"/>
              </a:ext>
            </a:extLst>
          </p:cNvPr>
          <p:cNvSpPr/>
          <p:nvPr/>
        </p:nvSpPr>
        <p:spPr>
          <a:xfrm>
            <a:off x="323851" y="3267075"/>
            <a:ext cx="2214598" cy="619124"/>
          </a:xfrm>
          <a:prstGeom prst="rect">
            <a:avLst/>
          </a:prstGeom>
          <a:noFill/>
          <a:ln w="19050">
            <a:solidFill>
              <a:srgbClr val="517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B59D44B-173B-4985-9DE0-94CC7EC5DDCC}"/>
              </a:ext>
            </a:extLst>
          </p:cNvPr>
          <p:cNvCxnSpPr/>
          <p:nvPr/>
        </p:nvCxnSpPr>
        <p:spPr>
          <a:xfrm>
            <a:off x="2538449" y="3333750"/>
            <a:ext cx="3424201" cy="0"/>
          </a:xfrm>
          <a:prstGeom prst="straightConnector1">
            <a:avLst/>
          </a:prstGeom>
          <a:ln>
            <a:solidFill>
              <a:srgbClr val="5171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6A75896B-2215-4D9A-86A5-B4B29153FCEF}"/>
              </a:ext>
            </a:extLst>
          </p:cNvPr>
          <p:cNvSpPr txBox="1"/>
          <p:nvPr/>
        </p:nvSpPr>
        <p:spPr>
          <a:xfrm>
            <a:off x="5962650" y="2913728"/>
            <a:ext cx="622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Rappel du contexte réglementaire du </a:t>
            </a:r>
            <a:r>
              <a:rPr lang="fr-FR" sz="1600" b="1" dirty="0"/>
              <a:t>Plan de Protection de l’Atmosphère du Nord-Pas-de-Calais </a:t>
            </a:r>
            <a:r>
              <a:rPr lang="fr-FR" sz="1200" dirty="0"/>
              <a:t>rendant les PDES obligatoire pour les ES de plus de </a:t>
            </a:r>
            <a:r>
              <a:rPr lang="fr-FR" sz="1600" b="1" dirty="0"/>
              <a:t>250 élèves/salariés</a:t>
            </a:r>
            <a:endParaRPr lang="fr-FR" sz="12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01486E-156B-4DFC-82F4-CFE89EBBE170}"/>
              </a:ext>
            </a:extLst>
          </p:cNvPr>
          <p:cNvSpPr/>
          <p:nvPr/>
        </p:nvSpPr>
        <p:spPr>
          <a:xfrm>
            <a:off x="323851" y="3971923"/>
            <a:ext cx="2214598" cy="1066802"/>
          </a:xfrm>
          <a:prstGeom prst="rect">
            <a:avLst/>
          </a:prstGeom>
          <a:noFill/>
          <a:ln w="19050">
            <a:solidFill>
              <a:srgbClr val="517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C820DA-632E-4BF1-BFA8-41C7DA4C1859}"/>
              </a:ext>
            </a:extLst>
          </p:cNvPr>
          <p:cNvSpPr/>
          <p:nvPr/>
        </p:nvSpPr>
        <p:spPr>
          <a:xfrm>
            <a:off x="323851" y="5123778"/>
            <a:ext cx="2214598" cy="1467521"/>
          </a:xfrm>
          <a:prstGeom prst="rect">
            <a:avLst/>
          </a:prstGeom>
          <a:noFill/>
          <a:ln w="19050">
            <a:solidFill>
              <a:srgbClr val="517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3AC0C76-CD72-4B30-AB79-FD1BECB91DE7}"/>
              </a:ext>
            </a:extLst>
          </p:cNvPr>
          <p:cNvCxnSpPr/>
          <p:nvPr/>
        </p:nvCxnSpPr>
        <p:spPr>
          <a:xfrm>
            <a:off x="2538449" y="6115050"/>
            <a:ext cx="3700426" cy="0"/>
          </a:xfrm>
          <a:prstGeom prst="straightConnector1">
            <a:avLst/>
          </a:prstGeom>
          <a:ln>
            <a:solidFill>
              <a:srgbClr val="51718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2169B673-05B8-4990-9A67-8BC25EAEF4E0}"/>
              </a:ext>
            </a:extLst>
          </p:cNvPr>
          <p:cNvSpPr txBox="1"/>
          <p:nvPr/>
        </p:nvSpPr>
        <p:spPr>
          <a:xfrm>
            <a:off x="6238875" y="5860186"/>
            <a:ext cx="372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Actions et modalités de mise en œuvre pour promouvoir les démarches de PDES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858A6EC-AF81-49D8-90ED-E3A728B794AD}"/>
              </a:ext>
            </a:extLst>
          </p:cNvPr>
          <p:cNvCxnSpPr>
            <a:cxnSpLocks/>
          </p:cNvCxnSpPr>
          <p:nvPr/>
        </p:nvCxnSpPr>
        <p:spPr>
          <a:xfrm>
            <a:off x="2538449" y="4953000"/>
            <a:ext cx="4719601" cy="0"/>
          </a:xfrm>
          <a:prstGeom prst="straightConnector1">
            <a:avLst/>
          </a:prstGeom>
          <a:ln>
            <a:solidFill>
              <a:srgbClr val="51718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82DD0345-BBB0-40E2-8C96-EF460E5E787C}"/>
              </a:ext>
            </a:extLst>
          </p:cNvPr>
          <p:cNvSpPr txBox="1"/>
          <p:nvPr/>
        </p:nvSpPr>
        <p:spPr>
          <a:xfrm>
            <a:off x="7231874" y="4799111"/>
            <a:ext cx="3724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Objectifs décrits dans le PDU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CC5AD2-CF32-4784-A467-729124C5A7F4}"/>
              </a:ext>
            </a:extLst>
          </p:cNvPr>
          <p:cNvSpPr/>
          <p:nvPr/>
        </p:nvSpPr>
        <p:spPr>
          <a:xfrm>
            <a:off x="2682595" y="5787184"/>
            <a:ext cx="2165278" cy="232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00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80ECD4-0F7F-4648-8E48-2B4BFAA7D377}"/>
              </a:ext>
            </a:extLst>
          </p:cNvPr>
          <p:cNvSpPr txBox="1"/>
          <p:nvPr/>
        </p:nvSpPr>
        <p:spPr>
          <a:xfrm>
            <a:off x="-360727" y="0"/>
            <a:ext cx="6283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Ateliers pédagogiques de </a:t>
            </a:r>
            <a:r>
              <a:rPr lang="fr-FR" sz="2400" b="1" dirty="0" err="1">
                <a:solidFill>
                  <a:srgbClr val="475050"/>
                </a:solidFill>
                <a:latin typeface="Futura"/>
              </a:rPr>
              <a:t>Tadao</a:t>
            </a:r>
            <a:r>
              <a:rPr lang="fr-FR" sz="2400" b="1" dirty="0">
                <a:solidFill>
                  <a:srgbClr val="475050"/>
                </a:solidFill>
                <a:latin typeface="Futura"/>
              </a:rPr>
              <a:t> (sur demande)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E7DE91F-F96C-4DA1-A3CE-3B545B047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228" y="1486973"/>
            <a:ext cx="5197369" cy="145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9569" tIns="49785" rIns="99569" bIns="49785">
            <a:spAutoFit/>
          </a:bodyPr>
          <a:lstStyle>
            <a:lvl1pPr defTabSz="995363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000"/>
              </a:spcBef>
              <a:spcAft>
                <a:spcPct val="0"/>
              </a:spcAft>
              <a:buClr>
                <a:srgbClr val="7030A0"/>
              </a:buClr>
            </a:pPr>
            <a:r>
              <a:rPr lang="fr-FR" sz="2200" dirty="0">
                <a:latin typeface="Neutraface Text Book" pitchFamily="50" charset="0"/>
                <a:cs typeface="Tahoma" panose="020B0604030504040204" pitchFamily="34" charset="0"/>
              </a:rPr>
              <a:t>Faire acquérir le système dit des « micro-tâches » permettant de savoir prendre le bus (lire une fiche, acheter un titre, le valider, etc…)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BBD8CC-DEB1-46AA-A2CC-8806E239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09" y="1556793"/>
            <a:ext cx="253763" cy="253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18FF56-AD46-4E7C-9C25-841AAED30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4" y="3411307"/>
            <a:ext cx="253763" cy="2537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B12014-C022-4B98-A62A-23C16FB13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4" y="4047019"/>
            <a:ext cx="253763" cy="2537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B9ED00-ECE3-4507-A065-F9086FE1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4" y="4623083"/>
            <a:ext cx="253763" cy="2537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C9799A-ACD2-4688-A10D-3D9761714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4" y="5233416"/>
            <a:ext cx="253763" cy="253763"/>
          </a:xfrm>
          <a:prstGeom prst="rect">
            <a:avLst/>
          </a:prstGeom>
        </p:spPr>
      </p:pic>
      <p:pic>
        <p:nvPicPr>
          <p:cNvPr id="17" name="Picture 2" descr="T:\AZUR\ARCHIVES\Photos\P1010265.JPG">
            <a:extLst>
              <a:ext uri="{FF2B5EF4-FFF2-40B4-BE49-F238E27FC236}">
                <a16:creationId xmlns:a16="http://schemas.microsoft.com/office/drawing/2014/main" id="{23406F38-B995-4358-91E5-BBB915F6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95" y="1138660"/>
            <a:ext cx="2570604" cy="192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49CE140-8A38-4E50-B206-899051FB0CCA}"/>
              </a:ext>
            </a:extLst>
          </p:cNvPr>
          <p:cNvSpPr/>
          <p:nvPr/>
        </p:nvSpPr>
        <p:spPr>
          <a:xfrm>
            <a:off x="2409228" y="3182923"/>
            <a:ext cx="7585121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7030A0"/>
              </a:buClr>
            </a:pPr>
            <a:r>
              <a:rPr lang="fr-FR" sz="2200" dirty="0">
                <a:latin typeface="Neutraface Text Book" pitchFamily="50" charset="0"/>
                <a:cs typeface="Tahoma" panose="020B0604030504040204" pitchFamily="34" charset="0"/>
              </a:rPr>
              <a:t>Rassurer et dédramatiser  (combattre les préjugés liés aux bus)  </a:t>
            </a:r>
          </a:p>
          <a:p>
            <a:pPr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7030A0"/>
              </a:buClr>
            </a:pPr>
            <a:r>
              <a:rPr lang="fr-FR" sz="2200" dirty="0">
                <a:latin typeface="Neutraface Text Book" pitchFamily="50" charset="0"/>
                <a:cs typeface="Tahoma" panose="020B0604030504040204" pitchFamily="34" charset="0"/>
              </a:rPr>
              <a:t>Apporter des repérages concrets</a:t>
            </a:r>
          </a:p>
          <a:p>
            <a:pPr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FF6600"/>
              </a:buClr>
            </a:pPr>
            <a:r>
              <a:rPr lang="fr-FR" sz="2200" dirty="0">
                <a:latin typeface="Neutraface Text Book" pitchFamily="50" charset="0"/>
                <a:cs typeface="Tahoma" panose="020B0604030504040204" pitchFamily="34" charset="0"/>
              </a:rPr>
              <a:t>Donner des envies ou idées de sorties</a:t>
            </a:r>
          </a:p>
          <a:p>
            <a:pPr fontAlgn="base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FF6600"/>
              </a:buClr>
            </a:pPr>
            <a:r>
              <a:rPr lang="fr-FR" sz="2200" dirty="0">
                <a:latin typeface="Neutraface Text Book" pitchFamily="50" charset="0"/>
                <a:cs typeface="Tahoma" panose="020B0604030504040204" pitchFamily="34" charset="0"/>
              </a:rPr>
              <a:t>Donner des conseils / apprendre les gestes liés à la sécurité</a:t>
            </a:r>
            <a:endParaRPr lang="fr-FR" sz="2200" dirty="0">
              <a:latin typeface="Neutraface Text Book" pitchFamily="50" charset="0"/>
            </a:endParaRPr>
          </a:p>
        </p:txBody>
      </p:sp>
      <p:sp>
        <p:nvSpPr>
          <p:cNvPr id="38" name="Espace réservé du numéro de diapositive 2">
            <a:extLst>
              <a:ext uri="{FF2B5EF4-FFF2-40B4-BE49-F238E27FC236}">
                <a16:creationId xmlns:a16="http://schemas.microsoft.com/office/drawing/2014/main" id="{4E891C78-1B43-4BB9-BB92-66707F19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495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374087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23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80ECD4-0F7F-4648-8E48-2B4BFAA7D377}"/>
              </a:ext>
            </a:extLst>
          </p:cNvPr>
          <p:cNvSpPr txBox="1"/>
          <p:nvPr/>
        </p:nvSpPr>
        <p:spPr>
          <a:xfrm>
            <a:off x="-536895" y="58996"/>
            <a:ext cx="628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Contenu des ateliers découvertes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D289D85-5624-4FCA-BFE5-C5668FDF1421}"/>
              </a:ext>
            </a:extLst>
          </p:cNvPr>
          <p:cNvGrpSpPr/>
          <p:nvPr/>
        </p:nvGrpSpPr>
        <p:grpSpPr>
          <a:xfrm>
            <a:off x="1265548" y="896851"/>
            <a:ext cx="8961821" cy="4560957"/>
            <a:chOff x="1429483" y="1009673"/>
            <a:chExt cx="9813080" cy="4994190"/>
          </a:xfrm>
        </p:grpSpPr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8E09BCA5-BEDC-4391-B1E2-0314E9A55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364" y="1009673"/>
              <a:ext cx="9686199" cy="499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9569" tIns="49785" rIns="99569" bIns="49785">
              <a:spAutoFit/>
            </a:bodyPr>
            <a:lstStyle>
              <a:lvl1pPr defTabSz="995363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95363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95363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95363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95363"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fr-FR" sz="2400" dirty="0">
                  <a:solidFill>
                    <a:schemeClr val="accent6">
                      <a:lumMod val="75000"/>
                    </a:schemeClr>
                  </a:solidFill>
                  <a:latin typeface="Neutraface Text Book" pitchFamily="50" charset="0"/>
                  <a:cs typeface="Tahoma" panose="020B0604030504040204" pitchFamily="34" charset="0"/>
                </a:rPr>
                <a:t>    </a:t>
              </a: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En salle, moment convivial d’environ 1h30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Présentation globale du réseau Tadao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Présentation zoomée des lignes du secteur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Conseils pour utiliser le bus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Présentation des titres de transport et de leur fonctionnement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Démonstration du site internet et recherche  d’itinéraire</a:t>
              </a:r>
            </a:p>
            <a:p>
              <a:pPr fontAlgn="base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6600"/>
                </a:buClr>
              </a:pP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   Questions /réponses remises  des documents </a:t>
              </a:r>
              <a:r>
                <a:rPr lang="fr-FR" sz="2200" dirty="0" err="1">
                  <a:latin typeface="Neutraface Text Book" pitchFamily="50" charset="0"/>
                  <a:cs typeface="Tahoma" panose="020B0604030504040204" pitchFamily="34" charset="0"/>
                </a:rPr>
                <a:t>Tadao</a:t>
              </a:r>
              <a:r>
                <a:rPr lang="fr-FR" sz="2200" dirty="0">
                  <a:latin typeface="Neutraface Text Book" pitchFamily="50" charset="0"/>
                  <a:cs typeface="Tahoma" panose="020B0604030504040204" pitchFamily="34" charset="0"/>
                </a:rPr>
                <a:t> utiles / Création de cartes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fr-FR" sz="2000" b="1" dirty="0">
                <a:solidFill>
                  <a:srgbClr val="808080"/>
                </a:solidFill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B41214-32F7-48B0-B9E7-4E17341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1154851"/>
              <a:ext cx="253763" cy="25376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06FF06-96E7-4314-80A5-41DF74F8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1792100"/>
              <a:ext cx="253763" cy="25376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7923734-72ED-49C2-B3C6-760592FED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2399132"/>
              <a:ext cx="253763" cy="25376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4E5C3D9-EAA0-4330-AEA8-DA4932CA8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3099067"/>
              <a:ext cx="253763" cy="25376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DA8223C-183C-4761-B513-3A7E6DC15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3757212"/>
              <a:ext cx="253763" cy="25376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89BF976-F0B8-49EF-B57D-E6F637CB9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4364244"/>
              <a:ext cx="253763" cy="25376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475CFF5-7554-4CA4-B561-149DDFCFD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83" y="4971275"/>
              <a:ext cx="253763" cy="253763"/>
            </a:xfrm>
            <a:prstGeom prst="rect">
              <a:avLst/>
            </a:prstGeom>
          </p:spPr>
        </p:pic>
        <p:pic>
          <p:nvPicPr>
            <p:cNvPr id="19" name="Picture 2" descr="T:\AZUR\ARCHIVES\Photos\P1010265.JPG">
              <a:extLst>
                <a:ext uri="{FF2B5EF4-FFF2-40B4-BE49-F238E27FC236}">
                  <a16:creationId xmlns:a16="http://schemas.microsoft.com/office/drawing/2014/main" id="{AE25487B-64BE-4886-BD12-3AF54EFAF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285" y="1081886"/>
              <a:ext cx="2570604" cy="1927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882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596DD9BC-B690-4B7F-8253-0809A6EE626D}"/>
              </a:ext>
            </a:extLst>
          </p:cNvPr>
          <p:cNvSpPr txBox="1"/>
          <p:nvPr/>
        </p:nvSpPr>
        <p:spPr>
          <a:xfrm>
            <a:off x="1" y="204763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>
                    <a:lumMod val="95000"/>
                  </a:schemeClr>
                </a:solidFill>
                <a:latin typeface="Futura" panose="020B0604020202020203" pitchFamily="34" charset="0"/>
              </a:rPr>
              <a:t>Questions / Réponses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80305" y="6356352"/>
            <a:ext cx="425002" cy="365124"/>
          </a:xfrm>
        </p:spPr>
        <p:txBody>
          <a:bodyPr/>
          <a:lstStyle/>
          <a:p>
            <a:fld id="{4F12575D-0BCF-4064-85FF-22C4DAF66000}" type="slidenum">
              <a:rPr lang="fr-FR" smtClean="0"/>
              <a:t>24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2AEF7B-5A7C-4DED-927E-C5EC00D1D154}"/>
              </a:ext>
            </a:extLst>
          </p:cNvPr>
          <p:cNvSpPr txBox="1"/>
          <p:nvPr/>
        </p:nvSpPr>
        <p:spPr>
          <a:xfrm>
            <a:off x="1107181" y="3429000"/>
            <a:ext cx="4436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  <a:p>
            <a:r>
              <a:rPr lang="fr-FR" sz="1400" b="1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Contact référent scolaire du SMT Artois-Gohelle :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M. Olivier PIOT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opiot@smtag.fr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03 21 08 11 30</a:t>
            </a:r>
          </a:p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517628-0BCA-49FE-B022-C0531412A8BA}"/>
              </a:ext>
            </a:extLst>
          </p:cNvPr>
          <p:cNvSpPr txBox="1"/>
          <p:nvPr/>
        </p:nvSpPr>
        <p:spPr>
          <a:xfrm>
            <a:off x="6808094" y="3429000"/>
            <a:ext cx="42767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  <a:p>
            <a:pPr algn="ctr"/>
            <a:r>
              <a:rPr lang="fr-FR" sz="1400" b="1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Contact référent Plan de déplacements du SMT Artois-Gohelle: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M. Jérémy SALOME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jsalome@smtag.fr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03 61 48 01 21</a:t>
            </a:r>
          </a:p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B7B780-0ECC-496D-AAB8-1F9611A5EA2C}"/>
              </a:ext>
            </a:extLst>
          </p:cNvPr>
          <p:cNvSpPr txBox="1"/>
          <p:nvPr/>
        </p:nvSpPr>
        <p:spPr>
          <a:xfrm>
            <a:off x="3877815" y="4887313"/>
            <a:ext cx="4436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  <a:p>
            <a:r>
              <a:rPr lang="fr-FR" sz="1400" b="1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Contact référent PDU du SMT Artois-Gohelle :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M. Nathan DELGUSTE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ndelguste@smtag.fr</a:t>
            </a:r>
          </a:p>
          <a:p>
            <a:pPr algn="ctr"/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Futura" panose="020B0604020202020203" pitchFamily="34" charset="0"/>
              </a:rPr>
              <a:t>06 82 85 53 81 </a:t>
            </a:r>
          </a:p>
          <a:p>
            <a:endParaRPr lang="fr-FR" sz="1400" b="1" dirty="0">
              <a:solidFill>
                <a:schemeClr val="bg1">
                  <a:lumMod val="75000"/>
                </a:schemeClr>
              </a:solidFill>
              <a:latin typeface="Futura" panose="020B060402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0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" y="645389"/>
            <a:ext cx="8293754" cy="57044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5F68F5-A9ED-4BFE-94DB-DFFAFC60594D}"/>
              </a:ext>
            </a:extLst>
          </p:cNvPr>
          <p:cNvSpPr txBox="1"/>
          <p:nvPr/>
        </p:nvSpPr>
        <p:spPr>
          <a:xfrm>
            <a:off x="376423" y="0"/>
            <a:ext cx="11635273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 Syndicat Mixte des Transports Artois-Gohelle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2500" y="6492875"/>
            <a:ext cx="290848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3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882129" y="1287048"/>
            <a:ext cx="31295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→ Autorité Organisatrice de la Mobilité</a:t>
            </a:r>
          </a:p>
          <a:p>
            <a:endParaRPr lang="fr-FR" sz="1600" i="1" dirty="0"/>
          </a:p>
          <a:p>
            <a:r>
              <a:rPr lang="fr-FR" sz="1600" i="1" dirty="0"/>
              <a:t>→ 3 Communautés d’Agglomération</a:t>
            </a:r>
          </a:p>
          <a:p>
            <a:endParaRPr lang="fr-FR" sz="1600" i="1" dirty="0"/>
          </a:p>
          <a:p>
            <a:r>
              <a:rPr lang="fr-FR" sz="1600" i="1" dirty="0"/>
              <a:t>→ 1000 km²</a:t>
            </a:r>
          </a:p>
          <a:p>
            <a:endParaRPr lang="fr-FR" sz="1600" i="1" dirty="0"/>
          </a:p>
          <a:p>
            <a:r>
              <a:rPr lang="fr-FR" sz="1600" i="1" dirty="0"/>
              <a:t>→ 150 communes</a:t>
            </a:r>
          </a:p>
          <a:p>
            <a:endParaRPr lang="fr-FR" sz="1600" i="1" dirty="0"/>
          </a:p>
          <a:p>
            <a:r>
              <a:rPr lang="fr-FR" sz="1600" i="1" dirty="0"/>
              <a:t>→ + 650 000 habitants</a:t>
            </a:r>
            <a:endParaRPr lang="fr-FR" sz="1600" i="1" dirty="0">
              <a:solidFill>
                <a:srgbClr val="FF0000"/>
              </a:solidFill>
            </a:endParaRPr>
          </a:p>
          <a:p>
            <a:endParaRPr lang="fr-FR" sz="1600" i="1" dirty="0"/>
          </a:p>
          <a:p>
            <a:r>
              <a:rPr lang="fr-FR" sz="1600" i="1" dirty="0"/>
              <a:t>→ Structure publique qui organise les offres de transport et de mobilité sur son territoire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98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28788" y="6479996"/>
            <a:ext cx="27796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4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5F68F5-A9ED-4BFE-94DB-DFFAFC60594D}"/>
              </a:ext>
            </a:extLst>
          </p:cNvPr>
          <p:cNvSpPr txBox="1"/>
          <p:nvPr/>
        </p:nvSpPr>
        <p:spPr>
          <a:xfrm>
            <a:off x="1137097" y="251943"/>
            <a:ext cx="946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Les compétences du SMT Artois-Gohelle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406757" y="1343083"/>
            <a:ext cx="11469710" cy="3242262"/>
            <a:chOff x="128788" y="576821"/>
            <a:chExt cx="11469710" cy="3242262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9718181" y="576821"/>
              <a:ext cx="1880317" cy="20170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dirty="0">
                  <a:solidFill>
                    <a:schemeClr val="accent5">
                      <a:lumMod val="50000"/>
                    </a:schemeClr>
                  </a:solidFill>
                </a:rPr>
                <a:t>En 2018 :</a:t>
              </a:r>
            </a:p>
            <a:p>
              <a:pPr algn="ctr"/>
              <a:endParaRPr lang="fr-FR" sz="13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solidFill>
                    <a:schemeClr val="accent5">
                      <a:lumMod val="50000"/>
                    </a:schemeClr>
                  </a:solidFill>
                </a:rPr>
                <a:t>11 500 000 voyageurs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solidFill>
                    <a:schemeClr val="accent5">
                      <a:lumMod val="50000"/>
                    </a:schemeClr>
                  </a:solidFill>
                </a:rPr>
                <a:t>12 000 000 km parcourus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solidFill>
                    <a:schemeClr val="accent5">
                      <a:lumMod val="50000"/>
                    </a:schemeClr>
                  </a:solidFill>
                </a:rPr>
                <a:t>450 bus et autocars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solidFill>
                    <a:schemeClr val="accent5">
                      <a:lumMod val="50000"/>
                    </a:schemeClr>
                  </a:solidFill>
                </a:rPr>
                <a:t>60 000 validations par jour</a:t>
              </a: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6338010" y="979036"/>
              <a:ext cx="3397877" cy="122989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  <a:r>
                <a:rPr lang="fr-FR" sz="1300" baseline="300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er</a:t>
              </a: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Avril 2019 : Renouvellement réseau TADAO (7 lignes BHNS / 10 principales / 15 complémentaires / 17 duo)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8 lignes TAD / 5 lignes </a:t>
              </a:r>
              <a:r>
                <a:rPr lang="fr-FR" sz="13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Chronopro</a:t>
              </a: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/ </a:t>
              </a:r>
              <a:r>
                <a:rPr lang="fr-FR" sz="13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Proxibus</a:t>
              </a:r>
              <a:endParaRPr lang="fr-FR" sz="13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254 circuits scolaires / 135 ETS Scolaires</a:t>
              </a: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2481867" y="2788183"/>
              <a:ext cx="3107564" cy="82097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Mobilités actives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Mobilité solidaire/inclusive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Covoiturage et autopartage</a:t>
              </a: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2481867" y="1179784"/>
              <a:ext cx="3107564" cy="81116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Services réguliers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Transport à la demande (TAD)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Transport scolaire</a:t>
              </a:r>
            </a:p>
          </p:txBody>
        </p:sp>
        <p:sp>
          <p:nvSpPr>
            <p:cNvPr id="5" name="Rectangle à coins arrondis 4"/>
            <p:cNvSpPr/>
            <p:nvPr/>
          </p:nvSpPr>
          <p:spPr>
            <a:xfrm>
              <a:off x="128788" y="1165602"/>
              <a:ext cx="2395472" cy="85000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Organisation sur leur ressort territorial de services de transport </a:t>
              </a:r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128788" y="2578261"/>
              <a:ext cx="2395472" cy="124082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Organisation ou contribution au développement d’autres services de mobilité sur leur ressort territorial</a:t>
              </a:r>
            </a:p>
          </p:txBody>
        </p:sp>
        <p:cxnSp>
          <p:nvCxnSpPr>
            <p:cNvPr id="32" name="Connecteur droit 31"/>
            <p:cNvCxnSpPr>
              <a:stCxn id="6" idx="3"/>
              <a:endCxn id="15" idx="1"/>
            </p:cNvCxnSpPr>
            <p:nvPr/>
          </p:nvCxnSpPr>
          <p:spPr>
            <a:xfrm>
              <a:off x="5589431" y="1585366"/>
              <a:ext cx="748579" cy="86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à coins arrondis 35"/>
            <p:cNvSpPr/>
            <p:nvPr/>
          </p:nvSpPr>
          <p:spPr>
            <a:xfrm>
              <a:off x="6338010" y="2685123"/>
              <a:ext cx="3397877" cy="10270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Révision schéma cyclable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Location de vélo longue durée &amp; 8 abris vélo sécurisés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Deux solutions de covoiturage « Karos » et « </a:t>
              </a:r>
              <a:r>
                <a:rPr lang="fr-FR" sz="13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Klaxit</a:t>
              </a:r>
              <a:r>
                <a:rPr lang="fr-FR" sz="13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 »</a:t>
              </a:r>
            </a:p>
          </p:txBody>
        </p:sp>
        <p:cxnSp>
          <p:nvCxnSpPr>
            <p:cNvPr id="38" name="Connecteur droit 37"/>
            <p:cNvCxnSpPr>
              <a:cxnSpLocks/>
              <a:stCxn id="11" idx="3"/>
              <a:endCxn id="36" idx="1"/>
            </p:cNvCxnSpPr>
            <p:nvPr/>
          </p:nvCxnSpPr>
          <p:spPr>
            <a:xfrm flipV="1">
              <a:off x="5589431" y="3198671"/>
              <a:ext cx="74857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859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463E0A-5291-4A7E-852D-47BEBB40D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026" y="-1087861"/>
            <a:ext cx="12300925" cy="903372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2575D-0BCF-4064-85FF-22C4DAF66000}" type="slidenum">
              <a:rPr lang="fr-FR" smtClean="0"/>
              <a:t>5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171450" y="-2425774"/>
            <a:ext cx="12378349" cy="9888892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6DD9BC-B690-4B7F-8253-0809A6EE626D}"/>
              </a:ext>
            </a:extLst>
          </p:cNvPr>
          <p:cNvSpPr txBox="1"/>
          <p:nvPr/>
        </p:nvSpPr>
        <p:spPr>
          <a:xfrm>
            <a:off x="297286" y="732438"/>
            <a:ext cx="366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>
                    <a:lumMod val="95000"/>
                  </a:schemeClr>
                </a:solidFill>
                <a:latin typeface="Futura" panose="020B0604020202020203" pitchFamily="34" charset="0"/>
              </a:rPr>
              <a:t>SOMMAIRE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0026" y="1997795"/>
            <a:ext cx="9169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① Présentation du Syndicat Mixte des Transports Artois-Gohelle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accent4">
                    <a:lumMod val="75000"/>
                  </a:schemeClr>
                </a:solidFill>
                <a:latin typeface="Futura" panose="020B0604020202020203"/>
              </a:rPr>
              <a:t>② Présentation du réseau TADAO</a:t>
            </a:r>
          </a:p>
          <a:p>
            <a:endParaRPr lang="fr-FR" sz="2400" dirty="0">
              <a:solidFill>
                <a:schemeClr val="accent4">
                  <a:lumMod val="75000"/>
                </a:schemeClr>
              </a:solidFill>
              <a:latin typeface="Futura" panose="020B0604020202020203"/>
            </a:endParaRPr>
          </a:p>
          <a:p>
            <a:r>
              <a:rPr lang="fr-FR" sz="2400" dirty="0">
                <a:solidFill>
                  <a:schemeClr val="bg1"/>
                </a:solidFill>
                <a:latin typeface="Futura" panose="020B0604020202020203"/>
              </a:rPr>
              <a:t>③ Le rôle du SMT Artois-Gohelle pour le transport scolaire</a:t>
            </a:r>
          </a:p>
          <a:p>
            <a:endParaRPr lang="fr-FR" sz="2400" dirty="0">
              <a:solidFill>
                <a:schemeClr val="bg1"/>
              </a:solidFill>
              <a:latin typeface="Futura" panose="020B0604020202020203"/>
            </a:endParaRPr>
          </a:p>
        </p:txBody>
      </p:sp>
    </p:spTree>
    <p:extLst>
      <p:ext uri="{BB962C8B-B14F-4D97-AF65-F5344CB8AC3E}">
        <p14:creationId xmlns:p14="http://schemas.microsoft.com/office/powerpoint/2010/main" val="218810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27796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6</a:t>
            </a:fld>
            <a:endParaRPr lang="fr-FR"/>
          </a:p>
        </p:txBody>
      </p:sp>
      <p:grpSp>
        <p:nvGrpSpPr>
          <p:cNvPr id="116" name="Groupe 115"/>
          <p:cNvGrpSpPr/>
          <p:nvPr/>
        </p:nvGrpSpPr>
        <p:grpSpPr>
          <a:xfrm>
            <a:off x="656559" y="271986"/>
            <a:ext cx="10706840" cy="5766744"/>
            <a:chOff x="720108" y="644103"/>
            <a:chExt cx="10706840" cy="576674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732" y="644103"/>
              <a:ext cx="3886200" cy="1257300"/>
            </a:xfrm>
            <a:prstGeom prst="rect">
              <a:avLst/>
            </a:prstGeom>
          </p:spPr>
        </p:pic>
        <p:grpSp>
          <p:nvGrpSpPr>
            <p:cNvPr id="113" name="Groupe 112"/>
            <p:cNvGrpSpPr/>
            <p:nvPr/>
          </p:nvGrpSpPr>
          <p:grpSpPr>
            <a:xfrm>
              <a:off x="824355" y="2247924"/>
              <a:ext cx="1947369" cy="1481924"/>
              <a:chOff x="824355" y="2247924"/>
              <a:chExt cx="1947369" cy="1481924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115" y="3106955"/>
                <a:ext cx="523672" cy="523672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5754" y="3102277"/>
                <a:ext cx="557439" cy="557439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C5F900C-399E-46E2-A4A4-2DA3E264F78C}"/>
                  </a:ext>
                </a:extLst>
              </p:cNvPr>
              <p:cNvSpPr txBox="1"/>
              <p:nvPr/>
            </p:nvSpPr>
            <p:spPr>
              <a:xfrm>
                <a:off x="824355" y="2612997"/>
                <a:ext cx="19473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ECC625"/>
                    </a:solidFill>
                    <a:latin typeface="Futura"/>
                  </a:rPr>
                  <a:t>Les transports en commun</a:t>
                </a: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1014284" y="2247924"/>
                <a:ext cx="1558857" cy="1481924"/>
              </a:xfrm>
              <a:prstGeom prst="ellipse">
                <a:avLst/>
              </a:prstGeom>
              <a:noFill/>
              <a:ln>
                <a:solidFill>
                  <a:srgbClr val="ECC6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5" name="Groupe 94"/>
            <p:cNvGrpSpPr/>
            <p:nvPr/>
          </p:nvGrpSpPr>
          <p:grpSpPr>
            <a:xfrm>
              <a:off x="720108" y="4700292"/>
              <a:ext cx="2155862" cy="1710555"/>
              <a:chOff x="720108" y="4700292"/>
              <a:chExt cx="2155862" cy="1710555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8934" y="5986675"/>
                <a:ext cx="362486" cy="362486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2921" y="5508785"/>
                <a:ext cx="486866" cy="486866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9384" y="5438653"/>
                <a:ext cx="847888" cy="555164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C5F900C-399E-46E2-A4A4-2DA3E264F78C}"/>
                  </a:ext>
                </a:extLst>
              </p:cNvPr>
              <p:cNvSpPr txBox="1"/>
              <p:nvPr/>
            </p:nvSpPr>
            <p:spPr>
              <a:xfrm>
                <a:off x="720108" y="5028950"/>
                <a:ext cx="2155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ECC625"/>
                    </a:solidFill>
                    <a:latin typeface="Futura"/>
                  </a:rPr>
                  <a:t>Le Transport à la Demande</a:t>
                </a: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909705" y="4700292"/>
                <a:ext cx="1799357" cy="1710555"/>
              </a:xfrm>
              <a:prstGeom prst="ellipse">
                <a:avLst/>
              </a:prstGeom>
              <a:noFill/>
              <a:ln>
                <a:solidFill>
                  <a:srgbClr val="ECC6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70" name="Connecteur droit 69"/>
            <p:cNvCxnSpPr>
              <a:stCxn id="58" idx="4"/>
              <a:endCxn id="59" idx="0"/>
            </p:cNvCxnSpPr>
            <p:nvPr/>
          </p:nvCxnSpPr>
          <p:spPr>
            <a:xfrm>
              <a:off x="1793713" y="3729848"/>
              <a:ext cx="15671" cy="970444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>
              <a:stCxn id="2" idx="1"/>
            </p:cNvCxnSpPr>
            <p:nvPr/>
          </p:nvCxnSpPr>
          <p:spPr>
            <a:xfrm flipH="1">
              <a:off x="1794225" y="1272753"/>
              <a:ext cx="2067507" cy="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>
              <a:stCxn id="58" idx="0"/>
            </p:cNvCxnSpPr>
            <p:nvPr/>
          </p:nvCxnSpPr>
          <p:spPr>
            <a:xfrm flipV="1">
              <a:off x="1793713" y="1272753"/>
              <a:ext cx="0" cy="975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e 93"/>
            <p:cNvGrpSpPr/>
            <p:nvPr/>
          </p:nvGrpSpPr>
          <p:grpSpPr>
            <a:xfrm>
              <a:off x="9037422" y="1930860"/>
              <a:ext cx="2148544" cy="1946271"/>
              <a:chOff x="9151722" y="1557046"/>
              <a:chExt cx="2148544" cy="194627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6756" y="2478353"/>
                <a:ext cx="589238" cy="589238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89783" y="2604426"/>
                <a:ext cx="463166" cy="463166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6831" y="3072368"/>
                <a:ext cx="438326" cy="373389"/>
              </a:xfrm>
              <a:prstGeom prst="rect">
                <a:avLst/>
              </a:prstGeom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C5F900C-399E-46E2-A4A4-2DA3E264F78C}"/>
                  </a:ext>
                </a:extLst>
              </p:cNvPr>
              <p:cNvSpPr txBox="1"/>
              <p:nvPr/>
            </p:nvSpPr>
            <p:spPr>
              <a:xfrm>
                <a:off x="9151722" y="1868636"/>
                <a:ext cx="21485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ECC625"/>
                    </a:solidFill>
                    <a:latin typeface="Futura"/>
                  </a:rPr>
                  <a:t>Location &amp; stationnement sécurisé pour les vélos</a:t>
                </a:r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9186665" y="1557046"/>
                <a:ext cx="2047310" cy="1946271"/>
              </a:xfrm>
              <a:prstGeom prst="ellipse">
                <a:avLst/>
              </a:prstGeom>
              <a:noFill/>
              <a:ln>
                <a:solidFill>
                  <a:srgbClr val="ECC6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3" name="Groupe 92"/>
            <p:cNvGrpSpPr/>
            <p:nvPr/>
          </p:nvGrpSpPr>
          <p:grpSpPr>
            <a:xfrm>
              <a:off x="8821840" y="4477201"/>
              <a:ext cx="2605108" cy="1439136"/>
              <a:chOff x="9087018" y="4113034"/>
              <a:chExt cx="2605108" cy="1439136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00344" y="4706233"/>
                <a:ext cx="786754" cy="594712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C5F900C-399E-46E2-A4A4-2DA3E264F78C}"/>
                  </a:ext>
                </a:extLst>
              </p:cNvPr>
              <p:cNvSpPr txBox="1"/>
              <p:nvPr/>
            </p:nvSpPr>
            <p:spPr>
              <a:xfrm>
                <a:off x="9087018" y="4417878"/>
                <a:ext cx="26051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ECC625"/>
                    </a:solidFill>
                    <a:latin typeface="Futura"/>
                  </a:rPr>
                  <a:t>Le covoiturage</a:t>
                </a:r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9610144" y="4113034"/>
                <a:ext cx="1513848" cy="1439136"/>
              </a:xfrm>
              <a:prstGeom prst="ellipse">
                <a:avLst/>
              </a:prstGeom>
              <a:noFill/>
              <a:ln>
                <a:solidFill>
                  <a:srgbClr val="ECC6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98" name="Connecteur droit 97"/>
            <p:cNvCxnSpPr>
              <a:stCxn id="82" idx="0"/>
            </p:cNvCxnSpPr>
            <p:nvPr/>
          </p:nvCxnSpPr>
          <p:spPr>
            <a:xfrm flipV="1">
              <a:off x="10096020" y="1272753"/>
              <a:ext cx="0" cy="6581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>
              <a:stCxn id="2" idx="3"/>
            </p:cNvCxnSpPr>
            <p:nvPr/>
          </p:nvCxnSpPr>
          <p:spPr>
            <a:xfrm>
              <a:off x="7747932" y="1272753"/>
              <a:ext cx="23480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>
              <a:stCxn id="82" idx="4"/>
              <a:endCxn id="92" idx="0"/>
            </p:cNvCxnSpPr>
            <p:nvPr/>
          </p:nvCxnSpPr>
          <p:spPr>
            <a:xfrm>
              <a:off x="10096020" y="3877131"/>
              <a:ext cx="5870" cy="60007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05" name="Image 10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927" y="3625510"/>
              <a:ext cx="576852" cy="576852"/>
            </a:xfrm>
            <a:prstGeom prst="rect">
              <a:avLst/>
            </a:prstGeom>
          </p:spPr>
        </p:pic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7C5F900C-399E-46E2-A4A4-2DA3E264F78C}"/>
                </a:ext>
              </a:extLst>
            </p:cNvPr>
            <p:cNvSpPr txBox="1"/>
            <p:nvPr/>
          </p:nvSpPr>
          <p:spPr>
            <a:xfrm>
              <a:off x="4720669" y="3078755"/>
              <a:ext cx="1947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ECC625"/>
                  </a:solidFill>
                  <a:latin typeface="Futura"/>
                </a:rPr>
                <a:t>Les transports scolaires</a:t>
              </a: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913417" y="2840138"/>
              <a:ext cx="1558857" cy="1481924"/>
            </a:xfrm>
            <a:prstGeom prst="ellipse">
              <a:avLst/>
            </a:prstGeom>
            <a:noFill/>
            <a:ln>
              <a:solidFill>
                <a:srgbClr val="ECC6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15" name="Connecteur droit 114"/>
            <p:cNvCxnSpPr>
              <a:stCxn id="58" idx="6"/>
              <a:endCxn id="112" idx="2"/>
            </p:cNvCxnSpPr>
            <p:nvPr/>
          </p:nvCxnSpPr>
          <p:spPr>
            <a:xfrm>
              <a:off x="2573141" y="2988886"/>
              <a:ext cx="2340276" cy="5922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90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27796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7</a:t>
            </a:fld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1133016" y="162781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Les caractéristiques du réseau </a:t>
            </a:r>
            <a:r>
              <a:rPr lang="fr-FR" sz="2400" b="1" dirty="0" err="1">
                <a:solidFill>
                  <a:srgbClr val="475050"/>
                </a:solidFill>
                <a:latin typeface="Futura"/>
              </a:rPr>
              <a:t>Tadao</a:t>
            </a:r>
            <a:endParaRPr lang="fr-FR" sz="2400" b="1" dirty="0">
              <a:solidFill>
                <a:srgbClr val="475050"/>
              </a:solidFill>
              <a:latin typeface="Futura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131778"/>
            <a:ext cx="523672" cy="52367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4" y="127100"/>
            <a:ext cx="557439" cy="5574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B48D347-5C84-42B2-9758-7C851E66981E}"/>
              </a:ext>
            </a:extLst>
          </p:cNvPr>
          <p:cNvGrpSpPr/>
          <p:nvPr/>
        </p:nvGrpSpPr>
        <p:grpSpPr>
          <a:xfrm>
            <a:off x="2052036" y="1052736"/>
            <a:ext cx="7515225" cy="5184576"/>
            <a:chOff x="2052036" y="1052736"/>
            <a:chExt cx="7515225" cy="5184576"/>
          </a:xfrm>
        </p:grpSpPr>
        <p:sp>
          <p:nvSpPr>
            <p:cNvPr id="5" name="Espace réservé du texte 4">
              <a:extLst>
                <a:ext uri="{FF2B5EF4-FFF2-40B4-BE49-F238E27FC236}">
                  <a16:creationId xmlns:a16="http://schemas.microsoft.com/office/drawing/2014/main" id="{EE9EE448-31AE-4E6F-8424-F847C89A9BB9}"/>
                </a:ext>
              </a:extLst>
            </p:cNvPr>
            <p:cNvSpPr txBox="1">
              <a:spLocks/>
            </p:cNvSpPr>
            <p:nvPr/>
          </p:nvSpPr>
          <p:spPr>
            <a:xfrm>
              <a:off x="2052036" y="1052736"/>
              <a:ext cx="7515225" cy="5184576"/>
            </a:xfrm>
            <a:prstGeom prst="rect">
              <a:avLst/>
            </a:prstGeom>
            <a:solidFill>
              <a:srgbClr val="EBC625"/>
            </a:solidFill>
          </p:spPr>
          <p:txBody>
            <a:bodyPr vert="horz" lIns="180000" tIns="360000" rIns="180000" bIns="216000" rtlCol="0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900"/>
                </a:spcBef>
                <a:buSzPct val="70000"/>
                <a:buFont typeface="Wingdings" panose="05000000000000000000" pitchFamily="2" charset="2"/>
                <a:buNone/>
                <a:defRPr sz="1600" b="1" kern="1200">
                  <a:solidFill>
                    <a:srgbClr val="008CB3"/>
                  </a:solidFill>
                  <a:latin typeface="Arial"/>
                  <a:ea typeface="+mn-ea"/>
                  <a:cs typeface="+mn-cs"/>
                </a:defRPr>
              </a:lvl1pPr>
              <a:lvl2pPr marL="18000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32000" indent="-144000" algn="l" defTabSz="685800" rtl="0" eaLnBrk="1" latinLnBrk="0" hangingPunct="1">
                <a:lnSpc>
                  <a:spcPct val="100000"/>
                </a:lnSpc>
                <a:spcBef>
                  <a:spcPts val="900"/>
                </a:spcBef>
                <a:buSzPct val="80000"/>
                <a:buFont typeface="Wingdings" panose="05000000000000000000" pitchFamily="2" charset="2"/>
                <a:buChar char="l"/>
                <a:defRPr sz="1200" b="1" kern="1200">
                  <a:solidFill>
                    <a:srgbClr val="EBC625"/>
                  </a:solidFill>
                  <a:latin typeface="Arial"/>
                  <a:ea typeface="+mn-ea"/>
                  <a:cs typeface="+mn-cs"/>
                </a:defRPr>
              </a:lvl3pPr>
              <a:lvl4pPr marL="432000" indent="0" algn="l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675000" indent="-135000" algn="l" defTabSz="685800" rtl="0" eaLnBrk="1" latinLnBrk="0" hangingPunct="1">
                <a:lnSpc>
                  <a:spcPct val="100000"/>
                </a:lnSpc>
                <a:spcBef>
                  <a:spcPts val="450"/>
                </a:spcBef>
                <a:buFont typeface="Verdana" panose="020B0604030504040204" pitchFamily="34" charset="0"/>
                <a:buChar char="–"/>
                <a:defRPr sz="12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0" indent="0" algn="l" defTabSz="685800" rtl="0" eaLnBrk="1" latinLnBrk="0" hangingPunct="1">
                <a:lnSpc>
                  <a:spcPct val="100000"/>
                </a:lnSpc>
                <a:spcBef>
                  <a:spcPts val="450"/>
                </a:spcBef>
                <a:buFontTx/>
                <a:buNone/>
                <a:defRPr sz="1000" i="1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endParaRPr lang="fr-FR" altLang="fr-FR" dirty="0"/>
            </a:p>
            <a:p>
              <a:pPr lvl="2"/>
              <a:r>
                <a:rPr lang="fr-FR" altLang="fr-FR" dirty="0"/>
                <a:t>Sous-titre, texte de niveau 3</a:t>
              </a:r>
            </a:p>
          </p:txBody>
        </p:sp>
        <p:pic>
          <p:nvPicPr>
            <p:cNvPr id="6" name="Picture 2" descr="Z:\MKT\Isabelle et Saïd\offre2.PNG">
              <a:extLst>
                <a:ext uri="{FF2B5EF4-FFF2-40B4-BE49-F238E27FC236}">
                  <a16:creationId xmlns:a16="http://schemas.microsoft.com/office/drawing/2014/main" id="{005A09D1-6A9E-418D-806D-8CAA353AC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026" y="2004836"/>
              <a:ext cx="6336704" cy="358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3428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27796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8</a:t>
            </a:fld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487049" y="170098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Une offre hiérarchisée 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131778"/>
            <a:ext cx="523672" cy="52367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4" y="127100"/>
            <a:ext cx="557439" cy="55743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D8CBE16-7D6E-4C5B-B633-74C68A29FD87}"/>
              </a:ext>
            </a:extLst>
          </p:cNvPr>
          <p:cNvGrpSpPr/>
          <p:nvPr/>
        </p:nvGrpSpPr>
        <p:grpSpPr>
          <a:xfrm>
            <a:off x="1897062" y="1177963"/>
            <a:ext cx="8397876" cy="4307328"/>
            <a:chOff x="2270124" y="1488355"/>
            <a:chExt cx="8397876" cy="430732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809F21D2-25D6-4578-9A67-6E4F56A372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8" r="2147" b="79129"/>
            <a:stretch/>
          </p:blipFill>
          <p:spPr bwMode="auto">
            <a:xfrm>
              <a:off x="8731624" y="4025658"/>
              <a:ext cx="1936376" cy="1577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68FBE4B-CF62-466A-8956-9B4269E59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2" t="33353" r="65144" b="60429"/>
            <a:stretch/>
          </p:blipFill>
          <p:spPr bwMode="auto">
            <a:xfrm>
              <a:off x="8498060" y="2880265"/>
              <a:ext cx="1082155" cy="1145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63EEB7E-7DF9-4495-815C-6912405D8E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9" t="56275" r="65291" b="37850"/>
            <a:stretch/>
          </p:blipFill>
          <p:spPr bwMode="auto">
            <a:xfrm>
              <a:off x="9520772" y="2929979"/>
              <a:ext cx="984438" cy="1045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1C64DAC9-DE17-436F-9632-FEF2A4E6B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14" t="13199" b="73295"/>
            <a:stretch/>
          </p:blipFill>
          <p:spPr bwMode="auto">
            <a:xfrm>
              <a:off x="2270126" y="1488355"/>
              <a:ext cx="2916985" cy="729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A004307-BE82-4C82-A618-E677F25C82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92" t="50905" r="11370" b="40407"/>
            <a:stretch/>
          </p:blipFill>
          <p:spPr bwMode="auto">
            <a:xfrm>
              <a:off x="5187111" y="1491639"/>
              <a:ext cx="3163221" cy="726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6013E378-A294-47B1-8F8D-F5A3C4DA5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08" r="37931" b="2505"/>
            <a:stretch/>
          </p:blipFill>
          <p:spPr bwMode="auto">
            <a:xfrm>
              <a:off x="2270124" y="2217780"/>
              <a:ext cx="6281398" cy="3577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815CEA0B-9CD0-4D72-9837-D998862DAF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6" t="11346" r="39882" b="64065"/>
            <a:stretch/>
          </p:blipFill>
          <p:spPr bwMode="auto">
            <a:xfrm>
              <a:off x="8297428" y="1488355"/>
              <a:ext cx="2222654" cy="1327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489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79705" y="6492875"/>
            <a:ext cx="277969" cy="365125"/>
          </a:xfrm>
        </p:spPr>
        <p:txBody>
          <a:bodyPr/>
          <a:lstStyle/>
          <a:p>
            <a:fld id="{4F12575D-0BCF-4064-85FF-22C4DAF66000}" type="slidenum">
              <a:rPr lang="fr-FR" smtClean="0"/>
              <a:t>9</a:t>
            </a:fld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5F900C-399E-46E2-A4A4-2DA3E264F78C}"/>
              </a:ext>
            </a:extLst>
          </p:cNvPr>
          <p:cNvSpPr txBox="1"/>
          <p:nvPr/>
        </p:nvSpPr>
        <p:spPr>
          <a:xfrm>
            <a:off x="-487049" y="170098"/>
            <a:ext cx="658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475050"/>
                </a:solidFill>
                <a:latin typeface="Futura"/>
              </a:rPr>
              <a:t>Une offre hiérarchisée 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131778"/>
            <a:ext cx="523672" cy="52367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4" y="127100"/>
            <a:ext cx="557439" cy="55743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E50AD9B-9D5B-4D23-8D69-279BBF046A38}"/>
              </a:ext>
            </a:extLst>
          </p:cNvPr>
          <p:cNvGrpSpPr/>
          <p:nvPr/>
        </p:nvGrpSpPr>
        <p:grpSpPr>
          <a:xfrm>
            <a:off x="2454110" y="956774"/>
            <a:ext cx="7283780" cy="5406276"/>
            <a:chOff x="2262891" y="666244"/>
            <a:chExt cx="8201249" cy="6087253"/>
          </a:xfrm>
        </p:grpSpPr>
        <p:sp>
          <p:nvSpPr>
            <p:cNvPr id="15" name="Espace réservé du numéro de diapositive 2">
              <a:extLst>
                <a:ext uri="{FF2B5EF4-FFF2-40B4-BE49-F238E27FC236}">
                  <a16:creationId xmlns:a16="http://schemas.microsoft.com/office/drawing/2014/main" id="{D79A9423-CC51-4F64-AAA3-529DBDE1BEF8}"/>
                </a:ext>
              </a:extLst>
            </p:cNvPr>
            <p:cNvSpPr txBox="1">
              <a:spLocks/>
            </p:cNvSpPr>
            <p:nvPr/>
          </p:nvSpPr>
          <p:spPr>
            <a:xfrm>
              <a:off x="2980907" y="3567772"/>
              <a:ext cx="951240" cy="29301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1841FF-0FEC-FF40-8B66-FDAD3D274D13}" type="slidenum">
                <a:rPr lang="fr-FR" smtClean="0"/>
                <a:pPr/>
                <a:t>9</a:t>
              </a:fld>
              <a:endParaRPr lang="fr-FR" dirty="0"/>
            </a:p>
          </p:txBody>
        </p:sp>
        <p:sp>
          <p:nvSpPr>
            <p:cNvPr id="17" name="Espace réservé du texte 4">
              <a:extLst>
                <a:ext uri="{FF2B5EF4-FFF2-40B4-BE49-F238E27FC236}">
                  <a16:creationId xmlns:a16="http://schemas.microsoft.com/office/drawing/2014/main" id="{019B2181-BD10-4E3F-9083-089569C8273C}"/>
                </a:ext>
              </a:extLst>
            </p:cNvPr>
            <p:cNvSpPr txBox="1">
              <a:spLocks/>
            </p:cNvSpPr>
            <p:nvPr/>
          </p:nvSpPr>
          <p:spPr>
            <a:xfrm>
              <a:off x="2270126" y="666244"/>
              <a:ext cx="4740275" cy="555215"/>
            </a:xfrm>
            <a:prstGeom prst="rect">
              <a:avLst/>
            </a:prstGeom>
            <a:solidFill>
              <a:schemeClr val="tx1"/>
            </a:solidFill>
          </p:spPr>
          <p:txBody>
            <a:bodyPr/>
            <a:lstStyle>
              <a:lvl1pPr marL="285750" indent="-285750" algn="l" defTabSz="457200" rtl="0" eaLnBrk="1" latinLnBrk="0" hangingPunct="1">
                <a:spcBef>
                  <a:spcPct val="20000"/>
                </a:spcBef>
                <a:buFont typeface="Lucida Grande"/>
                <a:buChar char="/"/>
                <a:defRPr sz="180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2500" cap="all" dirty="0">
                  <a:solidFill>
                    <a:schemeClr val="bg1"/>
                  </a:solidFill>
                </a:rPr>
                <a:t>une offre hiérarchisée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985B9D-7494-44AE-835D-F53D276EF2C3}"/>
                </a:ext>
              </a:extLst>
            </p:cNvPr>
            <p:cNvSpPr txBox="1"/>
            <p:nvPr/>
          </p:nvSpPr>
          <p:spPr>
            <a:xfrm>
              <a:off x="2270125" y="1595713"/>
              <a:ext cx="5433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&gt;</a:t>
              </a:r>
              <a:r>
                <a:rPr lang="fr-FR" sz="2800" dirty="0"/>
                <a:t> </a:t>
              </a:r>
              <a:r>
                <a:rPr lang="fr-FR" sz="2400" dirty="0">
                  <a:latin typeface="Neutraface Text Bold" pitchFamily="50" charset="0"/>
                </a:rPr>
                <a:t>9 LIGNES PRINCIPALES</a:t>
              </a: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486B2C8-CA63-4C91-95FD-25C1C32FB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891" y="2019519"/>
              <a:ext cx="3338513" cy="85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ABBB1244-66FB-4AEF-8263-2AEDC8D95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891" y="3553095"/>
              <a:ext cx="4062413" cy="79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B3D3CB4C-6B33-4F1E-8C2D-5BED797A4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25" y="4999170"/>
              <a:ext cx="2717800" cy="879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2910BC3-3A54-4E33-957A-8AAE8FFFA21A}"/>
                </a:ext>
              </a:extLst>
            </p:cNvPr>
            <p:cNvSpPr txBox="1"/>
            <p:nvPr/>
          </p:nvSpPr>
          <p:spPr>
            <a:xfrm>
              <a:off x="2270126" y="3093588"/>
              <a:ext cx="40551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&gt;</a:t>
              </a:r>
              <a:r>
                <a:rPr lang="fr-FR" sz="2800" dirty="0"/>
                <a:t> </a:t>
              </a:r>
              <a:r>
                <a:rPr lang="fr-FR" sz="2400" dirty="0">
                  <a:latin typeface="Neutraface Text Bold" pitchFamily="50" charset="0"/>
                </a:rPr>
                <a:t>19 LIGNES SECONDAIRES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0E6271C-3ED3-4CE2-8427-BB450C2C8A30}"/>
                </a:ext>
              </a:extLst>
            </p:cNvPr>
            <p:cNvSpPr txBox="1"/>
            <p:nvPr/>
          </p:nvSpPr>
          <p:spPr>
            <a:xfrm>
              <a:off x="2270126" y="4608105"/>
              <a:ext cx="2911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&gt;</a:t>
              </a:r>
              <a:r>
                <a:rPr lang="fr-FR" sz="2800" dirty="0"/>
                <a:t> </a:t>
              </a:r>
              <a:r>
                <a:rPr lang="fr-FR" sz="2400" dirty="0">
                  <a:latin typeface="Neutraface Text Bold" pitchFamily="50" charset="0"/>
                </a:rPr>
                <a:t>15 LIGNES DUO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E4DB3ED-7178-460C-A1AD-B415D2254B39}"/>
                </a:ext>
              </a:extLst>
            </p:cNvPr>
            <p:cNvSpPr txBox="1"/>
            <p:nvPr/>
          </p:nvSpPr>
          <p:spPr>
            <a:xfrm>
              <a:off x="6665112" y="3355198"/>
              <a:ext cx="291147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/>
                <a:t>&gt;</a:t>
              </a:r>
              <a:r>
                <a:rPr lang="fr-FR" sz="2800" dirty="0"/>
                <a:t> </a:t>
              </a:r>
              <a:r>
                <a:rPr lang="fr-FR" sz="2400" dirty="0">
                  <a:latin typeface="Neutraface Text Bold" pitchFamily="50" charset="0"/>
                </a:rPr>
                <a:t>DES SERVICES SPECIFIQUES</a:t>
              </a:r>
            </a:p>
          </p:txBody>
        </p: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46B0C544-D557-482A-9301-DBE4EC4E3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974" y="1434787"/>
              <a:ext cx="802627" cy="101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839A78A-E5F2-46F8-9C57-F051961416AC}"/>
                </a:ext>
              </a:extLst>
            </p:cNvPr>
            <p:cNvGrpSpPr/>
            <p:nvPr/>
          </p:nvGrpSpPr>
          <p:grpSpPr>
            <a:xfrm>
              <a:off x="8323631" y="3949970"/>
              <a:ext cx="2140509" cy="1127312"/>
              <a:chOff x="6192716" y="2861120"/>
              <a:chExt cx="2140509" cy="1127312"/>
            </a:xfrm>
          </p:grpSpPr>
          <p:pic>
            <p:nvPicPr>
              <p:cNvPr id="28" name="Picture 8">
                <a:extLst>
                  <a:ext uri="{FF2B5EF4-FFF2-40B4-BE49-F238E27FC236}">
                    <a16:creationId xmlns:a16="http://schemas.microsoft.com/office/drawing/2014/main" id="{0E3306E0-9FBD-4216-AAB5-834B2095D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5178" y="2861120"/>
                <a:ext cx="675587" cy="675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0361175D-EE1F-4C3F-B2BF-CD59361D3A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716" y="3355198"/>
                <a:ext cx="2140509" cy="633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A4B1F92C-5BCC-4632-91C8-C546D6037CD9}"/>
                </a:ext>
              </a:extLst>
            </p:cNvPr>
            <p:cNvGrpSpPr/>
            <p:nvPr/>
          </p:nvGrpSpPr>
          <p:grpSpPr>
            <a:xfrm>
              <a:off x="6664974" y="4441567"/>
              <a:ext cx="1991485" cy="1153706"/>
              <a:chOff x="4933693" y="3536707"/>
              <a:chExt cx="1991485" cy="1153706"/>
            </a:xfrm>
          </p:grpSpPr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790BF19A-3816-4086-9125-6B3C6BC0A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1089" y="3536707"/>
                <a:ext cx="702984" cy="649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1">
                <a:extLst>
                  <a:ext uri="{FF2B5EF4-FFF2-40B4-BE49-F238E27FC236}">
                    <a16:creationId xmlns:a16="http://schemas.microsoft.com/office/drawing/2014/main" id="{5A030219-9CFC-4120-AAE1-EEA7F1B38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3693" y="4186329"/>
                <a:ext cx="1991485" cy="5040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0537FD90-79DB-4DA8-A32A-BE36070FD332}"/>
                </a:ext>
              </a:extLst>
            </p:cNvPr>
            <p:cNvGrpSpPr/>
            <p:nvPr/>
          </p:nvGrpSpPr>
          <p:grpSpPr>
            <a:xfrm>
              <a:off x="8243176" y="5145544"/>
              <a:ext cx="1919934" cy="1121270"/>
              <a:chOff x="6516005" y="4317636"/>
              <a:chExt cx="1919934" cy="1121270"/>
            </a:xfrm>
          </p:grpSpPr>
          <p:pic>
            <p:nvPicPr>
              <p:cNvPr id="34" name="Picture 7">
                <a:extLst>
                  <a:ext uri="{FF2B5EF4-FFF2-40B4-BE49-F238E27FC236}">
                    <a16:creationId xmlns:a16="http://schemas.microsoft.com/office/drawing/2014/main" id="{C87AA005-E941-4B6A-B70C-3251A9905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9931" y="4317636"/>
                <a:ext cx="470083" cy="5494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2">
                <a:extLst>
                  <a:ext uri="{FF2B5EF4-FFF2-40B4-BE49-F238E27FC236}">
                    <a16:creationId xmlns:a16="http://schemas.microsoft.com/office/drawing/2014/main" id="{A15E1968-D58D-4E19-80BD-210ACF28C9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005" y="4769970"/>
                <a:ext cx="1919934" cy="6689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6CF6CD-AF08-4758-BA8F-8BFEB5C4EB13}"/>
                </a:ext>
              </a:extLst>
            </p:cNvPr>
            <p:cNvSpPr txBox="1"/>
            <p:nvPr/>
          </p:nvSpPr>
          <p:spPr>
            <a:xfrm>
              <a:off x="6795487" y="4346845"/>
              <a:ext cx="450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00" b="1" dirty="0">
                  <a:latin typeface="Neutraface Text Bold" pitchFamily="50" charset="0"/>
                </a:rPr>
                <a:t>5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E2F5858-F9E6-42A5-8702-BE4159CDD7C6}"/>
                </a:ext>
              </a:extLst>
            </p:cNvPr>
            <p:cNvSpPr txBox="1"/>
            <p:nvPr/>
          </p:nvSpPr>
          <p:spPr>
            <a:xfrm>
              <a:off x="8448680" y="3891024"/>
              <a:ext cx="450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00" b="1" dirty="0">
                  <a:latin typeface="Neutraface Text Bold" pitchFamily="50" charset="0"/>
                </a:rPr>
                <a:t>7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DC4B14D-667E-48AE-9D91-8E9F279EB1FA}"/>
                </a:ext>
              </a:extLst>
            </p:cNvPr>
            <p:cNvSpPr txBox="1"/>
            <p:nvPr/>
          </p:nvSpPr>
          <p:spPr>
            <a:xfrm>
              <a:off x="8448680" y="4977241"/>
              <a:ext cx="450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400" b="1" dirty="0">
                  <a:latin typeface="Neutraface Text Bold" pitchFamily="50" charset="0"/>
                </a:rPr>
                <a:t>3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3C780C60-66B8-46CD-95D3-1D08A449C196}"/>
                </a:ext>
              </a:extLst>
            </p:cNvPr>
            <p:cNvSpPr txBox="1"/>
            <p:nvPr/>
          </p:nvSpPr>
          <p:spPr>
            <a:xfrm>
              <a:off x="7522121" y="1627103"/>
              <a:ext cx="16900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kern="900" dirty="0">
                  <a:solidFill>
                    <a:srgbClr val="008CB4"/>
                  </a:solidFill>
                  <a:latin typeface="Neutraface Text Bold" pitchFamily="50" charset="0"/>
                </a:rPr>
                <a:t>Un réseau complémentaire de 43 lignes !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8509190-BBA9-4EE4-A4DE-9B4D8B42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52369" y="5597878"/>
              <a:ext cx="585494" cy="755476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B2E7439-A534-4E33-8035-17C1908D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70091" y="6153945"/>
              <a:ext cx="1735544" cy="599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1996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Microsoft Office PowerPoint</Application>
  <PresentationFormat>Grand écran</PresentationFormat>
  <Paragraphs>184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Futura</vt:lpstr>
      <vt:lpstr>Lucida Grande</vt:lpstr>
      <vt:lpstr>Neutraface Text Bold</vt:lpstr>
      <vt:lpstr>Neutraface Text Book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Amandine Zielinski</dc:creator>
  <cp:lastModifiedBy>Jeremy Salomé</cp:lastModifiedBy>
  <cp:revision>198</cp:revision>
  <dcterms:created xsi:type="dcterms:W3CDTF">2020-02-19T12:35:20Z</dcterms:created>
  <dcterms:modified xsi:type="dcterms:W3CDTF">2020-11-09T15:05:14Z</dcterms:modified>
</cp:coreProperties>
</file>