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35"/>
  </p:notesMasterIdLst>
  <p:handoutMasterIdLst>
    <p:handoutMasterId r:id="rId36"/>
  </p:handoutMasterIdLst>
  <p:sldIdLst>
    <p:sldId id="340" r:id="rId2"/>
    <p:sldId id="256" r:id="rId3"/>
    <p:sldId id="336" r:id="rId4"/>
    <p:sldId id="257" r:id="rId5"/>
    <p:sldId id="335" r:id="rId6"/>
    <p:sldId id="332" r:id="rId7"/>
    <p:sldId id="312" r:id="rId8"/>
    <p:sldId id="269" r:id="rId9"/>
    <p:sldId id="287" r:id="rId10"/>
    <p:sldId id="270" r:id="rId11"/>
    <p:sldId id="382" r:id="rId12"/>
    <p:sldId id="271" r:id="rId13"/>
    <p:sldId id="355" r:id="rId14"/>
    <p:sldId id="356" r:id="rId15"/>
    <p:sldId id="364" r:id="rId16"/>
    <p:sldId id="348" r:id="rId17"/>
    <p:sldId id="380" r:id="rId18"/>
    <p:sldId id="278" r:id="rId19"/>
    <p:sldId id="289" r:id="rId20"/>
    <p:sldId id="349" r:id="rId21"/>
    <p:sldId id="357" r:id="rId22"/>
    <p:sldId id="350" r:id="rId23"/>
    <p:sldId id="358" r:id="rId24"/>
    <p:sldId id="361" r:id="rId25"/>
    <p:sldId id="383" r:id="rId26"/>
    <p:sldId id="384" r:id="rId27"/>
    <p:sldId id="385" r:id="rId28"/>
    <p:sldId id="363" r:id="rId29"/>
    <p:sldId id="351" r:id="rId30"/>
    <p:sldId id="352" r:id="rId31"/>
    <p:sldId id="372" r:id="rId32"/>
    <p:sldId id="280" r:id="rId33"/>
    <p:sldId id="38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66CBBA"/>
    <a:srgbClr val="66C1BF"/>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35" autoAdjust="0"/>
    <p:restoredTop sz="92727" autoAdjust="0"/>
  </p:normalViewPr>
  <p:slideViewPr>
    <p:cSldViewPr snapToGrid="0">
      <p:cViewPr varScale="1">
        <p:scale>
          <a:sx n="69" d="100"/>
          <a:sy n="69" d="100"/>
        </p:scale>
        <p:origin x="5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a:ln w="76200">
          <a:solidFill>
            <a:srgbClr val="E30613"/>
          </a:solidFill>
        </a:ln>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a:ln w="76200">
          <a:solidFill>
            <a:srgbClr val="E30613"/>
          </a:solidFill>
        </a:ln>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a:ln w="76200">
          <a:solidFill>
            <a:srgbClr val="E30613"/>
          </a:solidFill>
        </a:ln>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a:ln w="76200">
          <a:solidFill>
            <a:srgbClr val="E30613"/>
          </a:solidFill>
        </a:ln>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1600" dirty="0" smtClean="0"/>
            <a:t>Sociale</a:t>
          </a:r>
          <a:endParaRPr lang="fr-FR" sz="1600" dirty="0"/>
        </a:p>
      </dgm:t>
    </dgm:pt>
    <dgm:pt modelId="{0356C0E0-4255-4D32-8EF5-03F55BA3E109}" type="parTrans" cxnId="{20B2ED57-E42F-4CF1-87A2-6488595D6298}">
      <dgm:prSet/>
      <dgm:spPr/>
      <dgm:t>
        <a:bodyPr/>
        <a:lstStyle/>
        <a:p>
          <a:endParaRPr lang="fr-FR" sz="2400"/>
        </a:p>
      </dgm:t>
    </dgm:pt>
    <dgm:pt modelId="{84D54936-A850-4E1D-BE12-48235BB45D41}" type="sibTrans" cxnId="{20B2ED57-E42F-4CF1-87A2-6488595D6298}">
      <dgm:prSet/>
      <dgm:spPr/>
      <dgm:t>
        <a:bodyPr/>
        <a:lstStyle/>
        <a:p>
          <a:endParaRPr lang="fr-FR" sz="2400"/>
        </a:p>
      </dgm:t>
    </dgm:pt>
    <dgm:pt modelId="{B2E38835-913A-4FD2-B216-B26D5A5F75FD}">
      <dgm:prSet phldrT="[Texte]" custT="1"/>
      <dgm:spPr/>
      <dgm:t>
        <a:bodyPr/>
        <a:lstStyle/>
        <a:p>
          <a:r>
            <a:rPr lang="fr-FR" sz="1600" dirty="0" smtClean="0"/>
            <a:t>Sociétale et écologique </a:t>
          </a:r>
          <a:endParaRPr lang="fr-FR" sz="1600" dirty="0"/>
        </a:p>
      </dgm:t>
    </dgm:pt>
    <dgm:pt modelId="{9B728D80-7A47-4F1B-AEAE-4800EC44FED1}" type="parTrans" cxnId="{64D431B4-56AB-4165-A460-BBCFF6EBE341}">
      <dgm:prSet/>
      <dgm:spPr/>
      <dgm:t>
        <a:bodyPr/>
        <a:lstStyle/>
        <a:p>
          <a:endParaRPr lang="fr-FR" sz="2400"/>
        </a:p>
      </dgm:t>
    </dgm:pt>
    <dgm:pt modelId="{7AA74A17-84AE-4D4D-9D34-146F53C8B598}" type="sibTrans" cxnId="{64D431B4-56AB-4165-A460-BBCFF6EBE341}">
      <dgm:prSet/>
      <dgm:spPr/>
      <dgm:t>
        <a:bodyPr/>
        <a:lstStyle/>
        <a:p>
          <a:endParaRPr lang="fr-FR" sz="2400"/>
        </a:p>
      </dgm:t>
    </dgm:pt>
    <dgm:pt modelId="{6054054C-D53A-4F21-A5DC-8FA75BAC9A95}">
      <dgm:prSet phldrT="[Texte]" custT="1"/>
      <dgm:spPr/>
      <dgm:t>
        <a:bodyPr/>
        <a:lstStyle/>
        <a:p>
          <a:r>
            <a:rPr lang="fr-FR" sz="1600" dirty="0" smtClean="0"/>
            <a:t>Économique </a:t>
          </a:r>
          <a:endParaRPr lang="fr-FR" sz="1600" dirty="0"/>
        </a:p>
      </dgm:t>
    </dgm:pt>
    <dgm:pt modelId="{C978DA7E-46C6-4BCF-8F57-A277E936EA3D}" type="parTrans" cxnId="{D3350338-1BD0-4171-9DAC-3BF0A5836A81}">
      <dgm:prSet/>
      <dgm:spPr/>
      <dgm:t>
        <a:bodyPr/>
        <a:lstStyle/>
        <a:p>
          <a:endParaRPr lang="fr-FR" sz="2400"/>
        </a:p>
      </dgm:t>
    </dgm:pt>
    <dgm:pt modelId="{018EB8DD-0916-4CE4-AD4A-59BC53286602}" type="sibTrans" cxnId="{D3350338-1BD0-4171-9DAC-3BF0A5836A81}">
      <dgm:prSet/>
      <dgm:spPr/>
      <dgm:t>
        <a:bodyPr/>
        <a:lstStyle/>
        <a:p>
          <a:endParaRPr lang="fr-FR" sz="2400"/>
        </a:p>
      </dgm:t>
    </dgm:pt>
    <dgm:pt modelId="{AB4426DA-C617-4169-A489-394EB4D48FFB}">
      <dgm:prSet custT="1"/>
      <dgm:spPr/>
      <dgm:t>
        <a:bodyPr/>
        <a:lstStyle/>
        <a:p>
          <a:r>
            <a:rPr lang="fr-FR" sz="1050" dirty="0" smtClean="0"/>
            <a:t>Disparités fortes du niveau d’éducation selon la localisation des élèves </a:t>
          </a:r>
          <a:endParaRPr lang="fr-FR" sz="1050" dirty="0"/>
        </a:p>
      </dgm:t>
    </dgm:pt>
    <dgm:pt modelId="{F80F407E-FFDA-4DB9-BC15-75D4248FDD24}" type="parTrans" cxnId="{83E0528C-2CA6-4627-BE3F-31F768A8D751}">
      <dgm:prSet/>
      <dgm:spPr/>
      <dgm:t>
        <a:bodyPr/>
        <a:lstStyle/>
        <a:p>
          <a:endParaRPr lang="fr-FR" sz="2400"/>
        </a:p>
      </dgm:t>
    </dgm:pt>
    <dgm:pt modelId="{CED70E84-1B41-4147-8671-FFDBAE854168}" type="sibTrans" cxnId="{83E0528C-2CA6-4627-BE3F-31F768A8D751}">
      <dgm:prSet/>
      <dgm:spPr/>
      <dgm:t>
        <a:bodyPr/>
        <a:lstStyle/>
        <a:p>
          <a:endParaRPr lang="fr-FR" sz="2400"/>
        </a:p>
      </dgm:t>
    </dgm:pt>
    <dgm:pt modelId="{2A02576D-117C-4BC2-9D28-8C873F210E20}">
      <dgm:prSet custT="1"/>
      <dgm:spPr/>
      <dgm:t>
        <a:bodyPr/>
        <a:lstStyle/>
        <a:p>
          <a:r>
            <a:rPr lang="fr-FR" sz="1050" dirty="0" smtClean="0"/>
            <a:t>Développer l’autonomie et l’entraide  </a:t>
          </a:r>
          <a:endParaRPr lang="fr-FR" sz="1050" dirty="0"/>
        </a:p>
      </dgm:t>
    </dgm:pt>
    <dgm:pt modelId="{53638845-CD04-48FF-9111-75DE965BB872}" type="parTrans" cxnId="{C11562B6-2086-4BCB-BB98-E65F8D5CFE88}">
      <dgm:prSet/>
      <dgm:spPr/>
      <dgm:t>
        <a:bodyPr/>
        <a:lstStyle/>
        <a:p>
          <a:endParaRPr lang="fr-FR" sz="2400"/>
        </a:p>
      </dgm:t>
    </dgm:pt>
    <dgm:pt modelId="{4E595E75-9555-438E-8021-677673D8B15A}" type="sibTrans" cxnId="{C11562B6-2086-4BCB-BB98-E65F8D5CFE88}">
      <dgm:prSet/>
      <dgm:spPr/>
      <dgm:t>
        <a:bodyPr/>
        <a:lstStyle/>
        <a:p>
          <a:endParaRPr lang="fr-FR" sz="2400"/>
        </a:p>
      </dgm:t>
    </dgm:pt>
    <dgm:pt modelId="{0184827D-5FF5-48EF-BBBE-1EFA205E60DC}">
      <dgm:prSet custT="1"/>
      <dgm:spPr/>
      <dgm:t>
        <a:bodyPr/>
        <a:lstStyle/>
        <a:p>
          <a:r>
            <a:rPr lang="fr-FR" sz="1050" dirty="0" smtClean="0"/>
            <a:t>Forte émissions de polluants et de GES aux abords des établissements scolaires</a:t>
          </a:r>
          <a:endParaRPr lang="fr-FR" sz="1050" dirty="0"/>
        </a:p>
      </dgm:t>
    </dgm:pt>
    <dgm:pt modelId="{4027F348-A600-48FD-A6B9-9FED4F230A65}" type="parTrans" cxnId="{372A816C-5F59-4A04-8F11-5C0A4D99E231}">
      <dgm:prSet/>
      <dgm:spPr/>
      <dgm:t>
        <a:bodyPr/>
        <a:lstStyle/>
        <a:p>
          <a:endParaRPr lang="fr-FR" sz="2400"/>
        </a:p>
      </dgm:t>
    </dgm:pt>
    <dgm:pt modelId="{2CBE358F-6F86-4446-BD30-42B1A630B0B0}" type="sibTrans" cxnId="{372A816C-5F59-4A04-8F11-5C0A4D99E231}">
      <dgm:prSet/>
      <dgm:spPr/>
      <dgm:t>
        <a:bodyPr/>
        <a:lstStyle/>
        <a:p>
          <a:endParaRPr lang="fr-FR" sz="2400"/>
        </a:p>
      </dgm:t>
    </dgm:pt>
    <dgm:pt modelId="{DA13013B-BBB1-441F-A3BD-333C846E6226}">
      <dgm:prSet custT="1"/>
      <dgm:spPr/>
      <dgm:t>
        <a:bodyPr/>
        <a:lstStyle/>
        <a:p>
          <a:r>
            <a:rPr lang="fr-FR" sz="1050" dirty="0" smtClean="0"/>
            <a:t>Obésité et sédentarité en hausse (manque d’activités physiques)</a:t>
          </a:r>
          <a:endParaRPr lang="fr-FR" sz="1050" dirty="0"/>
        </a:p>
      </dgm:t>
    </dgm:pt>
    <dgm:pt modelId="{AE709D24-4B82-4321-B907-6B6177FEFAD2}" type="parTrans" cxnId="{D6B9E4BF-2BF6-4FC3-B23F-3E1AB53F82CC}">
      <dgm:prSet/>
      <dgm:spPr/>
      <dgm:t>
        <a:bodyPr/>
        <a:lstStyle/>
        <a:p>
          <a:endParaRPr lang="fr-FR" sz="2400"/>
        </a:p>
      </dgm:t>
    </dgm:pt>
    <dgm:pt modelId="{73BAC27E-0D1E-454C-8153-771312EE30F3}" type="sibTrans" cxnId="{D6B9E4BF-2BF6-4FC3-B23F-3E1AB53F82CC}">
      <dgm:prSet/>
      <dgm:spPr/>
      <dgm:t>
        <a:bodyPr/>
        <a:lstStyle/>
        <a:p>
          <a:endParaRPr lang="fr-FR" sz="2400"/>
        </a:p>
      </dgm:t>
    </dgm:pt>
    <dgm:pt modelId="{01140C7C-E306-44A1-B637-D81942215573}">
      <dgm:prSet custT="1"/>
      <dgm:spPr/>
      <dgm:t>
        <a:bodyPr/>
        <a:lstStyle/>
        <a:p>
          <a:r>
            <a:rPr lang="fr-FR" sz="1050" dirty="0" smtClean="0"/>
            <a:t>Congestion des axes routiers (perte de temps) </a:t>
          </a:r>
          <a:endParaRPr lang="fr-FR" sz="1050" dirty="0"/>
        </a:p>
      </dgm:t>
    </dgm:pt>
    <dgm:pt modelId="{AE7EB17D-50FF-49F1-B4A0-7DA9D6E6CFA8}" type="parTrans" cxnId="{4B0913F9-0260-49D9-A760-EBAE6ADCD5D2}">
      <dgm:prSet/>
      <dgm:spPr/>
      <dgm:t>
        <a:bodyPr/>
        <a:lstStyle/>
        <a:p>
          <a:endParaRPr lang="fr-FR" sz="2400"/>
        </a:p>
      </dgm:t>
    </dgm:pt>
    <dgm:pt modelId="{EC504D6A-A7B3-4B97-9E4E-00C0072CF562}" type="sibTrans" cxnId="{4B0913F9-0260-49D9-A760-EBAE6ADCD5D2}">
      <dgm:prSet/>
      <dgm:spPr/>
      <dgm:t>
        <a:bodyPr/>
        <a:lstStyle/>
        <a:p>
          <a:endParaRPr lang="fr-FR" sz="2400"/>
        </a:p>
      </dgm:t>
    </dgm:pt>
    <dgm:pt modelId="{D244350E-6706-4B51-9AE8-2DE242D16AA9}">
      <dgm:prSet custT="1"/>
      <dgm:spPr/>
      <dgm:t>
        <a:bodyPr/>
        <a:lstStyle/>
        <a:p>
          <a:r>
            <a:rPr lang="fr-FR" sz="1050" dirty="0" smtClean="0"/>
            <a:t>Coût de l’automobile et de ses infrastructures rarement pris en compte </a:t>
          </a:r>
          <a:endParaRPr lang="fr-FR" sz="1050" dirty="0"/>
        </a:p>
      </dgm:t>
    </dgm:pt>
    <dgm:pt modelId="{8C9913F8-7E21-4527-8045-DEE21AEF2B45}" type="parTrans" cxnId="{087DA2AA-2172-4489-A048-2F9D0FC3CE5B}">
      <dgm:prSet/>
      <dgm:spPr/>
      <dgm:t>
        <a:bodyPr/>
        <a:lstStyle/>
        <a:p>
          <a:endParaRPr lang="fr-FR" sz="2400"/>
        </a:p>
      </dgm:t>
    </dgm:pt>
    <dgm:pt modelId="{75B24CDB-E324-4E28-AAA4-1237D7B7DEA2}" type="sibTrans" cxnId="{087DA2AA-2172-4489-A048-2F9D0FC3CE5B}">
      <dgm:prSet/>
      <dgm:spPr/>
      <dgm:t>
        <a:bodyPr/>
        <a:lstStyle/>
        <a:p>
          <a:endParaRPr lang="fr-FR" sz="2400"/>
        </a:p>
      </dgm:t>
    </dgm:pt>
    <dgm:pt modelId="{112FAEB7-2697-4F21-ABA3-6428C4FCB674}">
      <dgm:prSet custT="1"/>
      <dgm:spPr/>
      <dgm:t>
        <a:bodyPr/>
        <a:lstStyle/>
        <a:p>
          <a:r>
            <a:rPr lang="fr-FR" sz="1050" dirty="0" smtClean="0"/>
            <a:t>Dette écologique</a:t>
          </a:r>
          <a:endParaRPr lang="fr-FR" sz="1050" dirty="0"/>
        </a:p>
      </dgm:t>
    </dgm:pt>
    <dgm:pt modelId="{64D34DF9-A417-460A-8FB7-891622175D64}" type="parTrans" cxnId="{301D5123-3CEA-42D6-AF07-EBB36D96561A}">
      <dgm:prSet/>
      <dgm:spPr/>
      <dgm:t>
        <a:bodyPr/>
        <a:lstStyle/>
        <a:p>
          <a:endParaRPr lang="fr-FR" sz="2400"/>
        </a:p>
      </dgm:t>
    </dgm:pt>
    <dgm:pt modelId="{6D6B4A3E-1C33-40C0-9359-DA89AF9B2A2B}" type="sibTrans" cxnId="{301D5123-3CEA-42D6-AF07-EBB36D96561A}">
      <dgm:prSet/>
      <dgm:spPr/>
      <dgm:t>
        <a:bodyPr/>
        <a:lstStyle/>
        <a:p>
          <a:endParaRPr lang="fr-FR" sz="2400"/>
        </a:p>
      </dgm:t>
    </dgm:pt>
    <dgm:pt modelId="{E8BBA03D-0ED6-4939-BF3F-21B8374790F4}">
      <dgm:prSet custT="1"/>
      <dgm:spPr/>
      <dgm:t>
        <a:bodyPr/>
        <a:lstStyle/>
        <a:p>
          <a:r>
            <a:rPr lang="fr-FR" sz="1050" dirty="0" smtClean="0"/>
            <a:t>Sensibiliser les enfants aux enjeux du développement durable </a:t>
          </a:r>
          <a:endParaRPr lang="fr-FR" sz="1050" dirty="0"/>
        </a:p>
      </dgm:t>
    </dgm:pt>
    <dgm:pt modelId="{D89214BE-AEA5-4D63-884C-1E06248F0A86}" type="parTrans" cxnId="{32837767-4182-4676-B440-F6C04BF9E695}">
      <dgm:prSet/>
      <dgm:spPr/>
      <dgm:t>
        <a:bodyPr/>
        <a:lstStyle/>
        <a:p>
          <a:endParaRPr lang="fr-FR" sz="2400"/>
        </a:p>
      </dgm:t>
    </dgm:pt>
    <dgm:pt modelId="{DA012190-553B-45D3-8E54-FE5351AB0E29}" type="sibTrans" cxnId="{32837767-4182-4676-B440-F6C04BF9E695}">
      <dgm:prSet/>
      <dgm:spPr/>
      <dgm:t>
        <a:bodyPr/>
        <a:lstStyle/>
        <a:p>
          <a:endParaRPr lang="fr-FR" sz="2400"/>
        </a:p>
      </dgm:t>
    </dgm:pt>
    <dgm:pt modelId="{F6E28DC8-9988-4E0A-ABE6-B2E8C1DC4E39}">
      <dgm:prSet custT="1"/>
      <dgm:spPr/>
      <dgm:t>
        <a:bodyPr/>
        <a:lstStyle/>
        <a:p>
          <a:r>
            <a:rPr lang="fr-FR" sz="1050" dirty="0" smtClean="0"/>
            <a:t>Améliorer le cadre de vie en réduisant les nuisances et les conflits d’usage </a:t>
          </a:r>
          <a:endParaRPr lang="fr-FR" sz="1050" dirty="0"/>
        </a:p>
      </dgm:t>
    </dgm:pt>
    <dgm:pt modelId="{AAD725B9-C508-4999-A3DB-01D31257C5A0}" type="parTrans" cxnId="{A3A21FE7-7F10-4BB9-8EDD-A66524C09782}">
      <dgm:prSet/>
      <dgm:spPr/>
      <dgm:t>
        <a:bodyPr/>
        <a:lstStyle/>
        <a:p>
          <a:endParaRPr lang="fr-FR" sz="2400"/>
        </a:p>
      </dgm:t>
    </dgm:pt>
    <dgm:pt modelId="{279C71E8-B737-4E9B-B5E1-25A855376FBD}" type="sibTrans" cxnId="{A3A21FE7-7F10-4BB9-8EDD-A66524C09782}">
      <dgm:prSet/>
      <dgm:spPr/>
      <dgm:t>
        <a:bodyPr/>
        <a:lstStyle/>
        <a:p>
          <a:endParaRPr lang="fr-FR" sz="24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Autres partenaires techniques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30427"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91354">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9277B66-0820-4A08-AA5E-5723B29EF840}" type="presOf" srcId="{F8BD8982-BB62-4DC9-9463-2B600DAF3109}" destId="{BB2BDA9F-E161-4A45-B3C6-086FCAFFD99D}" srcOrd="0" destOrd="0" presId="urn:microsoft.com/office/officeart/2005/8/layout/radial4"/>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B6298342-6A2A-4D2E-8EDB-C535EC0A50A5}" srcId="{34A79E74-640B-48B6-80EC-D4FFD19AD229}" destId="{2E57C836-D988-4B4F-A6D6-3118B8A03441}" srcOrd="7" destOrd="0" parTransId="{AD012BC2-0B60-4F0D-8BC5-B8B6D20CB223}" sibTransId="{987F9A30-D558-423D-951C-AF9881C96257}"/>
    <dgm:cxn modelId="{79916CEA-BDB5-402C-A7A2-44E5569D7F36}" srcId="{34A79E74-640B-48B6-80EC-D4FFD19AD229}" destId="{E6A78D1C-D5FD-4435-9087-4E43F129407B}" srcOrd="3" destOrd="0" parTransId="{DB53CA63-7797-489D-A0DD-7D950CBA3A91}" sibTransId="{B05590AA-3C5B-4489-B893-F1364A5BA7AD}"/>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C0A243-0F31-47DD-AD03-C914F81034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64B51C83-0575-4B62-B01C-E4AC8A7A752C}">
      <dgm:prSet phldrT="[Texte]"/>
      <dgm:spPr/>
      <dgm:t>
        <a:bodyPr/>
        <a:lstStyle/>
        <a:p>
          <a:r>
            <a:rPr lang="fr-FR" dirty="0" smtClean="0"/>
            <a:t>Accessibilité</a:t>
          </a:r>
          <a:endParaRPr lang="fr-FR" dirty="0"/>
        </a:p>
      </dgm:t>
    </dgm:pt>
    <dgm:pt modelId="{818CF2D8-5C46-450A-B8C0-102DE74E158F}" type="parTrans" cxnId="{37EA8111-A84E-4E75-B9AB-4B743010B51B}">
      <dgm:prSet/>
      <dgm:spPr/>
      <dgm:t>
        <a:bodyPr/>
        <a:lstStyle/>
        <a:p>
          <a:endParaRPr lang="fr-FR"/>
        </a:p>
      </dgm:t>
    </dgm:pt>
    <dgm:pt modelId="{A739E131-7B70-4745-900A-F474B5EA56E5}" type="sibTrans" cxnId="{37EA8111-A84E-4E75-B9AB-4B743010B51B}">
      <dgm:prSet/>
      <dgm:spPr/>
      <dgm:t>
        <a:bodyPr/>
        <a:lstStyle/>
        <a:p>
          <a:endParaRPr lang="fr-FR"/>
        </a:p>
      </dgm:t>
    </dgm:pt>
    <dgm:pt modelId="{42827413-D766-48C7-92D9-8EE176F6F022}">
      <dgm:prSet phldrT="[Texte]" custT="1"/>
      <dgm:spPr/>
      <dgm:t>
        <a:bodyPr/>
        <a:lstStyle/>
        <a:p>
          <a:r>
            <a:rPr lang="fr-FR" sz="1200" b="0" dirty="0" smtClean="0">
              <a:solidFill>
                <a:schemeClr val="tx1"/>
              </a:solidFill>
            </a:rPr>
            <a:t>Fonctionnement de l’établissement</a:t>
          </a:r>
          <a:endParaRPr lang="fr-FR" sz="1200" b="0" dirty="0"/>
        </a:p>
      </dgm:t>
    </dgm:pt>
    <dgm:pt modelId="{748B8714-04BD-4890-BCC3-8E5E0151F057}" type="parTrans" cxnId="{CB752FA9-9B74-41F2-B6E2-429A166ECE47}">
      <dgm:prSet/>
      <dgm:spPr/>
      <dgm:t>
        <a:bodyPr/>
        <a:lstStyle/>
        <a:p>
          <a:endParaRPr lang="fr-FR"/>
        </a:p>
      </dgm:t>
    </dgm:pt>
    <dgm:pt modelId="{A8BBE97E-D256-43C1-AD26-A1F3E1AFFC30}" type="sibTrans" cxnId="{CB752FA9-9B74-41F2-B6E2-429A166ECE47}">
      <dgm:prSet/>
      <dgm:spPr/>
      <dgm:t>
        <a:bodyPr/>
        <a:lstStyle/>
        <a:p>
          <a:endParaRPr lang="fr-FR"/>
        </a:p>
      </dgm:t>
    </dgm:pt>
    <dgm:pt modelId="{F82984AD-CCF2-45AB-BB87-1B12DA041A99}">
      <dgm:prSet phldrT="[Texte]"/>
      <dgm:spPr/>
      <dgm:t>
        <a:bodyPr/>
        <a:lstStyle/>
        <a:p>
          <a:r>
            <a:rPr lang="fr-FR" dirty="0" smtClean="0"/>
            <a:t>Mobilité des usagers</a:t>
          </a:r>
          <a:endParaRPr lang="fr-FR" dirty="0"/>
        </a:p>
      </dgm:t>
    </dgm:pt>
    <dgm:pt modelId="{E6F1CC4B-3298-42B2-BE18-42E545EA8AA8}" type="parTrans" cxnId="{BCE8CEA9-F0A7-4822-912E-E442A4407B76}">
      <dgm:prSet/>
      <dgm:spPr/>
      <dgm:t>
        <a:bodyPr/>
        <a:lstStyle/>
        <a:p>
          <a:endParaRPr lang="fr-FR"/>
        </a:p>
      </dgm:t>
    </dgm:pt>
    <dgm:pt modelId="{29D4F1D9-CFFD-4796-B46C-2D93F290FADA}" type="sibTrans" cxnId="{BCE8CEA9-F0A7-4822-912E-E442A4407B76}">
      <dgm:prSet/>
      <dgm:spPr/>
      <dgm:t>
        <a:bodyPr/>
        <a:lstStyle/>
        <a:p>
          <a:endParaRPr lang="fr-FR"/>
        </a:p>
      </dgm:t>
    </dgm:pt>
    <dgm:pt modelId="{DF808C12-EE0E-44A1-BD1A-5D8CEC568323}">
      <dgm:prSet phldrT="[Texte]" custT="1"/>
      <dgm:spPr/>
      <dgm:t>
        <a:bodyPr/>
        <a:lstStyle/>
        <a:p>
          <a:r>
            <a:rPr lang="fr-FR" sz="1200" b="0" dirty="0" smtClean="0">
              <a:solidFill>
                <a:schemeClr val="tx1"/>
              </a:solidFill>
            </a:rPr>
            <a:t>Identifier les pratiques actuelles de mobilité des élèves et salariés</a:t>
          </a:r>
          <a:endParaRPr lang="fr-FR" sz="1200" b="0" dirty="0">
            <a:solidFill>
              <a:schemeClr val="tx1"/>
            </a:solidFill>
          </a:endParaRPr>
        </a:p>
      </dgm:t>
    </dgm:pt>
    <dgm:pt modelId="{5B1C601D-E596-4408-9F57-97E5FEC97090}" type="parTrans" cxnId="{601AB3DD-E5EC-40AF-9DDB-CCD1EB44375C}">
      <dgm:prSet/>
      <dgm:spPr/>
      <dgm:t>
        <a:bodyPr/>
        <a:lstStyle/>
        <a:p>
          <a:endParaRPr lang="fr-FR"/>
        </a:p>
      </dgm:t>
    </dgm:pt>
    <dgm:pt modelId="{2190A504-264F-4DCA-98BF-2EE9FA828E80}" type="sibTrans" cxnId="{601AB3DD-E5EC-40AF-9DDB-CCD1EB44375C}">
      <dgm:prSet/>
      <dgm:spPr/>
      <dgm:t>
        <a:bodyPr/>
        <a:lstStyle/>
        <a:p>
          <a:endParaRPr lang="fr-FR"/>
        </a:p>
      </dgm:t>
    </dgm:pt>
    <dgm:pt modelId="{5F127F7E-5CF6-417D-8C8A-75AD6AE015B1}">
      <dgm:prSet custT="1"/>
      <dgm:spPr/>
      <dgm:t>
        <a:bodyPr/>
        <a:lstStyle/>
        <a:p>
          <a:r>
            <a:rPr lang="fr-FR" sz="1200" b="0" dirty="0" smtClean="0">
              <a:solidFill>
                <a:schemeClr val="tx1"/>
              </a:solidFill>
            </a:rPr>
            <a:t>Identifier les démarches déjà mises en place par l’établissement</a:t>
          </a:r>
          <a:endParaRPr lang="fr-FR" sz="1200" b="0" dirty="0">
            <a:solidFill>
              <a:schemeClr val="tx1"/>
            </a:solidFill>
          </a:endParaRPr>
        </a:p>
      </dgm:t>
    </dgm:pt>
    <dgm:pt modelId="{E5183E39-A802-469B-A340-7D741456D16B}" type="parTrans" cxnId="{D3F9E6AA-488F-4631-9F9B-2E318A1B81A7}">
      <dgm:prSet/>
      <dgm:spPr/>
      <dgm:t>
        <a:bodyPr/>
        <a:lstStyle/>
        <a:p>
          <a:endParaRPr lang="fr-FR"/>
        </a:p>
      </dgm:t>
    </dgm:pt>
    <dgm:pt modelId="{1676D785-60FA-4F50-B5FD-3F2C8C97B3A7}" type="sibTrans" cxnId="{D3F9E6AA-488F-4631-9F9B-2E318A1B81A7}">
      <dgm:prSet/>
      <dgm:spPr/>
      <dgm:t>
        <a:bodyPr/>
        <a:lstStyle/>
        <a:p>
          <a:endParaRPr lang="fr-FR"/>
        </a:p>
      </dgm:t>
    </dgm:pt>
    <dgm:pt modelId="{29560DC6-8B65-46B2-BB5B-8CFC0C71971B}">
      <dgm:prSet custT="1"/>
      <dgm:spPr/>
      <dgm:t>
        <a:bodyPr/>
        <a:lstStyle/>
        <a:p>
          <a:r>
            <a:rPr lang="fr-FR" sz="1200" b="0" dirty="0" smtClean="0">
              <a:solidFill>
                <a:schemeClr val="tx1"/>
              </a:solidFill>
            </a:rPr>
            <a:t>Identifier l’offre en mobilité existante </a:t>
          </a:r>
          <a:endParaRPr lang="fr-FR" sz="1200" b="0" dirty="0">
            <a:solidFill>
              <a:schemeClr val="tx1"/>
            </a:solidFill>
          </a:endParaRPr>
        </a:p>
      </dgm:t>
    </dgm:pt>
    <dgm:pt modelId="{4CD0C788-5C1C-4565-8B0B-EECA68EFBB15}" type="parTrans" cxnId="{8D1F0275-4329-4EB3-80AC-B479D15F3602}">
      <dgm:prSet/>
      <dgm:spPr/>
      <dgm:t>
        <a:bodyPr/>
        <a:lstStyle/>
        <a:p>
          <a:endParaRPr lang="fr-FR"/>
        </a:p>
      </dgm:t>
    </dgm:pt>
    <dgm:pt modelId="{B21BD207-BA46-4963-8BED-19B2F1C8D05D}" type="sibTrans" cxnId="{8D1F0275-4329-4EB3-80AC-B479D15F3602}">
      <dgm:prSet/>
      <dgm:spPr/>
      <dgm:t>
        <a:bodyPr/>
        <a:lstStyle/>
        <a:p>
          <a:endParaRPr lang="fr-FR"/>
        </a:p>
      </dgm:t>
    </dgm:pt>
    <dgm:pt modelId="{68069C70-A350-4ED5-93F1-A530B70EA5C5}">
      <dgm:prSet custT="1"/>
      <dgm:spPr/>
      <dgm:t>
        <a:bodyPr/>
        <a:lstStyle/>
        <a:p>
          <a:r>
            <a:rPr lang="fr-FR" sz="1200" b="0" dirty="0" err="1" smtClean="0">
              <a:solidFill>
                <a:schemeClr val="tx1"/>
              </a:solidFill>
            </a:rPr>
            <a:t>Géolocaliser</a:t>
          </a:r>
          <a:r>
            <a:rPr lang="fr-FR" sz="1200" b="0" dirty="0" smtClean="0">
              <a:solidFill>
                <a:schemeClr val="tx1"/>
              </a:solidFill>
            </a:rPr>
            <a:t> les lieux de résidence (</a:t>
          </a:r>
          <a:r>
            <a:rPr lang="fr-FR" sz="1200" b="0" dirty="0" err="1" smtClean="0">
              <a:solidFill>
                <a:schemeClr val="tx1"/>
              </a:solidFill>
            </a:rPr>
            <a:t>cf</a:t>
          </a:r>
          <a:r>
            <a:rPr lang="fr-FR" sz="1200" b="0" dirty="0" smtClean="0">
              <a:solidFill>
                <a:schemeClr val="tx1"/>
              </a:solidFill>
            </a:rPr>
            <a:t> départements), les trajets réguliers</a:t>
          </a:r>
          <a:endParaRPr lang="fr-FR" sz="1200" b="0" dirty="0">
            <a:solidFill>
              <a:schemeClr val="tx1"/>
            </a:solidFill>
          </a:endParaRPr>
        </a:p>
      </dgm:t>
    </dgm:pt>
    <dgm:pt modelId="{109F5925-0561-465F-A634-DD6506C95726}" type="parTrans" cxnId="{AFA580C1-ECEB-422E-ACBC-DCBFA37B9027}">
      <dgm:prSet/>
      <dgm:spPr/>
      <dgm:t>
        <a:bodyPr/>
        <a:lstStyle/>
        <a:p>
          <a:endParaRPr lang="fr-FR"/>
        </a:p>
      </dgm:t>
    </dgm:pt>
    <dgm:pt modelId="{7161D9B7-31F6-4C96-9D58-AFEE132CEC32}" type="sibTrans" cxnId="{AFA580C1-ECEB-422E-ACBC-DCBFA37B9027}">
      <dgm:prSet/>
      <dgm:spPr/>
      <dgm:t>
        <a:bodyPr/>
        <a:lstStyle/>
        <a:p>
          <a:endParaRPr lang="fr-FR"/>
        </a:p>
      </dgm:t>
    </dgm:pt>
    <dgm:pt modelId="{64087160-D42D-48B4-8DB1-464912FE28CA}">
      <dgm:prSet custT="1"/>
      <dgm:spPr/>
      <dgm:t>
        <a:bodyPr/>
        <a:lstStyle/>
        <a:p>
          <a:r>
            <a:rPr lang="fr-FR" sz="1200" b="0" dirty="0" smtClean="0">
              <a:solidFill>
                <a:schemeClr val="tx1"/>
              </a:solidFill>
            </a:rPr>
            <a:t>Recueillir des données sur : l’accidentologie, les points durs </a:t>
          </a:r>
          <a:endParaRPr lang="fr-FR" sz="1200" b="0" dirty="0">
            <a:solidFill>
              <a:schemeClr val="tx1"/>
            </a:solidFill>
          </a:endParaRPr>
        </a:p>
      </dgm:t>
    </dgm:pt>
    <dgm:pt modelId="{281DE050-2CEC-40E7-9EB8-D818BF3ACB17}" type="parTrans" cxnId="{D250392B-C5A9-4D9D-98A1-913246F0B378}">
      <dgm:prSet/>
      <dgm:spPr/>
      <dgm:t>
        <a:bodyPr/>
        <a:lstStyle/>
        <a:p>
          <a:endParaRPr lang="fr-FR"/>
        </a:p>
      </dgm:t>
    </dgm:pt>
    <dgm:pt modelId="{B8BDB1CE-DF28-4259-8609-0E79CCFD7AEA}" type="sibTrans" cxnId="{D250392B-C5A9-4D9D-98A1-913246F0B378}">
      <dgm:prSet/>
      <dgm:spPr/>
      <dgm:t>
        <a:bodyPr/>
        <a:lstStyle/>
        <a:p>
          <a:endParaRPr lang="fr-FR"/>
        </a:p>
      </dgm:t>
    </dgm:pt>
    <dgm:pt modelId="{F2968744-EF1D-48C6-ACC9-A71A568895BE}">
      <dgm:prSet custT="1"/>
      <dgm:spPr/>
      <dgm:t>
        <a:bodyPr/>
        <a:lstStyle/>
        <a:p>
          <a:r>
            <a:rPr lang="fr-FR" sz="1200" b="0" dirty="0" smtClean="0">
              <a:solidFill>
                <a:schemeClr val="tx1"/>
              </a:solidFill>
            </a:rPr>
            <a:t>Evaluer la qualité et le niveau d’accessibilité par tous les modes de transport (voiture, stationnement, vélo, marche, transport en commun) </a:t>
          </a:r>
          <a:endParaRPr lang="fr-FR" sz="1200" b="0" dirty="0">
            <a:solidFill>
              <a:schemeClr val="tx1"/>
            </a:solidFill>
          </a:endParaRPr>
        </a:p>
      </dgm:t>
    </dgm:pt>
    <dgm:pt modelId="{AD5B4D5E-C11B-4FF8-8862-43CA164B6AA5}" type="sibTrans" cxnId="{076AA812-81B3-4167-BB76-A87DD3D8C5C9}">
      <dgm:prSet/>
      <dgm:spPr/>
      <dgm:t>
        <a:bodyPr/>
        <a:lstStyle/>
        <a:p>
          <a:endParaRPr lang="fr-FR"/>
        </a:p>
      </dgm:t>
    </dgm:pt>
    <dgm:pt modelId="{E82A786E-4DED-4467-BE5B-E2E25467DFC9}" type="parTrans" cxnId="{076AA812-81B3-4167-BB76-A87DD3D8C5C9}">
      <dgm:prSet/>
      <dgm:spPr/>
      <dgm:t>
        <a:bodyPr/>
        <a:lstStyle/>
        <a:p>
          <a:endParaRPr lang="fr-FR"/>
        </a:p>
      </dgm:t>
    </dgm:pt>
    <dgm:pt modelId="{F21EEC30-429E-4B21-97A5-D010BC5813BB}">
      <dgm:prSet custT="1"/>
      <dgm:spPr/>
      <dgm:t>
        <a:bodyPr/>
        <a:lstStyle/>
        <a:p>
          <a:r>
            <a:rPr lang="fr-FR" sz="1200" b="0" dirty="0" smtClean="0">
              <a:solidFill>
                <a:schemeClr val="tx1"/>
              </a:solidFill>
            </a:rPr>
            <a:t>Identifier les freins au report modal (pts durs, freins psychologiques…) </a:t>
          </a:r>
          <a:endParaRPr lang="fr-FR" sz="1200" b="0" dirty="0">
            <a:solidFill>
              <a:schemeClr val="tx1"/>
            </a:solidFill>
          </a:endParaRPr>
        </a:p>
      </dgm:t>
    </dgm:pt>
    <dgm:pt modelId="{A8277189-CC10-4311-9A7C-FF3729C57042}" type="parTrans" cxnId="{46E08B60-0FA5-425F-A111-9EA9B4F15198}">
      <dgm:prSet/>
      <dgm:spPr/>
      <dgm:t>
        <a:bodyPr/>
        <a:lstStyle/>
        <a:p>
          <a:endParaRPr lang="fr-FR"/>
        </a:p>
      </dgm:t>
    </dgm:pt>
    <dgm:pt modelId="{F2E7AD7F-6C9B-4851-AD85-8F0CBBA640FD}" type="sibTrans" cxnId="{46E08B60-0FA5-425F-A111-9EA9B4F15198}">
      <dgm:prSet/>
      <dgm:spPr/>
      <dgm:t>
        <a:bodyPr/>
        <a:lstStyle/>
        <a:p>
          <a:endParaRPr lang="fr-FR"/>
        </a:p>
      </dgm:t>
    </dgm:pt>
    <dgm:pt modelId="{8CC4AF99-C8B0-4532-A442-97BBCA25A46F}">
      <dgm:prSet custT="1"/>
      <dgm:spPr/>
      <dgm:t>
        <a:bodyPr/>
        <a:lstStyle/>
        <a:p>
          <a:r>
            <a:rPr lang="fr-FR" sz="1200" b="0" dirty="0" smtClean="0">
              <a:solidFill>
                <a:schemeClr val="tx1"/>
              </a:solidFill>
            </a:rPr>
            <a:t>Identifier des potentiels de report modal (possession d’un vélo, accord de principe pour covoiturer…) </a:t>
          </a:r>
          <a:endParaRPr lang="fr-FR" sz="1200" b="0" dirty="0">
            <a:solidFill>
              <a:schemeClr val="tx1"/>
            </a:solidFill>
          </a:endParaRPr>
        </a:p>
      </dgm:t>
    </dgm:pt>
    <dgm:pt modelId="{9A2C3411-00B5-4CF5-B035-737D6E9CE39B}" type="parTrans" cxnId="{F270B675-6957-44EA-8E3A-AC5D6D3F78FE}">
      <dgm:prSet/>
      <dgm:spPr/>
      <dgm:t>
        <a:bodyPr/>
        <a:lstStyle/>
        <a:p>
          <a:endParaRPr lang="fr-FR"/>
        </a:p>
      </dgm:t>
    </dgm:pt>
    <dgm:pt modelId="{D31A42C6-97BC-478E-91F4-E7212051BDE0}" type="sibTrans" cxnId="{F270B675-6957-44EA-8E3A-AC5D6D3F78FE}">
      <dgm:prSet/>
      <dgm:spPr/>
      <dgm:t>
        <a:bodyPr/>
        <a:lstStyle/>
        <a:p>
          <a:endParaRPr lang="fr-FR"/>
        </a:p>
      </dgm:t>
    </dgm:pt>
    <dgm:pt modelId="{E98ADD5B-9794-40EF-90E3-CFBED1AF2459}">
      <dgm:prSet custT="1"/>
      <dgm:spPr/>
      <dgm:t>
        <a:bodyPr/>
        <a:lstStyle/>
        <a:p>
          <a:r>
            <a:rPr lang="fr-FR" sz="1200" b="0" dirty="0" smtClean="0">
              <a:solidFill>
                <a:schemeClr val="tx1"/>
              </a:solidFill>
            </a:rPr>
            <a:t>Vérifier la bonne connaissance de l’offre en mobilité (stationnements </a:t>
          </a:r>
          <a:r>
            <a:rPr lang="fr-FR" sz="1500" b="0" dirty="0" smtClean="0">
              <a:solidFill>
                <a:schemeClr val="tx1"/>
              </a:solidFill>
            </a:rPr>
            <a:t>vélo, prime transport…) </a:t>
          </a:r>
          <a:endParaRPr lang="fr-FR" sz="1200" b="0" dirty="0">
            <a:solidFill>
              <a:schemeClr val="tx1"/>
            </a:solidFill>
          </a:endParaRPr>
        </a:p>
      </dgm:t>
    </dgm:pt>
    <dgm:pt modelId="{8AF95403-3478-440D-8325-C06CA2F430F0}" type="parTrans" cxnId="{32CD2325-A8EF-4A16-A581-444C3B6CFF8D}">
      <dgm:prSet/>
      <dgm:spPr/>
      <dgm:t>
        <a:bodyPr/>
        <a:lstStyle/>
        <a:p>
          <a:endParaRPr lang="fr-FR"/>
        </a:p>
      </dgm:t>
    </dgm:pt>
    <dgm:pt modelId="{63ECC430-BF09-4D70-82CF-BA28FD15C9D1}" type="sibTrans" cxnId="{32CD2325-A8EF-4A16-A581-444C3B6CFF8D}">
      <dgm:prSet/>
      <dgm:spPr/>
      <dgm:t>
        <a:bodyPr/>
        <a:lstStyle/>
        <a:p>
          <a:endParaRPr lang="fr-FR"/>
        </a:p>
      </dgm:t>
    </dgm:pt>
    <dgm:pt modelId="{7848F7E0-DBF8-4A0C-8878-464C195CDA89}" type="pres">
      <dgm:prSet presAssocID="{DFC0A243-0F31-47DD-AD03-C914F81034FB}" presName="Name0" presStyleCnt="0">
        <dgm:presLayoutVars>
          <dgm:dir/>
          <dgm:animLvl val="lvl"/>
          <dgm:resizeHandles val="exact"/>
        </dgm:presLayoutVars>
      </dgm:prSet>
      <dgm:spPr/>
      <dgm:t>
        <a:bodyPr/>
        <a:lstStyle/>
        <a:p>
          <a:endParaRPr lang="fr-FR"/>
        </a:p>
      </dgm:t>
    </dgm:pt>
    <dgm:pt modelId="{9ABD4008-083E-4D9B-B22B-E767C72FBE96}" type="pres">
      <dgm:prSet presAssocID="{64B51C83-0575-4B62-B01C-E4AC8A7A752C}" presName="composite" presStyleCnt="0"/>
      <dgm:spPr/>
    </dgm:pt>
    <dgm:pt modelId="{45222D0E-749A-45F5-B04D-3ADA6DD8EFA7}" type="pres">
      <dgm:prSet presAssocID="{64B51C83-0575-4B62-B01C-E4AC8A7A752C}" presName="parTx" presStyleLbl="alignNode1" presStyleIdx="0" presStyleCnt="2">
        <dgm:presLayoutVars>
          <dgm:chMax val="0"/>
          <dgm:chPref val="0"/>
          <dgm:bulletEnabled val="1"/>
        </dgm:presLayoutVars>
      </dgm:prSet>
      <dgm:spPr/>
      <dgm:t>
        <a:bodyPr/>
        <a:lstStyle/>
        <a:p>
          <a:endParaRPr lang="fr-FR"/>
        </a:p>
      </dgm:t>
    </dgm:pt>
    <dgm:pt modelId="{22EC2488-6EC0-437F-9563-AC6965242890}" type="pres">
      <dgm:prSet presAssocID="{64B51C83-0575-4B62-B01C-E4AC8A7A752C}" presName="desTx" presStyleLbl="alignAccFollowNode1" presStyleIdx="0" presStyleCnt="2">
        <dgm:presLayoutVars>
          <dgm:bulletEnabled val="1"/>
        </dgm:presLayoutVars>
      </dgm:prSet>
      <dgm:spPr/>
      <dgm:t>
        <a:bodyPr/>
        <a:lstStyle/>
        <a:p>
          <a:endParaRPr lang="fr-FR"/>
        </a:p>
      </dgm:t>
    </dgm:pt>
    <dgm:pt modelId="{07383F4A-F225-41B2-BD13-2BE7B0DFBE4D}" type="pres">
      <dgm:prSet presAssocID="{A739E131-7B70-4745-900A-F474B5EA56E5}" presName="space" presStyleCnt="0"/>
      <dgm:spPr/>
    </dgm:pt>
    <dgm:pt modelId="{5C1CF7D5-CFF8-487E-9705-AB3BF3A28647}" type="pres">
      <dgm:prSet presAssocID="{F82984AD-CCF2-45AB-BB87-1B12DA041A99}" presName="composite" presStyleCnt="0"/>
      <dgm:spPr/>
    </dgm:pt>
    <dgm:pt modelId="{32558AC5-0A5C-4000-81F5-5B505D5D9BC6}" type="pres">
      <dgm:prSet presAssocID="{F82984AD-CCF2-45AB-BB87-1B12DA041A99}" presName="parTx" presStyleLbl="alignNode1" presStyleIdx="1" presStyleCnt="2">
        <dgm:presLayoutVars>
          <dgm:chMax val="0"/>
          <dgm:chPref val="0"/>
          <dgm:bulletEnabled val="1"/>
        </dgm:presLayoutVars>
      </dgm:prSet>
      <dgm:spPr/>
      <dgm:t>
        <a:bodyPr/>
        <a:lstStyle/>
        <a:p>
          <a:endParaRPr lang="fr-FR"/>
        </a:p>
      </dgm:t>
    </dgm:pt>
    <dgm:pt modelId="{2443B070-AD6C-4D82-9E43-00D6EF557D5B}" type="pres">
      <dgm:prSet presAssocID="{F82984AD-CCF2-45AB-BB87-1B12DA041A99}" presName="desTx" presStyleLbl="alignAccFollowNode1" presStyleIdx="1" presStyleCnt="2">
        <dgm:presLayoutVars>
          <dgm:bulletEnabled val="1"/>
        </dgm:presLayoutVars>
      </dgm:prSet>
      <dgm:spPr/>
      <dgm:t>
        <a:bodyPr/>
        <a:lstStyle/>
        <a:p>
          <a:endParaRPr lang="fr-FR"/>
        </a:p>
      </dgm:t>
    </dgm:pt>
  </dgm:ptLst>
  <dgm:cxnLst>
    <dgm:cxn modelId="{AFA580C1-ECEB-422E-ACBC-DCBFA37B9027}" srcId="{64B51C83-0575-4B62-B01C-E4AC8A7A752C}" destId="{68069C70-A350-4ED5-93F1-A530B70EA5C5}" srcOrd="3" destOrd="0" parTransId="{109F5925-0561-465F-A634-DD6506C95726}" sibTransId="{7161D9B7-31F6-4C96-9D58-AFEE132CEC32}"/>
    <dgm:cxn modelId="{601AB3DD-E5EC-40AF-9DDB-CCD1EB44375C}" srcId="{F82984AD-CCF2-45AB-BB87-1B12DA041A99}" destId="{DF808C12-EE0E-44A1-BD1A-5D8CEC568323}" srcOrd="0" destOrd="0" parTransId="{5B1C601D-E596-4408-9F57-97E5FEC97090}" sibTransId="{2190A504-264F-4DCA-98BF-2EE9FA828E80}"/>
    <dgm:cxn modelId="{2D89E2DB-90AF-4F53-A420-C10195894D88}" type="presOf" srcId="{F21EEC30-429E-4B21-97A5-D010BC5813BB}" destId="{2443B070-AD6C-4D82-9E43-00D6EF557D5B}" srcOrd="0" destOrd="1" presId="urn:microsoft.com/office/officeart/2005/8/layout/hList1"/>
    <dgm:cxn modelId="{94A42374-8DE8-40E5-B14C-9F8ADB0A2A41}" type="presOf" srcId="{5F127F7E-5CF6-417D-8C8A-75AD6AE015B1}" destId="{22EC2488-6EC0-437F-9563-AC6965242890}" srcOrd="0" destOrd="1" presId="urn:microsoft.com/office/officeart/2005/8/layout/hList1"/>
    <dgm:cxn modelId="{F7E7D1A5-8442-4E4B-A6C7-3E01D6EFCF04}" type="presOf" srcId="{E98ADD5B-9794-40EF-90E3-CFBED1AF2459}" destId="{2443B070-AD6C-4D82-9E43-00D6EF557D5B}" srcOrd="0" destOrd="3" presId="urn:microsoft.com/office/officeart/2005/8/layout/hList1"/>
    <dgm:cxn modelId="{6A964244-304B-40F6-806B-223AE502C32E}" type="presOf" srcId="{DF808C12-EE0E-44A1-BD1A-5D8CEC568323}" destId="{2443B070-AD6C-4D82-9E43-00D6EF557D5B}" srcOrd="0" destOrd="0" presId="urn:microsoft.com/office/officeart/2005/8/layout/hList1"/>
    <dgm:cxn modelId="{32CD2325-A8EF-4A16-A581-444C3B6CFF8D}" srcId="{F82984AD-CCF2-45AB-BB87-1B12DA041A99}" destId="{E98ADD5B-9794-40EF-90E3-CFBED1AF2459}" srcOrd="3" destOrd="0" parTransId="{8AF95403-3478-440D-8325-C06CA2F430F0}" sibTransId="{63ECC430-BF09-4D70-82CF-BA28FD15C9D1}"/>
    <dgm:cxn modelId="{BA2861A5-EA24-4A79-9687-FE1CACCAA535}" type="presOf" srcId="{64087160-D42D-48B4-8DB1-464912FE28CA}" destId="{22EC2488-6EC0-437F-9563-AC6965242890}" srcOrd="0" destOrd="4" presId="urn:microsoft.com/office/officeart/2005/8/layout/hList1"/>
    <dgm:cxn modelId="{8C0FC3E2-C565-4F7D-8B06-FE8355B421E6}" type="presOf" srcId="{29560DC6-8B65-46B2-BB5B-8CFC0C71971B}" destId="{22EC2488-6EC0-437F-9563-AC6965242890}" srcOrd="0" destOrd="2" presId="urn:microsoft.com/office/officeart/2005/8/layout/hList1"/>
    <dgm:cxn modelId="{D3F9E6AA-488F-4631-9F9B-2E318A1B81A7}" srcId="{64B51C83-0575-4B62-B01C-E4AC8A7A752C}" destId="{5F127F7E-5CF6-417D-8C8A-75AD6AE015B1}" srcOrd="1" destOrd="0" parTransId="{E5183E39-A802-469B-A340-7D741456D16B}" sibTransId="{1676D785-60FA-4F50-B5FD-3F2C8C97B3A7}"/>
    <dgm:cxn modelId="{37EA8111-A84E-4E75-B9AB-4B743010B51B}" srcId="{DFC0A243-0F31-47DD-AD03-C914F81034FB}" destId="{64B51C83-0575-4B62-B01C-E4AC8A7A752C}" srcOrd="0" destOrd="0" parTransId="{818CF2D8-5C46-450A-B8C0-102DE74E158F}" sibTransId="{A739E131-7B70-4745-900A-F474B5EA56E5}"/>
    <dgm:cxn modelId="{076AA812-81B3-4167-BB76-A87DD3D8C5C9}" srcId="{64B51C83-0575-4B62-B01C-E4AC8A7A752C}" destId="{F2968744-EF1D-48C6-ACC9-A71A568895BE}" srcOrd="5" destOrd="0" parTransId="{E82A786E-4DED-4467-BE5B-E2E25467DFC9}" sibTransId="{AD5B4D5E-C11B-4FF8-8862-43CA164B6AA5}"/>
    <dgm:cxn modelId="{8085720F-9A5D-4F28-AD3A-8EB80D5ECF9A}" type="presOf" srcId="{8CC4AF99-C8B0-4532-A442-97BBCA25A46F}" destId="{2443B070-AD6C-4D82-9E43-00D6EF557D5B}" srcOrd="0" destOrd="2" presId="urn:microsoft.com/office/officeart/2005/8/layout/hList1"/>
    <dgm:cxn modelId="{592A005A-CE84-4BF1-9488-BF39F9467937}" type="presOf" srcId="{64B51C83-0575-4B62-B01C-E4AC8A7A752C}" destId="{45222D0E-749A-45F5-B04D-3ADA6DD8EFA7}" srcOrd="0" destOrd="0" presId="urn:microsoft.com/office/officeart/2005/8/layout/hList1"/>
    <dgm:cxn modelId="{46E08B60-0FA5-425F-A111-9EA9B4F15198}" srcId="{F82984AD-CCF2-45AB-BB87-1B12DA041A99}" destId="{F21EEC30-429E-4B21-97A5-D010BC5813BB}" srcOrd="1" destOrd="0" parTransId="{A8277189-CC10-4311-9A7C-FF3729C57042}" sibTransId="{F2E7AD7F-6C9B-4851-AD85-8F0CBBA640FD}"/>
    <dgm:cxn modelId="{B776DEAC-5566-4C3A-9A68-E5E4B96AC73B}" type="presOf" srcId="{42827413-D766-48C7-92D9-8EE176F6F022}" destId="{22EC2488-6EC0-437F-9563-AC6965242890}" srcOrd="0" destOrd="0" presId="urn:microsoft.com/office/officeart/2005/8/layout/hList1"/>
    <dgm:cxn modelId="{CB752FA9-9B74-41F2-B6E2-429A166ECE47}" srcId="{64B51C83-0575-4B62-B01C-E4AC8A7A752C}" destId="{42827413-D766-48C7-92D9-8EE176F6F022}" srcOrd="0" destOrd="0" parTransId="{748B8714-04BD-4890-BCC3-8E5E0151F057}" sibTransId="{A8BBE97E-D256-43C1-AD26-A1F3E1AFFC30}"/>
    <dgm:cxn modelId="{F270B675-6957-44EA-8E3A-AC5D6D3F78FE}" srcId="{F82984AD-CCF2-45AB-BB87-1B12DA041A99}" destId="{8CC4AF99-C8B0-4532-A442-97BBCA25A46F}" srcOrd="2" destOrd="0" parTransId="{9A2C3411-00B5-4CF5-B035-737D6E9CE39B}" sibTransId="{D31A42C6-97BC-478E-91F4-E7212051BDE0}"/>
    <dgm:cxn modelId="{8D1F0275-4329-4EB3-80AC-B479D15F3602}" srcId="{64B51C83-0575-4B62-B01C-E4AC8A7A752C}" destId="{29560DC6-8B65-46B2-BB5B-8CFC0C71971B}" srcOrd="2" destOrd="0" parTransId="{4CD0C788-5C1C-4565-8B0B-EECA68EFBB15}" sibTransId="{B21BD207-BA46-4963-8BED-19B2F1C8D05D}"/>
    <dgm:cxn modelId="{1E24913A-8F6C-4EFA-91FA-1D6BCEF2B9B0}" type="presOf" srcId="{F2968744-EF1D-48C6-ACC9-A71A568895BE}" destId="{22EC2488-6EC0-437F-9563-AC6965242890}" srcOrd="0" destOrd="5" presId="urn:microsoft.com/office/officeart/2005/8/layout/hList1"/>
    <dgm:cxn modelId="{BCE8CEA9-F0A7-4822-912E-E442A4407B76}" srcId="{DFC0A243-0F31-47DD-AD03-C914F81034FB}" destId="{F82984AD-CCF2-45AB-BB87-1B12DA041A99}" srcOrd="1" destOrd="0" parTransId="{E6F1CC4B-3298-42B2-BE18-42E545EA8AA8}" sibTransId="{29D4F1D9-CFFD-4796-B46C-2D93F290FADA}"/>
    <dgm:cxn modelId="{D250392B-C5A9-4D9D-98A1-913246F0B378}" srcId="{64B51C83-0575-4B62-B01C-E4AC8A7A752C}" destId="{64087160-D42D-48B4-8DB1-464912FE28CA}" srcOrd="4" destOrd="0" parTransId="{281DE050-2CEC-40E7-9EB8-D818BF3ACB17}" sibTransId="{B8BDB1CE-DF28-4259-8609-0E79CCFD7AEA}"/>
    <dgm:cxn modelId="{C69FEEC8-6D89-4388-87E3-F9D7EE403C85}" type="presOf" srcId="{F82984AD-CCF2-45AB-BB87-1B12DA041A99}" destId="{32558AC5-0A5C-4000-81F5-5B505D5D9BC6}" srcOrd="0" destOrd="0" presId="urn:microsoft.com/office/officeart/2005/8/layout/hList1"/>
    <dgm:cxn modelId="{DDC50FE0-2419-4418-A775-5D30A22D853E}" type="presOf" srcId="{68069C70-A350-4ED5-93F1-A530B70EA5C5}" destId="{22EC2488-6EC0-437F-9563-AC6965242890}" srcOrd="0" destOrd="3" presId="urn:microsoft.com/office/officeart/2005/8/layout/hList1"/>
    <dgm:cxn modelId="{E88D34EA-1CD6-4462-94EC-B1800088950B}" type="presOf" srcId="{DFC0A243-0F31-47DD-AD03-C914F81034FB}" destId="{7848F7E0-DBF8-4A0C-8878-464C195CDA89}" srcOrd="0" destOrd="0" presId="urn:microsoft.com/office/officeart/2005/8/layout/hList1"/>
    <dgm:cxn modelId="{C6D1028A-AEEC-4EA7-B349-46B7BBED25F2}" type="presParOf" srcId="{7848F7E0-DBF8-4A0C-8878-464C195CDA89}" destId="{9ABD4008-083E-4D9B-B22B-E767C72FBE96}" srcOrd="0" destOrd="0" presId="urn:microsoft.com/office/officeart/2005/8/layout/hList1"/>
    <dgm:cxn modelId="{2B502CA4-EE36-41CA-80E2-8447B253264D}" type="presParOf" srcId="{9ABD4008-083E-4D9B-B22B-E767C72FBE96}" destId="{45222D0E-749A-45F5-B04D-3ADA6DD8EFA7}" srcOrd="0" destOrd="0" presId="urn:microsoft.com/office/officeart/2005/8/layout/hList1"/>
    <dgm:cxn modelId="{761FDE99-0290-4628-AB92-230F2305C3FF}" type="presParOf" srcId="{9ABD4008-083E-4D9B-B22B-E767C72FBE96}" destId="{22EC2488-6EC0-437F-9563-AC6965242890}" srcOrd="1" destOrd="0" presId="urn:microsoft.com/office/officeart/2005/8/layout/hList1"/>
    <dgm:cxn modelId="{2865CB90-BE1E-46C9-A870-7DABC5BF8A15}" type="presParOf" srcId="{7848F7E0-DBF8-4A0C-8878-464C195CDA89}" destId="{07383F4A-F225-41B2-BD13-2BE7B0DFBE4D}" srcOrd="1" destOrd="0" presId="urn:microsoft.com/office/officeart/2005/8/layout/hList1"/>
    <dgm:cxn modelId="{8805BD2B-6820-41F3-BBE6-E151DF9530B9}" type="presParOf" srcId="{7848F7E0-DBF8-4A0C-8878-464C195CDA89}" destId="{5C1CF7D5-CFF8-487E-9705-AB3BF3A28647}" srcOrd="2" destOrd="0" presId="urn:microsoft.com/office/officeart/2005/8/layout/hList1"/>
    <dgm:cxn modelId="{DC4D293D-B554-4F43-A198-8B25D4CCC5E0}" type="presParOf" srcId="{5C1CF7D5-CFF8-487E-9705-AB3BF3A28647}" destId="{32558AC5-0A5C-4000-81F5-5B505D5D9BC6}" srcOrd="0" destOrd="0" presId="urn:microsoft.com/office/officeart/2005/8/layout/hList1"/>
    <dgm:cxn modelId="{8B09AADC-19E6-4838-A34F-39C0C57AE63F}" type="presParOf" srcId="{5C1CF7D5-CFF8-487E-9705-AB3BF3A28647}" destId="{2443B070-AD6C-4D82-9E43-00D6EF557D5B}"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76200" cap="flat" cmpd="sng" algn="in">
          <a:solidFill>
            <a:srgbClr val="E3061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499565" y="142023"/>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Sociale</a:t>
          </a:r>
          <a:endParaRPr lang="fr-FR" sz="1600" kern="1200" dirty="0"/>
        </a:p>
        <a:p>
          <a:pPr marL="57150" lvl="1" indent="-57150" algn="l" defTabSz="466725">
            <a:lnSpc>
              <a:spcPct val="90000"/>
            </a:lnSpc>
            <a:spcBef>
              <a:spcPct val="0"/>
            </a:spcBef>
            <a:spcAft>
              <a:spcPct val="15000"/>
            </a:spcAft>
            <a:buChar char="••"/>
          </a:pPr>
          <a:r>
            <a:rPr lang="fr-FR" sz="1050" kern="1200" dirty="0" smtClean="0"/>
            <a:t>Disparités fortes du niveau d’éducation selon la localisation des élèves </a:t>
          </a:r>
          <a:endParaRPr lang="fr-FR" sz="1050" kern="1200" dirty="0"/>
        </a:p>
        <a:p>
          <a:pPr marL="57150" lvl="1" indent="-57150" algn="l" defTabSz="466725">
            <a:lnSpc>
              <a:spcPct val="90000"/>
            </a:lnSpc>
            <a:spcBef>
              <a:spcPct val="0"/>
            </a:spcBef>
            <a:spcAft>
              <a:spcPct val="15000"/>
            </a:spcAft>
            <a:buChar char="••"/>
          </a:pPr>
          <a:r>
            <a:rPr lang="fr-FR" sz="1050" kern="1200" dirty="0" smtClean="0"/>
            <a:t>Développer l’autonomie et l’entraide  </a:t>
          </a:r>
          <a:endParaRPr lang="fr-FR" sz="1050" kern="1200" dirty="0"/>
        </a:p>
      </dsp:txBody>
      <dsp:txXfrm>
        <a:off x="2891355" y="656247"/>
        <a:ext cx="2154843" cy="1322290"/>
      </dsp:txXfrm>
    </dsp:sp>
    <dsp:sp modelId="{B2DE7F33-B8F3-4A2F-9639-144A2A255344}">
      <dsp:nvSpPr>
        <dsp:cNvPr id="0" name=""/>
        <dsp:cNvSpPr/>
      </dsp:nvSpPr>
      <dsp:spPr>
        <a:xfrm>
          <a:off x="3559846"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Sociétale et écologique </a:t>
          </a:r>
          <a:endParaRPr lang="fr-FR" sz="1600" kern="1200" dirty="0"/>
        </a:p>
        <a:p>
          <a:pPr marL="57150" lvl="1" indent="-57150" algn="l" defTabSz="466725">
            <a:lnSpc>
              <a:spcPct val="90000"/>
            </a:lnSpc>
            <a:spcBef>
              <a:spcPct val="0"/>
            </a:spcBef>
            <a:spcAft>
              <a:spcPct val="15000"/>
            </a:spcAft>
            <a:buChar char="••"/>
          </a:pPr>
          <a:r>
            <a:rPr lang="fr-FR" sz="1050" kern="1200" dirty="0" smtClean="0"/>
            <a:t>Forte émissions de polluants et de GES aux abords des établissements scolaires</a:t>
          </a:r>
          <a:endParaRPr lang="fr-FR" sz="1050" kern="1200" dirty="0"/>
        </a:p>
        <a:p>
          <a:pPr marL="57150" lvl="1" indent="-57150" algn="l" defTabSz="466725">
            <a:lnSpc>
              <a:spcPct val="90000"/>
            </a:lnSpc>
            <a:spcBef>
              <a:spcPct val="0"/>
            </a:spcBef>
            <a:spcAft>
              <a:spcPct val="15000"/>
            </a:spcAft>
            <a:buChar char="••"/>
          </a:pPr>
          <a:r>
            <a:rPr lang="fr-FR" sz="1050" kern="1200" dirty="0" smtClean="0"/>
            <a:t>Sensibiliser les enfants aux enjeux du développement durable </a:t>
          </a:r>
          <a:endParaRPr lang="fr-FR" sz="1050" kern="1200" dirty="0"/>
        </a:p>
        <a:p>
          <a:pPr marL="57150" lvl="1" indent="-57150" algn="l" defTabSz="466725">
            <a:lnSpc>
              <a:spcPct val="90000"/>
            </a:lnSpc>
            <a:spcBef>
              <a:spcPct val="0"/>
            </a:spcBef>
            <a:spcAft>
              <a:spcPct val="15000"/>
            </a:spcAft>
            <a:buChar char="••"/>
          </a:pPr>
          <a:r>
            <a:rPr lang="fr-FR" sz="1050" kern="1200" dirty="0" smtClean="0"/>
            <a:t>Obésité et sédentarité en hausse (manque d’activités physiques)</a:t>
          </a:r>
          <a:endParaRPr lang="fr-FR" sz="1050" kern="1200" dirty="0"/>
        </a:p>
        <a:p>
          <a:pPr marL="57150" lvl="1" indent="-57150" algn="l" defTabSz="466725">
            <a:lnSpc>
              <a:spcPct val="90000"/>
            </a:lnSpc>
            <a:spcBef>
              <a:spcPct val="0"/>
            </a:spcBef>
            <a:spcAft>
              <a:spcPct val="15000"/>
            </a:spcAft>
            <a:buChar char="••"/>
          </a:pPr>
          <a:r>
            <a:rPr lang="fr-FR" sz="1050" kern="1200" dirty="0" smtClean="0"/>
            <a:t>Améliorer le cadre de vie en réduisant les nuisances et les conflits d’usage </a:t>
          </a:r>
          <a:endParaRPr lang="fr-FR" sz="1050" kern="1200" dirty="0"/>
        </a:p>
      </dsp:txBody>
      <dsp:txXfrm>
        <a:off x="4458514" y="2737630"/>
        <a:ext cx="1763053" cy="1616132"/>
      </dsp:txXfrm>
    </dsp:sp>
    <dsp:sp modelId="{A3E06161-910B-4FAF-BA93-4031D9A978B1}">
      <dsp:nvSpPr>
        <dsp:cNvPr id="0" name=""/>
        <dsp:cNvSpPr/>
      </dsp:nvSpPr>
      <dsp:spPr>
        <a:xfrm>
          <a:off x="1439284"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Économique </a:t>
          </a:r>
          <a:endParaRPr lang="fr-FR" sz="1600" kern="1200" dirty="0"/>
        </a:p>
        <a:p>
          <a:pPr marL="57150" lvl="1" indent="-57150" algn="l" defTabSz="466725">
            <a:lnSpc>
              <a:spcPct val="90000"/>
            </a:lnSpc>
            <a:spcBef>
              <a:spcPct val="0"/>
            </a:spcBef>
            <a:spcAft>
              <a:spcPct val="15000"/>
            </a:spcAft>
            <a:buChar char="••"/>
          </a:pPr>
          <a:r>
            <a:rPr lang="fr-FR" sz="1050" kern="1200" dirty="0" smtClean="0"/>
            <a:t>Congestion des axes routiers (perte de temps) </a:t>
          </a:r>
          <a:endParaRPr lang="fr-FR" sz="1050" kern="1200" dirty="0"/>
        </a:p>
        <a:p>
          <a:pPr marL="57150" lvl="1" indent="-57150" algn="l" defTabSz="466725">
            <a:lnSpc>
              <a:spcPct val="90000"/>
            </a:lnSpc>
            <a:spcBef>
              <a:spcPct val="0"/>
            </a:spcBef>
            <a:spcAft>
              <a:spcPct val="15000"/>
            </a:spcAft>
            <a:buChar char="••"/>
          </a:pPr>
          <a:r>
            <a:rPr lang="fr-FR" sz="1050" kern="1200" dirty="0" smtClean="0"/>
            <a:t>Coût de l’automobile et de ses infrastructures rarement pris en compte </a:t>
          </a:r>
          <a:endParaRPr lang="fr-FR" sz="1050" kern="1200" dirty="0"/>
        </a:p>
        <a:p>
          <a:pPr marL="57150" lvl="1" indent="-57150" algn="l" defTabSz="466725">
            <a:lnSpc>
              <a:spcPct val="90000"/>
            </a:lnSpc>
            <a:spcBef>
              <a:spcPct val="0"/>
            </a:spcBef>
            <a:spcAft>
              <a:spcPct val="15000"/>
            </a:spcAft>
            <a:buChar char="••"/>
          </a:pPr>
          <a:r>
            <a:rPr lang="fr-FR" sz="1050" kern="1200" dirty="0" smtClean="0"/>
            <a:t>Dette écologique</a:t>
          </a:r>
          <a:endParaRPr lang="fr-FR" sz="1050" kern="1200" dirty="0"/>
        </a:p>
      </dsp:txBody>
      <dsp:txXfrm>
        <a:off x="1715986" y="2737630"/>
        <a:ext cx="1763053" cy="1616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03365" y="614934"/>
          <a:ext cx="1089321"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35270" y="646839"/>
        <a:ext cx="1025511" cy="1296905"/>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144977" y="2284608"/>
          <a:ext cx="1598182"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Autres partenaires techniques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164547" y="2304178"/>
        <a:ext cx="1559042"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88288"/>
          <a:ext cx="4237833" cy="264864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417426" y="2057821"/>
          <a:ext cx="97470" cy="9747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127052" y="2144227"/>
          <a:ext cx="1233373" cy="630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47"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Lancement &amp; constitution du comité de pilotage </a:t>
          </a:r>
          <a:endParaRPr lang="fr-FR" sz="1200" kern="1200" dirty="0">
            <a:solidFill>
              <a:schemeClr val="accent6"/>
            </a:solidFill>
          </a:endParaRPr>
        </a:p>
      </dsp:txBody>
      <dsp:txXfrm>
        <a:off x="127052" y="2144227"/>
        <a:ext cx="1233373" cy="630377"/>
      </dsp:txXfrm>
    </dsp:sp>
    <dsp:sp modelId="{98DF0A41-ED0F-4085-9813-0732F5E56143}">
      <dsp:nvSpPr>
        <dsp:cNvPr id="0" name=""/>
        <dsp:cNvSpPr/>
      </dsp:nvSpPr>
      <dsp:spPr>
        <a:xfrm>
          <a:off x="945036" y="1550870"/>
          <a:ext cx="152561" cy="15256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866703" y="1715439"/>
          <a:ext cx="1050373" cy="110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39"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Conduire un diagnostic </a:t>
          </a:r>
          <a:endParaRPr lang="fr-FR" sz="1200" kern="1200" dirty="0">
            <a:solidFill>
              <a:schemeClr val="accent6"/>
            </a:solidFill>
          </a:endParaRPr>
        </a:p>
      </dsp:txBody>
      <dsp:txXfrm>
        <a:off x="866703" y="1715439"/>
        <a:ext cx="1050373" cy="1109782"/>
      </dsp:txXfrm>
    </dsp:sp>
    <dsp:sp modelId="{135D4ADA-E3CE-4411-8C13-0ABC643BB4B9}">
      <dsp:nvSpPr>
        <dsp:cNvPr id="0" name=""/>
        <dsp:cNvSpPr/>
      </dsp:nvSpPr>
      <dsp:spPr>
        <a:xfrm>
          <a:off x="1623090" y="1146686"/>
          <a:ext cx="203415" cy="20341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1676423" y="1336683"/>
          <a:ext cx="1007417" cy="1488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86"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Elaborer un plan d’actions </a:t>
          </a:r>
          <a:endParaRPr lang="fr-FR" sz="1200" kern="1200" dirty="0">
            <a:solidFill>
              <a:schemeClr val="accent6"/>
            </a:solidFill>
          </a:endParaRPr>
        </a:p>
      </dsp:txBody>
      <dsp:txXfrm>
        <a:off x="1676423" y="1336683"/>
        <a:ext cx="1007417" cy="1488538"/>
      </dsp:txXfrm>
    </dsp:sp>
    <dsp:sp modelId="{1574A9A2-6F54-48E5-BBB1-7BF24F1F7594}">
      <dsp:nvSpPr>
        <dsp:cNvPr id="0" name=""/>
        <dsp:cNvSpPr/>
      </dsp:nvSpPr>
      <dsp:spPr>
        <a:xfrm>
          <a:off x="2411326" y="830968"/>
          <a:ext cx="262745" cy="26274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2476250" y="1050629"/>
          <a:ext cx="1178219" cy="17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23"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Réaliser les mesures du plan </a:t>
          </a:r>
          <a:endParaRPr lang="fr-FR" sz="1200" kern="1200" dirty="0">
            <a:solidFill>
              <a:schemeClr val="accent6"/>
            </a:solidFill>
          </a:endParaRPr>
        </a:p>
      </dsp:txBody>
      <dsp:txXfrm>
        <a:off x="2476250" y="1050629"/>
        <a:ext cx="1178219" cy="1774592"/>
      </dsp:txXfrm>
    </dsp:sp>
    <dsp:sp modelId="{3BBA5496-1AC5-400C-ACF3-15CDC9BCBAA1}">
      <dsp:nvSpPr>
        <dsp:cNvPr id="0" name=""/>
        <dsp:cNvSpPr/>
      </dsp:nvSpPr>
      <dsp:spPr>
        <a:xfrm>
          <a:off x="3222871" y="620136"/>
          <a:ext cx="334788" cy="33478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3390266" y="787530"/>
          <a:ext cx="847566" cy="194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98"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Evaluer la démarche </a:t>
          </a:r>
          <a:endParaRPr lang="fr-FR" sz="1200" kern="1200" dirty="0">
            <a:solidFill>
              <a:schemeClr val="accent6"/>
            </a:solidFill>
          </a:endParaRPr>
        </a:p>
      </dsp:txBody>
      <dsp:txXfrm>
        <a:off x="3390266" y="787530"/>
        <a:ext cx="847566" cy="19494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22D0E-749A-45F5-B04D-3ADA6DD8EFA7}">
      <dsp:nvSpPr>
        <dsp:cNvPr id="0" name=""/>
        <dsp:cNvSpPr/>
      </dsp:nvSpPr>
      <dsp:spPr>
        <a:xfrm>
          <a:off x="27"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Accessibilité</a:t>
          </a:r>
          <a:endParaRPr lang="fr-FR" sz="1300" kern="1200" dirty="0"/>
        </a:p>
      </dsp:txBody>
      <dsp:txXfrm>
        <a:off x="27" y="786"/>
        <a:ext cx="2650760" cy="374400"/>
      </dsp:txXfrm>
    </dsp:sp>
    <dsp:sp modelId="{22EC2488-6EC0-437F-9563-AC6965242890}">
      <dsp:nvSpPr>
        <dsp:cNvPr id="0" name=""/>
        <dsp:cNvSpPr/>
      </dsp:nvSpPr>
      <dsp:spPr>
        <a:xfrm>
          <a:off x="27"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Fonctionnement de l’établissement</a:t>
          </a:r>
          <a:endParaRPr lang="fr-FR" sz="1200" b="0" kern="1200" dirty="0"/>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démarches déjà mises en place par l’établissement</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l’offre en mobilité existante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err="1" smtClean="0">
              <a:solidFill>
                <a:schemeClr val="tx1"/>
              </a:solidFill>
            </a:rPr>
            <a:t>Géolocaliser</a:t>
          </a:r>
          <a:r>
            <a:rPr lang="fr-FR" sz="1200" b="0" kern="1200" dirty="0" smtClean="0">
              <a:solidFill>
                <a:schemeClr val="tx1"/>
              </a:solidFill>
            </a:rPr>
            <a:t> les lieux de résidence (</a:t>
          </a:r>
          <a:r>
            <a:rPr lang="fr-FR" sz="1200" b="0" kern="1200" dirty="0" err="1" smtClean="0">
              <a:solidFill>
                <a:schemeClr val="tx1"/>
              </a:solidFill>
            </a:rPr>
            <a:t>cf</a:t>
          </a:r>
          <a:r>
            <a:rPr lang="fr-FR" sz="1200" b="0" kern="1200" dirty="0" smtClean="0">
              <a:solidFill>
                <a:schemeClr val="tx1"/>
              </a:solidFill>
            </a:rPr>
            <a:t> départements), les trajets réguliers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Recueillir des données sur : l’accidentologie, les points durs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Evaluer la qualité et le niveau d’accessibilité par tous les modes de transport (voiture, stationnement, vélo, marche, transport en commun) </a:t>
          </a:r>
          <a:endParaRPr lang="fr-FR" sz="1200" b="0" kern="1200" dirty="0">
            <a:solidFill>
              <a:schemeClr val="tx1"/>
            </a:solidFill>
          </a:endParaRPr>
        </a:p>
      </dsp:txBody>
      <dsp:txXfrm>
        <a:off x="27" y="375186"/>
        <a:ext cx="2650760" cy="2212470"/>
      </dsp:txXfrm>
    </dsp:sp>
    <dsp:sp modelId="{32558AC5-0A5C-4000-81F5-5B505D5D9BC6}">
      <dsp:nvSpPr>
        <dsp:cNvPr id="0" name=""/>
        <dsp:cNvSpPr/>
      </dsp:nvSpPr>
      <dsp:spPr>
        <a:xfrm>
          <a:off x="3021894"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Mobilité des usagers</a:t>
          </a:r>
          <a:endParaRPr lang="fr-FR" sz="1300" kern="1200" dirty="0"/>
        </a:p>
      </dsp:txBody>
      <dsp:txXfrm>
        <a:off x="3021894" y="786"/>
        <a:ext cx="2650760" cy="374400"/>
      </dsp:txXfrm>
    </dsp:sp>
    <dsp:sp modelId="{2443B070-AD6C-4D82-9E43-00D6EF557D5B}">
      <dsp:nvSpPr>
        <dsp:cNvPr id="0" name=""/>
        <dsp:cNvSpPr/>
      </dsp:nvSpPr>
      <dsp:spPr>
        <a:xfrm>
          <a:off x="3021894"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pratiques actuelles de mobilité des élèves et salariés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freins au report modal (pts durs, freins psychologiques…)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des potentiels de report modal (possession d’un vélo, accord de principe pour covoiturer…)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Vérifier la bonne connaissance de l’offre en mobilité (stationnements </a:t>
          </a:r>
          <a:r>
            <a:rPr lang="fr-FR" sz="1500" b="0" kern="1200" dirty="0" smtClean="0">
              <a:solidFill>
                <a:schemeClr val="tx1"/>
              </a:solidFill>
            </a:rPr>
            <a:t>vélo, prime transport…) </a:t>
          </a:r>
          <a:endParaRPr lang="fr-FR" sz="1200" b="0" kern="1200" dirty="0">
            <a:solidFill>
              <a:schemeClr val="tx1"/>
            </a:solidFill>
          </a:endParaRPr>
        </a:p>
      </dsp:txBody>
      <dsp:txXfrm>
        <a:off x="3021894" y="375186"/>
        <a:ext cx="2650760" cy="22124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B3FAC-DAB7-472F-850E-AF6105607643}" type="datetimeFigureOut">
              <a:rPr lang="fr-FR" smtClean="0"/>
              <a:t>10/11/2020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4CE2B4-48CB-4636-B1FE-184C2C0CD6DE}" type="slidenum">
              <a:rPr lang="fr-FR" smtClean="0"/>
              <a:t>‹N°›</a:t>
            </a:fld>
            <a:endParaRPr lang="fr-FR"/>
          </a:p>
        </p:txBody>
      </p:sp>
    </p:spTree>
    <p:extLst>
      <p:ext uri="{BB962C8B-B14F-4D97-AF65-F5344CB8AC3E}">
        <p14:creationId xmlns:p14="http://schemas.microsoft.com/office/powerpoint/2010/main" val="215683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10/11/2020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6400" cy="308610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pPr>
            <a:r>
              <a:t/>
            </a:r>
            <a:br/>
            <a:r>
              <a:t/>
            </a:r>
            <a:br/>
            <a:endParaRPr lang="fr-FR" sz="2000" b="0" strike="noStrike" spc="-1">
              <a:latin typeface="Arial"/>
            </a:endParaRPr>
          </a:p>
        </p:txBody>
      </p:sp>
    </p:spTree>
    <p:extLst>
      <p:ext uri="{BB962C8B-B14F-4D97-AF65-F5344CB8AC3E}">
        <p14:creationId xmlns:p14="http://schemas.microsoft.com/office/powerpoint/2010/main" val="218436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17</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17</a:t>
            </a:fld>
            <a:endParaRPr lang="fr-FR" altLang="fr-FR">
              <a:latin typeface="+mn-lt" charset="0"/>
              <a:cs typeface="+mn-ea" charset="0"/>
            </a:endParaRPr>
          </a:p>
        </p:txBody>
      </p:sp>
    </p:spTree>
    <p:extLst>
      <p:ext uri="{BB962C8B-B14F-4D97-AF65-F5344CB8AC3E}">
        <p14:creationId xmlns:p14="http://schemas.microsoft.com/office/powerpoint/2010/main" val="361390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18</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19</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32</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8</a:t>
            </a:fld>
            <a:endParaRPr lang="fr-FR"/>
          </a:p>
        </p:txBody>
      </p:sp>
    </p:spTree>
    <p:extLst>
      <p:ext uri="{BB962C8B-B14F-4D97-AF65-F5344CB8AC3E}">
        <p14:creationId xmlns:p14="http://schemas.microsoft.com/office/powerpoint/2010/main" val="279041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9</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10</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11</a:t>
            </a:fld>
            <a:endParaRPr lang="fr-FR"/>
          </a:p>
        </p:txBody>
      </p:sp>
    </p:spTree>
    <p:extLst>
      <p:ext uri="{BB962C8B-B14F-4D97-AF65-F5344CB8AC3E}">
        <p14:creationId xmlns:p14="http://schemas.microsoft.com/office/powerpoint/2010/main" val="177470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12</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16</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16</a:t>
            </a:fld>
            <a:endParaRPr lang="fr-FR" altLang="fr-FR">
              <a:latin typeface="+mn-lt" charset="0"/>
              <a:cs typeface="+mn-ea" charset="0"/>
            </a:endParaRPr>
          </a:p>
        </p:txBody>
      </p:sp>
    </p:spTree>
    <p:extLst>
      <p:ext uri="{BB962C8B-B14F-4D97-AF65-F5344CB8AC3E}">
        <p14:creationId xmlns:p14="http://schemas.microsoft.com/office/powerpoint/2010/main" val="259649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21FF6D3-55BF-4288-9E51-6DF0B8E9C1A9}" type="datetime1">
              <a:rPr lang="en-US" smtClean="0"/>
              <a:t>11/10/2020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4EDAE27-7D20-4034-BCC1-27D5BF1D3F0F}" type="datetime1">
              <a:rPr lang="en-US" smtClean="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4717CA1-7B44-4964-804E-531711C8F643}" type="datetime1">
              <a:rPr lang="en-US" smtClean="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1" y="275069"/>
            <a:ext cx="10968959" cy="1140600"/>
          </a:xfrm>
        </p:spPr>
        <p:txBody>
          <a:bodyPr/>
          <a:lstStyle/>
          <a:p>
            <a:r>
              <a:rPr lang="fr-FR" smtClean="0"/>
              <a:t>Modifiez le style du titre</a:t>
            </a:r>
            <a:endParaRPr lang="fr-FR"/>
          </a:p>
        </p:txBody>
      </p:sp>
    </p:spTree>
    <p:extLst>
      <p:ext uri="{BB962C8B-B14F-4D97-AF65-F5344CB8AC3E}">
        <p14:creationId xmlns:p14="http://schemas.microsoft.com/office/powerpoint/2010/main" val="144970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6BF380A-4ABE-4FC2-A058-229FB9706152}" type="datetime1">
              <a:rPr lang="en-US" smtClean="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69EE27C-23A3-4BE8-9449-380B3759C0B3}" type="datetime1">
              <a:rPr lang="en-US" smtClean="0"/>
              <a:t>11/10/2020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1BA1B69-0ED1-4BC7-B414-817C249CA816}" type="datetime1">
              <a:rPr lang="en-US" smtClean="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E5708BE-617A-4533-974A-04747DB3E836}" type="datetime1">
              <a:rPr lang="en-US" smtClean="0"/>
              <a:t>11/10/2020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0F9F4B0-850E-44CC-A838-09326DACF513}" type="datetime1">
              <a:rPr lang="en-US" smtClean="0"/>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9BE9C-B136-4AF9-837C-1EBF22B7CBAB}" type="datetime1">
              <a:rPr lang="en-US" smtClean="0"/>
              <a:t>11/10/2020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FC9BCFD0-458C-4D9E-8201-28B04CBB7FE8}" type="datetime1">
              <a:rPr lang="en-US" smtClean="0"/>
              <a:t>11/10/2020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4EA8A69D-01E2-4BC0-8EBB-FF77581B4D29}" type="datetime1">
              <a:rPr lang="en-US" smtClean="0"/>
              <a:t>11/10/2020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7D7804E-4C7E-445B-9BDF-606B642CAE6C}" type="datetime1">
              <a:rPr lang="en-US" smtClean="0"/>
              <a:t>11/10/2020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emf"/><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4.jpg"/><Relationship Id="rId5" Type="http://schemas.openxmlformats.org/officeDocument/2006/relationships/diagramQuickStyle" Target="../diagrams/quickStyle5.xml"/><Relationship Id="rId10" Type="http://schemas.openxmlformats.org/officeDocument/2006/relationships/image" Target="../media/image13.png"/><Relationship Id="rId4" Type="http://schemas.openxmlformats.org/officeDocument/2006/relationships/diagramLayout" Target="../diagrams/layout5.xml"/><Relationship Id="rId9"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6.pn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emf"/><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carto.droitauvelo.org/#15/50.6285/3.0613/couleur-veloroute-amenagements_cyclables"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droitauvelo.org/La-carte-de-cyclabilite-des-Hauts-de-Franc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www.ecomobilite.org/FTP/boiteOutilsPDES/carto%20en%20coll%c3%a8ges_tuto_carte.docx"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hyperlink" Target="https://umap.openstreetmap.fr/f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Sophie.gien@lenord.fr" TargetMode="External"/><Relationship Id="rId2" Type="http://schemas.openxmlformats.org/officeDocument/2006/relationships/hyperlink" Target="mailto:GEOFFREY.DENOYELLE@lenord.fr"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mailto:m.vanrenterghem@paysducambresis.f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p.coupez@agglo-cambrai.f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mairiedebertry@orange.fr" TargetMode="External"/><Relationship Id="rId2" Type="http://schemas.openxmlformats.org/officeDocument/2006/relationships/hyperlink" Target="mailto:DGS@caudresis-catesis.fr" TargetMode="Externa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c.egal@ccpays-solesmois.f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olivier.wauquier@free.fr"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contact@ecomobilit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www.ecomobilite.org/Boite-a-outils-PD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drealnpdc.fr/limesurvey/index.php?sid=66541&amp;lang=f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38731" y="1806120"/>
            <a:ext cx="7150680" cy="387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ctr">
              <a:lnSpc>
                <a:spcPct val="120000"/>
              </a:lnSpc>
              <a:spcBef>
                <a:spcPts val="3234"/>
              </a:spcBef>
            </a:pPr>
            <a:r>
              <a:rPr lang="fr-FR" sz="4220" b="1" strike="noStrike" spc="-1" dirty="0">
                <a:solidFill>
                  <a:srgbClr val="7030A0"/>
                </a:solidFill>
              </a:rPr>
              <a:t>FORMATION </a:t>
            </a:r>
            <a:r>
              <a:rPr lang="fr-FR" sz="4220" b="1" strike="noStrike" spc="-1" dirty="0" smtClean="0">
                <a:solidFill>
                  <a:srgbClr val="7030A0"/>
                </a:solidFill>
              </a:rPr>
              <a:t>2 </a:t>
            </a:r>
          </a:p>
          <a:p>
            <a:pPr algn="ctr">
              <a:lnSpc>
                <a:spcPct val="120000"/>
              </a:lnSpc>
              <a:spcBef>
                <a:spcPts val="3234"/>
              </a:spcBef>
            </a:pPr>
            <a:r>
              <a:rPr lang="fr-FR" sz="4220" b="1" strike="noStrike" spc="-1" dirty="0" smtClean="0">
                <a:solidFill>
                  <a:srgbClr val="7030A0"/>
                </a:solidFill>
              </a:rPr>
              <a:t>Plan </a:t>
            </a:r>
            <a:r>
              <a:rPr lang="fr-FR" sz="4220" b="1" strike="noStrike" spc="-1" dirty="0">
                <a:solidFill>
                  <a:srgbClr val="7030A0"/>
                </a:solidFill>
              </a:rPr>
              <a:t>de déplacement établissement scolaire (PDES)</a:t>
            </a:r>
            <a:r>
              <a:rPr b="1" dirty="0"/>
              <a:t/>
            </a:r>
            <a:br>
              <a:rPr b="1" dirty="0"/>
            </a:br>
            <a:endParaRPr lang="fr-FR" sz="4220" b="1" strike="noStrike" spc="-1" dirty="0"/>
          </a:p>
          <a:p>
            <a:pPr algn="ctr">
              <a:lnSpc>
                <a:spcPct val="120000"/>
              </a:lnSpc>
            </a:pPr>
            <a:r>
              <a:rPr lang="fr-FR" sz="3100" b="1" spc="-1" dirty="0" smtClean="0">
                <a:solidFill>
                  <a:srgbClr val="7030A0"/>
                </a:solidFill>
              </a:rPr>
              <a:t>10</a:t>
            </a:r>
            <a:r>
              <a:rPr lang="fr-FR" sz="3100" b="1" strike="noStrike" spc="-1" dirty="0" smtClean="0">
                <a:solidFill>
                  <a:srgbClr val="7030A0"/>
                </a:solidFill>
              </a:rPr>
              <a:t> novembre </a:t>
            </a:r>
            <a:r>
              <a:rPr lang="fr-FR" sz="3100" b="1" strike="noStrike" spc="-1" dirty="0">
                <a:solidFill>
                  <a:srgbClr val="7030A0"/>
                </a:solidFill>
              </a:rPr>
              <a:t>2020</a:t>
            </a:r>
            <a:endParaRPr lang="fr-FR" sz="3100" b="1" strike="noStrike" spc="-1" dirty="0"/>
          </a:p>
          <a:p>
            <a:pPr algn="ctr">
              <a:lnSpc>
                <a:spcPct val="120000"/>
              </a:lnSpc>
            </a:pPr>
            <a:r>
              <a:rPr lang="fr-FR" sz="3100" b="1" strike="noStrike" spc="-1" dirty="0">
                <a:solidFill>
                  <a:srgbClr val="7030A0"/>
                </a:solidFill>
              </a:rPr>
              <a:t>VIRTUEL</a:t>
            </a:r>
            <a:endParaRPr lang="fr-FR" sz="3100" b="1" strike="noStrike" spc="-1" dirty="0"/>
          </a:p>
        </p:txBody>
      </p:sp>
      <p:sp>
        <p:nvSpPr>
          <p:cNvPr id="212" name="CustomShape 2"/>
          <p:cNvSpPr/>
          <p:nvPr/>
        </p:nvSpPr>
        <p:spPr>
          <a:xfrm>
            <a:off x="8352000" y="6129000"/>
            <a:ext cx="128880" cy="18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100B7AD-8F54-4C1D-B02F-8503237D0822}" type="slidenum">
              <a:rPr lang="fr-FR" sz="1200" b="0" strike="noStrike" spc="-1">
                <a:solidFill>
                  <a:srgbClr val="66C1BF"/>
                </a:solidFill>
                <a:latin typeface="Trebuchet MS"/>
                <a:ea typeface="Trebuchet MS"/>
              </a:rPr>
              <a:t>1</a:t>
            </a:fld>
            <a:endParaRPr lang="fr-FR" sz="1200" b="0" strike="noStrike" spc="-1">
              <a:latin typeface="Arial"/>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91" y="1362600"/>
            <a:ext cx="3736240" cy="4095900"/>
          </a:xfrm>
          <a:prstGeom prst="rect">
            <a:avLst/>
          </a:prstGeom>
          <a:noFill/>
          <a:ln>
            <a:noFill/>
          </a:ln>
        </p:spPr>
      </p:pic>
      <p:sp>
        <p:nvSpPr>
          <p:cNvPr id="2" name="Espace réservé du numéro de diapositive 1"/>
          <p:cNvSpPr>
            <a:spLocks noGrp="1"/>
          </p:cNvSpPr>
          <p:nvPr>
            <p:ph type="sldNum" sz="quarter" idx="12"/>
          </p:nvPr>
        </p:nvSpPr>
        <p:spPr/>
        <p:txBody>
          <a:bodyPr/>
          <a:lstStyle/>
          <a:p>
            <a:fld id="{71766878-3199-4EAB-94E7-2D6D11070E14}" type="slidenum">
              <a:rPr lang="en-US" smtClean="0"/>
              <a:t>1</a:t>
            </a:fld>
            <a:endParaRPr lang="en-US" dirty="0"/>
          </a:p>
        </p:txBody>
      </p:sp>
    </p:spTree>
    <p:extLst>
      <p:ext uri="{BB962C8B-B14F-4D97-AF65-F5344CB8AC3E}">
        <p14:creationId xmlns:p14="http://schemas.microsoft.com/office/powerpoint/2010/main" val="32448857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025247005"/>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t>10</a:t>
            </a:fld>
            <a:endParaRPr lang="en-US" dirty="0"/>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36" y="2323031"/>
            <a:ext cx="1228223" cy="491289"/>
          </a:xfrm>
          <a:prstGeom prst="rect">
            <a:avLst/>
          </a:prstGeom>
        </p:spPr>
      </p:pic>
      <p:pic>
        <p:nvPicPr>
          <p:cNvPr id="10" name="Image 9"/>
          <p:cNvPicPr>
            <a:picLocks noChangeAspect="1"/>
          </p:cNvPicPr>
          <p:nvPr/>
        </p:nvPicPr>
        <p:blipFill>
          <a:blip r:embed="rId10"/>
          <a:stretch>
            <a:fillRect/>
          </a:stretch>
        </p:blipFill>
        <p:spPr>
          <a:xfrm>
            <a:off x="10067489" y="787462"/>
            <a:ext cx="1692698" cy="6070538"/>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769" y="3888644"/>
            <a:ext cx="1300556" cy="650278"/>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269" y="5747061"/>
            <a:ext cx="1453556" cy="493079"/>
          </a:xfrm>
          <a:prstGeom prst="rect">
            <a:avLst/>
          </a:prstGeom>
        </p:spPr>
      </p:pic>
    </p:spTree>
    <p:extLst>
      <p:ext uri="{BB962C8B-B14F-4D97-AF65-F5344CB8AC3E}">
        <p14:creationId xmlns:p14="http://schemas.microsoft.com/office/powerpoint/2010/main" val="3237991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12</a:t>
            </a:fld>
            <a:endParaRPr lang="en-US" dirty="0"/>
          </a:p>
        </p:txBody>
      </p:sp>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2030156"/>
          </a:xfrm>
        </p:spPr>
        <p:txBody>
          <a:bodyPr/>
          <a:lstStyle/>
          <a:p>
            <a:pPr marL="342900" indent="-342900" algn="just">
              <a:buFontTx/>
              <a:buChar char="-"/>
            </a:pPr>
            <a:r>
              <a:rPr lang="fr-FR" b="1" dirty="0">
                <a:solidFill>
                  <a:srgbClr val="66C1BF"/>
                </a:solidFill>
              </a:rPr>
              <a:t>Enquête élèves </a:t>
            </a:r>
            <a:r>
              <a:rPr lang="fr-FR" b="1" dirty="0" smtClean="0">
                <a:solidFill>
                  <a:srgbClr val="66C1BF"/>
                </a:solidFill>
              </a:rPr>
              <a:t>/ parents / personnel </a:t>
            </a:r>
            <a:r>
              <a:rPr lang="fr-FR" dirty="0" smtClean="0">
                <a:solidFill>
                  <a:schemeClr val="accent6"/>
                </a:solidFill>
              </a:rPr>
              <a:t>sur </a:t>
            </a:r>
            <a:r>
              <a:rPr lang="fr-FR" dirty="0">
                <a:solidFill>
                  <a:schemeClr val="accent6"/>
                </a:solidFill>
              </a:rPr>
              <a:t>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9408992" y="3320128"/>
            <a:ext cx="1827044" cy="256955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7472369" y="3344305"/>
            <a:ext cx="1781479" cy="257770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126985" y="1675839"/>
            <a:ext cx="4736230" cy="1908215"/>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dirty="0" smtClean="0">
                <a:solidFill>
                  <a:schemeClr val="accent6"/>
                </a:solidFill>
              </a:rPr>
              <a:t> </a:t>
            </a:r>
            <a:endParaRPr lang="fr-FR" dirty="0">
              <a:solidFill>
                <a:schemeClr val="accent6"/>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13</a:t>
            </a:fld>
            <a:endParaRPr lang="en-US" dirty="0"/>
          </a:p>
        </p:txBody>
      </p:sp>
      <p:sp>
        <p:nvSpPr>
          <p:cNvPr id="5" name="Rectangle 4"/>
          <p:cNvSpPr/>
          <p:nvPr/>
        </p:nvSpPr>
        <p:spPr>
          <a:xfrm>
            <a:off x="5863215" y="1647029"/>
            <a:ext cx="5685119" cy="1323439"/>
          </a:xfrm>
          <a:prstGeom prst="rect">
            <a:avLst/>
          </a:prstGeom>
        </p:spPr>
        <p:txBody>
          <a:bodyPr wrap="square">
            <a:spAutoFit/>
          </a:bodyPr>
          <a:lstStyle/>
          <a:p>
            <a:pPr lvl="1" algn="just"/>
            <a:r>
              <a:rPr lang="fr-FR" sz="2000" dirty="0" smtClean="0">
                <a:solidFill>
                  <a:schemeClr val="accent6"/>
                </a:solidFill>
              </a:rPr>
              <a:t>3 versions de l’enquête déplacement :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élève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parents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personnel.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436329" y="3205878"/>
            <a:ext cx="5116075" cy="2459287"/>
          </a:xfrm>
          <a:prstGeom prst="rect">
            <a:avLst/>
          </a:prstGeom>
        </p:spPr>
      </p:pic>
      <p:sp>
        <p:nvSpPr>
          <p:cNvPr id="11" name="Rectangle 10"/>
          <p:cNvSpPr/>
          <p:nvPr/>
        </p:nvSpPr>
        <p:spPr>
          <a:xfrm>
            <a:off x="6941127" y="6021736"/>
            <a:ext cx="4294909" cy="707886"/>
          </a:xfrm>
          <a:prstGeom prst="rect">
            <a:avLst/>
          </a:prstGeom>
        </p:spPr>
        <p:txBody>
          <a:bodyPr wrap="square">
            <a:spAutoFit/>
          </a:bodyPr>
          <a:lstStyle/>
          <a:p>
            <a:pPr lvl="1" algn="just"/>
            <a:r>
              <a:rPr lang="fr-FR" sz="2000" dirty="0" smtClean="0">
                <a:solidFill>
                  <a:schemeClr val="accent6"/>
                </a:solidFill>
              </a:rPr>
              <a:t>La version papier reste disponible dans votre kit référent. </a:t>
            </a:r>
            <a:endParaRPr lang="fr-FR" sz="2000" dirty="0">
              <a:solidFill>
                <a:schemeClr val="accent6"/>
              </a:solidFill>
            </a:endParaRPr>
          </a:p>
        </p:txBody>
      </p:sp>
      <p:sp>
        <p:nvSpPr>
          <p:cNvPr id="12" name="Rectangle 11"/>
          <p:cNvSpPr/>
          <p:nvPr/>
        </p:nvSpPr>
        <p:spPr>
          <a:xfrm>
            <a:off x="576336" y="5732177"/>
            <a:ext cx="6364791" cy="1015663"/>
          </a:xfrm>
          <a:prstGeom prst="rect">
            <a:avLst/>
          </a:prstGeom>
        </p:spPr>
        <p:txBody>
          <a:bodyPr wrap="square">
            <a:spAutoFit/>
          </a:bodyPr>
          <a:lstStyle/>
          <a:p>
            <a:pPr lvl="1" algn="just"/>
            <a:r>
              <a:rPr lang="fr-FR" sz="2000" dirty="0" smtClean="0">
                <a:solidFill>
                  <a:schemeClr val="accent6"/>
                </a:solidFill>
              </a:rPr>
              <a:t>L’enquête est anonyme, aucun nom ou prénom n’est demandé, seul l’adresse mail des parents motivés pour suivre la démarche est demandée avec leurs accords. </a:t>
            </a:r>
            <a:endParaRPr lang="fr-FR" sz="2000" dirty="0">
              <a:solidFill>
                <a:schemeClr val="accent6"/>
              </a:solidFill>
            </a:endParaRPr>
          </a:p>
        </p:txBody>
      </p:sp>
    </p:spTree>
    <p:extLst>
      <p:ext uri="{BB962C8B-B14F-4D97-AF65-F5344CB8AC3E}">
        <p14:creationId xmlns:p14="http://schemas.microsoft.com/office/powerpoint/2010/main" val="208196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440306"/>
          </a:xfrm>
        </p:spPr>
        <p:txBody>
          <a:bodyPr/>
          <a:lstStyle/>
          <a:p>
            <a:pPr marL="0" indent="0" algn="just">
              <a:buNone/>
            </a:pPr>
            <a:r>
              <a:rPr lang="fr-FR" b="1" dirty="0" smtClean="0">
                <a:solidFill>
                  <a:srgbClr val="66C1BF"/>
                </a:solidFill>
              </a:rPr>
              <a:t>Faire une enquête mobilité dans mon, collège, comment procéder ? </a:t>
            </a:r>
            <a:endParaRPr lang="fr-FR" dirty="0">
              <a:solidFill>
                <a:schemeClr val="accent6"/>
              </a:solidFill>
            </a:endParaRP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14</a:t>
            </a:fld>
            <a:endParaRPr lang="en-US" dirty="0"/>
          </a:p>
        </p:txBody>
      </p:sp>
      <p:sp>
        <p:nvSpPr>
          <p:cNvPr id="10" name="Rectangle 9"/>
          <p:cNvSpPr/>
          <p:nvPr/>
        </p:nvSpPr>
        <p:spPr>
          <a:xfrm>
            <a:off x="4158758" y="1611080"/>
            <a:ext cx="5908268" cy="1323439"/>
          </a:xfrm>
          <a:prstGeom prst="rect">
            <a:avLst/>
          </a:prstGeom>
        </p:spPr>
        <p:txBody>
          <a:bodyPr wrap="square">
            <a:spAutoFit/>
          </a:bodyPr>
          <a:lstStyle/>
          <a:p>
            <a:pPr lvl="1" algn="ctr"/>
            <a:r>
              <a:rPr lang="fr-FR" sz="2000" b="1" dirty="0" smtClean="0">
                <a:solidFill>
                  <a:schemeClr val="accent6"/>
                </a:solidFill>
              </a:rPr>
              <a:t>1) Faire une demande au CREM</a:t>
            </a:r>
            <a:r>
              <a:rPr lang="fr-FR" sz="2000" dirty="0" smtClean="0">
                <a:solidFill>
                  <a:schemeClr val="accent6"/>
                </a:solidFill>
              </a:rPr>
              <a:t> </a:t>
            </a:r>
          </a:p>
          <a:p>
            <a:pPr lvl="1" algn="ctr"/>
            <a:r>
              <a:rPr lang="fr-FR" sz="2000" dirty="0" smtClean="0">
                <a:solidFill>
                  <a:schemeClr val="accent6"/>
                </a:solidFill>
              </a:rPr>
              <a:t>par mail en précisant les dates d’ouverture et de clôture d’enquête et le nom de votre établissement  </a:t>
            </a:r>
            <a:endParaRPr lang="fr-FR" sz="2000" dirty="0">
              <a:solidFill>
                <a:schemeClr val="accent6"/>
              </a:solidFill>
            </a:endParaRPr>
          </a:p>
        </p:txBody>
      </p:sp>
      <p:sp>
        <p:nvSpPr>
          <p:cNvPr id="12" name="Rectangle 11"/>
          <p:cNvSpPr/>
          <p:nvPr/>
        </p:nvSpPr>
        <p:spPr>
          <a:xfrm>
            <a:off x="4158758" y="3412512"/>
            <a:ext cx="5908268" cy="1323439"/>
          </a:xfrm>
          <a:prstGeom prst="rect">
            <a:avLst/>
          </a:prstGeom>
        </p:spPr>
        <p:txBody>
          <a:bodyPr wrap="square">
            <a:spAutoFit/>
          </a:bodyPr>
          <a:lstStyle/>
          <a:p>
            <a:pPr lvl="1" algn="ctr"/>
            <a:r>
              <a:rPr lang="fr-FR" sz="2000" b="1" dirty="0" smtClean="0">
                <a:solidFill>
                  <a:schemeClr val="accent6"/>
                </a:solidFill>
              </a:rPr>
              <a:t>2) Partager les liens de l’enquête </a:t>
            </a:r>
            <a:r>
              <a:rPr lang="fr-FR" sz="2000" dirty="0" smtClean="0">
                <a:solidFill>
                  <a:schemeClr val="accent6"/>
                </a:solidFill>
              </a:rPr>
              <a:t>déplacements aux personnes visées. </a:t>
            </a:r>
          </a:p>
          <a:p>
            <a:pPr lvl="1" algn="ctr"/>
            <a:r>
              <a:rPr lang="fr-FR" sz="2000" dirty="0" smtClean="0">
                <a:solidFill>
                  <a:schemeClr val="accent6"/>
                </a:solidFill>
              </a:rPr>
              <a:t>(ENT, pro note, à tour de rôle dans chaque classe du collège)</a:t>
            </a:r>
            <a:endParaRPr lang="fr-FR" sz="2000" dirty="0">
              <a:solidFill>
                <a:schemeClr val="accent6"/>
              </a:solidFill>
            </a:endParaRPr>
          </a:p>
        </p:txBody>
      </p:sp>
      <p:sp>
        <p:nvSpPr>
          <p:cNvPr id="13" name="Rectangle 12"/>
          <p:cNvSpPr/>
          <p:nvPr/>
        </p:nvSpPr>
        <p:spPr>
          <a:xfrm>
            <a:off x="4158758" y="5052240"/>
            <a:ext cx="5908268" cy="1323439"/>
          </a:xfrm>
          <a:prstGeom prst="rect">
            <a:avLst/>
          </a:prstGeom>
        </p:spPr>
        <p:txBody>
          <a:bodyPr wrap="square">
            <a:spAutoFit/>
          </a:bodyPr>
          <a:lstStyle/>
          <a:p>
            <a:pPr lvl="1" algn="ctr"/>
            <a:r>
              <a:rPr lang="fr-FR" sz="2000" b="1" dirty="0" smtClean="0">
                <a:solidFill>
                  <a:schemeClr val="accent6"/>
                </a:solidFill>
              </a:rPr>
              <a:t>3) Interpréter les résultats et les intégrer dans le diagnostic</a:t>
            </a:r>
          </a:p>
          <a:p>
            <a:pPr lvl="1" algn="ctr"/>
            <a:r>
              <a:rPr lang="fr-FR" sz="2000" dirty="0" smtClean="0">
                <a:solidFill>
                  <a:schemeClr val="accent6"/>
                </a:solidFill>
              </a:rPr>
              <a:t>Le CREM vous donnera les chiffres bruts, à vous de les interpréter </a:t>
            </a:r>
            <a:endParaRPr lang="fr-FR" sz="2000" dirty="0">
              <a:solidFill>
                <a:schemeClr val="accent6"/>
              </a:solidFill>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871" y="1611080"/>
            <a:ext cx="977945" cy="977945"/>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046" y="5251160"/>
            <a:ext cx="925597" cy="925597"/>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46" y="3412512"/>
            <a:ext cx="991427" cy="991427"/>
          </a:xfrm>
          <a:prstGeom prst="rect">
            <a:avLst/>
          </a:prstGeom>
        </p:spPr>
      </p:pic>
    </p:spTree>
    <p:extLst>
      <p:ext uri="{BB962C8B-B14F-4D97-AF65-F5344CB8AC3E}">
        <p14:creationId xmlns:p14="http://schemas.microsoft.com/office/powerpoint/2010/main" val="2370036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165" y="4169750"/>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901" y="3955746"/>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1" y="1608988"/>
            <a:ext cx="2912482" cy="1747489"/>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686986"/>
            <a:ext cx="5857544" cy="514349"/>
          </a:xfrm>
        </p:spPr>
        <p:txBody>
          <a:bodyPr>
            <a:normAutofit fontScale="70000" lnSpcReduction="20000"/>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4564427" y="1608988"/>
            <a:ext cx="2544795" cy="1231106"/>
          </a:xfrm>
          <a:prstGeom prst="rect">
            <a:avLst/>
          </a:prstGeom>
          <a:noFill/>
        </p:spPr>
        <p:txBody>
          <a:bodyPr wrap="square" rtlCol="0">
            <a:spAutoFit/>
          </a:bodyPr>
          <a:lstStyle/>
          <a:p>
            <a:pPr algn="just"/>
            <a:r>
              <a:rPr lang="fr-FR" sz="1600" b="1" dirty="0" smtClean="0">
                <a:solidFill>
                  <a:srgbClr val="66C1BF"/>
                </a:solidFill>
              </a:rPr>
              <a:t>1) 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4271964" y="3955746"/>
            <a:ext cx="1686788" cy="2308324"/>
          </a:xfrm>
          <a:prstGeom prst="rect">
            <a:avLst/>
          </a:prstGeom>
          <a:noFill/>
        </p:spPr>
        <p:txBody>
          <a:bodyPr wrap="square" rtlCol="0">
            <a:spAutoFit/>
          </a:bodyPr>
          <a:lstStyle/>
          <a:p>
            <a:pPr algn="just"/>
            <a:r>
              <a:rPr lang="fr-FR" sz="1600" b="1" dirty="0" smtClean="0">
                <a:solidFill>
                  <a:srgbClr val="66C1BF"/>
                </a:solidFill>
              </a:rPr>
              <a:t>2) 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9314364" y="4617465"/>
            <a:ext cx="2392727" cy="984885"/>
          </a:xfrm>
          <a:prstGeom prst="rect">
            <a:avLst/>
          </a:prstGeom>
          <a:noFill/>
        </p:spPr>
        <p:txBody>
          <a:bodyPr wrap="square" rtlCol="0">
            <a:spAutoFit/>
          </a:bodyPr>
          <a:lstStyle/>
          <a:p>
            <a:pPr algn="just"/>
            <a:r>
              <a:rPr lang="fr-FR" sz="1600" b="1" dirty="0" smtClean="0">
                <a:solidFill>
                  <a:srgbClr val="66C1BF"/>
                </a:solidFill>
              </a:rPr>
              <a:t>3) Etablir ensemble </a:t>
            </a:r>
            <a:r>
              <a:rPr lang="fr-FR" sz="1400" dirty="0" smtClean="0">
                <a:solidFill>
                  <a:schemeClr val="accent6"/>
                </a:solidFill>
              </a:rPr>
              <a:t>une liste des enjeux de mobilité du quartier et du collège à partir des éléments de diagnostic</a:t>
            </a: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15</a:t>
            </a:fld>
            <a:endParaRPr lang="en-US" dirty="0"/>
          </a:p>
        </p:txBody>
      </p:sp>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t="1285" r="2325" b="-1"/>
          <a:stretch/>
        </p:blipFill>
        <p:spPr>
          <a:xfrm>
            <a:off x="7309248" y="56804"/>
            <a:ext cx="4882752" cy="2778755"/>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7309249" y="2945224"/>
            <a:ext cx="4536388" cy="769441"/>
          </a:xfrm>
          <a:prstGeom prst="rect">
            <a:avLst/>
          </a:prstGeom>
          <a:noFill/>
        </p:spPr>
        <p:txBody>
          <a:bodyPr wrap="square" rtlCol="0">
            <a:spAutoFit/>
          </a:bodyPr>
          <a:lstStyle/>
          <a:p>
            <a:pPr algn="just"/>
            <a:r>
              <a:rPr lang="fr-FR" sz="1600" b="1" dirty="0" smtClean="0"/>
              <a:t>Les fiches d’observation :</a:t>
            </a:r>
            <a:r>
              <a:rPr lang="fr-FR" sz="1400" dirty="0" smtClean="0"/>
              <a:t> </a:t>
            </a:r>
            <a:r>
              <a:rPr lang="fr-FR" sz="1400" dirty="0" smtClean="0">
                <a:solidFill>
                  <a:schemeClr val="accent6"/>
                </a:solidFill>
              </a:rPr>
              <a:t>à remplir afin de faire un état des lieux du quartier environnant dans tout les domaines concernant la mobilité</a:t>
            </a:r>
          </a:p>
        </p:txBody>
      </p:sp>
    </p:spTree>
    <p:extLst>
      <p:ext uri="{BB962C8B-B14F-4D97-AF65-F5344CB8AC3E}">
        <p14:creationId xmlns:p14="http://schemas.microsoft.com/office/powerpoint/2010/main" val="3284294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080" r="4898"/>
          <a:stretch>
            <a:fillRect/>
          </a:stretch>
        </p:blipFill>
        <p:spPr bwMode="auto">
          <a:xfrm>
            <a:off x="1368114" y="2760276"/>
            <a:ext cx="4204811" cy="3409414"/>
          </a:xfrm>
          <a:prstGeom prst="rect">
            <a:avLst/>
          </a:prstGeom>
          <a:noFill/>
          <a:ln>
            <a:noFill/>
          </a:ln>
          <a:effectLst/>
          <a:extLst>
            <a:ext uri="{909E8E84-426E-40DD-AFC4-6F175D3DCCD1}">
              <a14:hiddenFill xmlns:a14="http://schemas.microsoft.com/office/drawing/2010/main">
                <a:blipFill dpi="0" rotWithShape="0">
                  <a:blip/>
                  <a:srcRect l="5080" r="48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6"/>
          <p:cNvSpPr>
            <a:spLocks noChangeArrowheads="1"/>
          </p:cNvSpPr>
          <p:nvPr/>
        </p:nvSpPr>
        <p:spPr bwMode="auto">
          <a:xfrm>
            <a:off x="1029682" y="1408308"/>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des aménagements cyclables</a:t>
            </a: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Carto.droitauvelo.org</a:t>
            </a: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282" y="5182581"/>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4372" t="166" r="5624" b="415"/>
          <a:stretch>
            <a:fillRect/>
          </a:stretch>
        </p:blipFill>
        <p:spPr bwMode="auto">
          <a:xfrm>
            <a:off x="7151298" y="2257777"/>
            <a:ext cx="3578173" cy="2683770"/>
          </a:xfrm>
          <a:prstGeom prst="rect">
            <a:avLst/>
          </a:prstGeom>
          <a:noFill/>
          <a:ln>
            <a:noFill/>
          </a:ln>
          <a:effectLst/>
          <a:extLst>
            <a:ext uri="{909E8E84-426E-40DD-AFC4-6F175D3DCCD1}">
              <a14:hiddenFill xmlns:a14="http://schemas.microsoft.com/office/drawing/2010/main">
                <a:blipFill dpi="0" rotWithShape="0">
                  <a:blip/>
                  <a:srcRect l="4372" t="166" r="5624" b="41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3"/>
          <p:cNvSpPr>
            <a:spLocks noChangeArrowheads="1"/>
          </p:cNvSpPr>
          <p:nvPr/>
        </p:nvSpPr>
        <p:spPr bwMode="auto">
          <a:xfrm>
            <a:off x="8979137" y="3751108"/>
            <a:ext cx="1750334" cy="1190439"/>
          </a:xfrm>
          <a:prstGeom prst="rect">
            <a:avLst/>
          </a:prstGeom>
          <a:solidFill>
            <a:srgbClr val="FFFFFF">
              <a:alpha val="89999"/>
            </a:srgbClr>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fr-FR" altLang="fr-FR" sz="1200" b="1" dirty="0">
                <a:solidFill>
                  <a:srgbClr val="004586"/>
                </a:solidFill>
                <a:latin typeface="Calibri" panose="020F0502020204030204" pitchFamily="34" charset="0"/>
              </a:rPr>
              <a:t>Notes de </a:t>
            </a:r>
            <a:r>
              <a:rPr lang="fr-FR" altLang="fr-FR" sz="1200" b="1" dirty="0" err="1">
                <a:solidFill>
                  <a:srgbClr val="004586"/>
                </a:solidFill>
                <a:latin typeface="Calibri" panose="020F0502020204030204" pitchFamily="34" charset="0"/>
              </a:rPr>
              <a:t>cyclabilité</a:t>
            </a:r>
            <a:endParaRPr lang="fr-FR" altLang="fr-FR" sz="1200" b="1" dirty="0">
              <a:solidFill>
                <a:srgbClr val="004586"/>
              </a:solidFill>
              <a:latin typeface="Calibri" panose="020F0502020204030204" pitchFamily="34" charset="0"/>
            </a:endParaRPr>
          </a:p>
          <a:p>
            <a:pPr hangingPunct="1">
              <a:lnSpc>
                <a:spcPct val="100000"/>
              </a:lnSpc>
            </a:pPr>
            <a:r>
              <a:rPr lang="fr-FR" altLang="fr-FR" sz="1200" b="1" dirty="0">
                <a:solidFill>
                  <a:srgbClr val="006600"/>
                </a:solidFill>
                <a:latin typeface="Calibri" panose="020F0502020204030204" pitchFamily="34" charset="0"/>
              </a:rPr>
              <a:t>5 : Très cyclable</a:t>
            </a:r>
          </a:p>
          <a:p>
            <a:pPr hangingPunct="1">
              <a:lnSpc>
                <a:spcPct val="100000"/>
              </a:lnSpc>
            </a:pPr>
            <a:r>
              <a:rPr lang="fr-FR" altLang="fr-FR" sz="1200" b="1" dirty="0">
                <a:solidFill>
                  <a:srgbClr val="669900"/>
                </a:solidFill>
                <a:latin typeface="Calibri" panose="020F0502020204030204" pitchFamily="34" charset="0"/>
              </a:rPr>
              <a:t>4 : Conseillé à vélo</a:t>
            </a:r>
          </a:p>
          <a:p>
            <a:pPr hangingPunct="1">
              <a:lnSpc>
                <a:spcPct val="100000"/>
              </a:lnSpc>
            </a:pPr>
            <a:r>
              <a:rPr lang="fr-FR" altLang="fr-FR" sz="1200" b="1" dirty="0">
                <a:solidFill>
                  <a:srgbClr val="FFD320"/>
                </a:solidFill>
                <a:latin typeface="Calibri" panose="020F0502020204030204" pitchFamily="34" charset="0"/>
              </a:rPr>
              <a:t>3 : Praticable à vélo</a:t>
            </a:r>
          </a:p>
          <a:p>
            <a:pPr hangingPunct="1">
              <a:lnSpc>
                <a:spcPct val="100000"/>
              </a:lnSpc>
            </a:pPr>
            <a:r>
              <a:rPr lang="fr-FR" altLang="fr-FR" sz="1200" b="1" dirty="0">
                <a:solidFill>
                  <a:srgbClr val="FF9900"/>
                </a:solidFill>
                <a:latin typeface="Calibri" panose="020F0502020204030204" pitchFamily="34" charset="0"/>
              </a:rPr>
              <a:t>2 : Déconseillé à vélo</a:t>
            </a:r>
          </a:p>
          <a:p>
            <a:pPr hangingPunct="1">
              <a:lnSpc>
                <a:spcPct val="100000"/>
              </a:lnSpc>
            </a:pPr>
            <a:r>
              <a:rPr lang="fr-FR" altLang="fr-FR" sz="1200" b="1" dirty="0">
                <a:solidFill>
                  <a:srgbClr val="C5000B"/>
                </a:solidFill>
                <a:latin typeface="Calibri" panose="020F0502020204030204" pitchFamily="34" charset="0"/>
              </a:rPr>
              <a:t>1 : Dangereux</a:t>
            </a:r>
          </a:p>
        </p:txBody>
      </p:sp>
      <p:sp>
        <p:nvSpPr>
          <p:cNvPr id="11" name="Rectangle 4"/>
          <p:cNvSpPr>
            <a:spLocks noChangeArrowheads="1"/>
          </p:cNvSpPr>
          <p:nvPr/>
        </p:nvSpPr>
        <p:spPr bwMode="auto">
          <a:xfrm>
            <a:off x="6553116" y="1235788"/>
            <a:ext cx="4842232" cy="114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 </a:t>
            </a:r>
            <a:r>
              <a:rPr lang="fr-FR" altLang="fr-FR" sz="2400" b="1" dirty="0" err="1">
                <a:solidFill>
                  <a:srgbClr val="004586"/>
                </a:solidFill>
                <a:latin typeface="Calibri" panose="020F0502020204030204" pitchFamily="34" charset="0"/>
                <a:cs typeface="Times New Roman" panose="02020603050405020304" pitchFamily="18" charset="0"/>
              </a:rPr>
              <a:t>cyclabilité</a:t>
            </a:r>
            <a:endParaRPr lang="fr-FR" altLang="fr-FR" sz="2400" b="1" dirty="0">
              <a:solidFill>
                <a:srgbClr val="004586"/>
              </a:solidFill>
              <a:latin typeface="Calibri" panose="020F0502020204030204" pitchFamily="34" charset="0"/>
              <a:cs typeface="Times New Roman" panose="02020603050405020304" pitchFamily="18" charset="0"/>
            </a:endParaRP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Cyclabilite.droitauvelo.org</a:t>
            </a: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pic>
        <p:nvPicPr>
          <p:cNvPr id="2" name="Image 1"/>
          <p:cNvPicPr>
            <a:picLocks noChangeAspect="1"/>
          </p:cNvPicPr>
          <p:nvPr/>
        </p:nvPicPr>
        <p:blipFill>
          <a:blip r:embed="rId8"/>
          <a:stretch>
            <a:fillRect/>
          </a:stretch>
        </p:blipFill>
        <p:spPr>
          <a:xfrm>
            <a:off x="7151297" y="4870203"/>
            <a:ext cx="3578173" cy="1977412"/>
          </a:xfrm>
          <a:prstGeom prst="rect">
            <a:avLst/>
          </a:prstGeom>
        </p:spPr>
      </p:pic>
    </p:spTree>
    <p:extLst>
      <p:ext uri="{BB962C8B-B14F-4D97-AF65-F5344CB8AC3E}">
        <p14:creationId xmlns:p14="http://schemas.microsoft.com/office/powerpoint/2010/main" val="2940278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735683" y="962601"/>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smtClean="0">
                <a:solidFill>
                  <a:srgbClr val="004586"/>
                </a:solidFill>
                <a:latin typeface="Calibri" panose="020F0502020204030204" pitchFamily="34" charset="0"/>
                <a:cs typeface="Times New Roman" panose="02020603050405020304" pitchFamily="18" charset="0"/>
              </a:rPr>
              <a:t>UMAP</a:t>
            </a:r>
            <a:endParaRPr lang="fr-FR" altLang="fr-FR" sz="2400" b="1" dirty="0">
              <a:solidFill>
                <a:srgbClr val="004586"/>
              </a:solidFill>
              <a:latin typeface="Calibri" panose="020F0502020204030204" pitchFamily="34" charset="0"/>
              <a:cs typeface="Times New Roman" panose="02020603050405020304" pitchFamily="18" charset="0"/>
            </a:endParaRP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sp>
        <p:nvSpPr>
          <p:cNvPr id="3" name="Rectangle 2"/>
          <p:cNvSpPr/>
          <p:nvPr/>
        </p:nvSpPr>
        <p:spPr>
          <a:xfrm>
            <a:off x="3258187" y="5888314"/>
            <a:ext cx="6096000" cy="646331"/>
          </a:xfrm>
          <a:prstGeom prst="rect">
            <a:avLst/>
          </a:prstGeom>
        </p:spPr>
        <p:txBody>
          <a:bodyPr>
            <a:spAutoFit/>
          </a:bodyPr>
          <a:lstStyle/>
          <a:p>
            <a:pPr algn="ctr"/>
            <a:r>
              <a:rPr lang="fr-FR" dirty="0">
                <a:hlinkClick r:id="rId3"/>
              </a:rPr>
              <a:t>http://</a:t>
            </a:r>
            <a:r>
              <a:rPr lang="fr-FR" dirty="0" smtClean="0">
                <a:hlinkClick r:id="rId3"/>
              </a:rPr>
              <a:t>www.ecomobilite.org/FTP/boiteOutilsPDES/carto%20en%20coll%c3%a8ges_tuto_carte.docx</a:t>
            </a:r>
            <a:r>
              <a:rPr lang="fr-FR" dirty="0" smtClean="0"/>
              <a:t> </a:t>
            </a:r>
            <a:endParaRPr lang="fr-FR" dirty="0"/>
          </a:p>
        </p:txBody>
      </p:sp>
      <p:sp>
        <p:nvSpPr>
          <p:cNvPr id="4" name="Rectangle 3"/>
          <p:cNvSpPr/>
          <p:nvPr/>
        </p:nvSpPr>
        <p:spPr>
          <a:xfrm>
            <a:off x="1217026" y="1945131"/>
            <a:ext cx="4226242" cy="3693319"/>
          </a:xfrm>
          <a:prstGeom prst="rect">
            <a:avLst/>
          </a:prstGeom>
        </p:spPr>
        <p:txBody>
          <a:bodyPr wrap="square">
            <a:spAutoFit/>
          </a:bodyPr>
          <a:lstStyle/>
          <a:p>
            <a:r>
              <a:rPr lang="fr-FR" smtClean="0"/>
              <a:t>La cartographie peut être intéressante à utiliser avec les élèves lors de plusieurs étapes d’un PDES : </a:t>
            </a:r>
          </a:p>
          <a:p>
            <a:endParaRPr lang="fr-FR" smtClean="0"/>
          </a:p>
          <a:p>
            <a:pPr marL="285750" indent="-285750">
              <a:buFont typeface="Arial" panose="020B0604020202020204" pitchFamily="34" charset="0"/>
              <a:buChar char="•"/>
            </a:pPr>
            <a:r>
              <a:rPr lang="fr-FR" smtClean="0"/>
              <a:t>Lors du diagnostic mobilité, faire ressortir les itinéraires les plus empruntés,</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communiquer sur les itinéraires possibles à vélo, </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améliorer l’accessibilité du collège en mobilité active,</a:t>
            </a:r>
            <a:endParaRPr lang="fr-FR" dirty="0"/>
          </a:p>
        </p:txBody>
      </p:sp>
      <p:sp>
        <p:nvSpPr>
          <p:cNvPr id="5" name="Rectangle 4"/>
          <p:cNvSpPr/>
          <p:nvPr/>
        </p:nvSpPr>
        <p:spPr>
          <a:xfrm>
            <a:off x="2240826" y="1350539"/>
            <a:ext cx="3589252" cy="369332"/>
          </a:xfrm>
          <a:prstGeom prst="rect">
            <a:avLst/>
          </a:prstGeom>
        </p:spPr>
        <p:txBody>
          <a:bodyPr wrap="none">
            <a:spAutoFit/>
          </a:bodyPr>
          <a:lstStyle/>
          <a:p>
            <a:r>
              <a:rPr lang="fr-FR"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://umap.openstreetmap.fr/fr/</a:t>
            </a:r>
            <a:endParaRPr lang="fr-FR" dirty="0"/>
          </a:p>
        </p:txBody>
      </p:sp>
      <p:sp>
        <p:nvSpPr>
          <p:cNvPr id="13" name="Rectangle 12"/>
          <p:cNvSpPr/>
          <p:nvPr/>
        </p:nvSpPr>
        <p:spPr>
          <a:xfrm>
            <a:off x="5682573" y="5518982"/>
            <a:ext cx="4226242" cy="369332"/>
          </a:xfrm>
          <a:prstGeom prst="rect">
            <a:avLst/>
          </a:prstGeom>
        </p:spPr>
        <p:txBody>
          <a:bodyPr wrap="square">
            <a:spAutoFit/>
          </a:bodyPr>
          <a:lstStyle/>
          <a:p>
            <a:r>
              <a:rPr lang="fr-FR" b="1" dirty="0" smtClean="0"/>
              <a:t>Tutoriel : </a:t>
            </a:r>
            <a:endParaRPr lang="fr-FR" b="1" dirty="0"/>
          </a:p>
        </p:txBody>
      </p:sp>
      <p:pic>
        <p:nvPicPr>
          <p:cNvPr id="14" name="Image 13" descr="Y:\Cartographie\SMIRT\Carte CREM\PDES cartographie collegien\umap_interface.png"/>
          <p:cNvPicPr/>
          <p:nvPr/>
        </p:nvPicPr>
        <p:blipFill>
          <a:blip r:embed="rId5"/>
          <a:srcRect/>
          <a:stretch>
            <a:fillRect/>
          </a:stretch>
        </p:blipFill>
        <p:spPr bwMode="auto">
          <a:xfrm>
            <a:off x="5830078" y="2055186"/>
            <a:ext cx="5760720" cy="290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6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1678" y="97713"/>
            <a:ext cx="10178322" cy="1492132"/>
          </a:xfrm>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924297" y="800532"/>
            <a:ext cx="6701877" cy="3657599"/>
          </a:xfrm>
        </p:spPr>
        <p:txBody>
          <a:bodyPr>
            <a:normAutofit/>
          </a:bodyPr>
          <a:lstStyle/>
          <a:p>
            <a:pPr marL="0" indent="0">
              <a:buNone/>
            </a:pPr>
            <a:r>
              <a:rPr lang="fr-FR" dirty="0" smtClean="0"/>
              <a:t>Le </a:t>
            </a:r>
            <a:r>
              <a:rPr lang="fr-FR" dirty="0"/>
              <a:t>plan d’actions couvre 4 grandes « catégories » de solutions </a:t>
            </a:r>
            <a:r>
              <a:rPr lang="fr-FR" dirty="0" smtClean="0"/>
              <a:t>:</a:t>
            </a:r>
          </a:p>
          <a:p>
            <a:pPr marL="0" indent="0">
              <a:buNone/>
            </a:pPr>
            <a:endParaRPr lang="fr-FR" dirty="0" smtClean="0"/>
          </a:p>
          <a:p>
            <a:pPr lvl="0"/>
            <a:r>
              <a:rPr lang="fr-FR" dirty="0" smtClean="0"/>
              <a:t>Des </a:t>
            </a:r>
            <a:r>
              <a:rPr lang="fr-FR" dirty="0"/>
              <a:t>actions </a:t>
            </a:r>
            <a:r>
              <a:rPr lang="fr-FR" dirty="0" smtClean="0"/>
              <a:t>d’</a:t>
            </a:r>
            <a:r>
              <a:rPr lang="fr-FR" dirty="0" smtClean="0">
                <a:solidFill>
                  <a:srgbClr val="66C1BF"/>
                </a:solidFill>
              </a:rPr>
              <a:t>aménagement</a:t>
            </a:r>
            <a:r>
              <a:rPr lang="fr-FR" dirty="0" smtClean="0"/>
              <a:t> pour </a:t>
            </a:r>
            <a:r>
              <a:rPr lang="fr-FR" dirty="0"/>
              <a:t>faciliter et sécuriser les modes actifs</a:t>
            </a:r>
          </a:p>
          <a:p>
            <a:pPr lvl="0"/>
            <a:r>
              <a:rPr lang="fr-FR" dirty="0" smtClean="0"/>
              <a:t>La </a:t>
            </a:r>
            <a:r>
              <a:rPr lang="fr-FR" dirty="0" smtClean="0">
                <a:solidFill>
                  <a:srgbClr val="66C1BF"/>
                </a:solidFill>
              </a:rPr>
              <a:t>recherche d’alternatives </a:t>
            </a:r>
            <a:r>
              <a:rPr lang="fr-FR" dirty="0" smtClean="0"/>
              <a:t>à </a:t>
            </a:r>
            <a:r>
              <a:rPr lang="fr-FR" dirty="0"/>
              <a:t>l’usage de la voiture individuelle : co-voiturage, transports en commun, </a:t>
            </a:r>
            <a:r>
              <a:rPr lang="fr-FR" dirty="0" err="1"/>
              <a:t>vélobus</a:t>
            </a:r>
            <a:r>
              <a:rPr lang="fr-FR" dirty="0"/>
              <a:t>, pédibus</a:t>
            </a:r>
          </a:p>
          <a:p>
            <a:pPr lvl="0"/>
            <a:r>
              <a:rPr lang="fr-FR" dirty="0"/>
              <a:t>Des actions </a:t>
            </a:r>
            <a:r>
              <a:rPr lang="fr-FR" dirty="0" smtClean="0">
                <a:solidFill>
                  <a:srgbClr val="66C1BF"/>
                </a:solidFill>
              </a:rPr>
              <a:t>pédagogiques </a:t>
            </a:r>
            <a:endParaRPr lang="fr-FR" dirty="0">
              <a:solidFill>
                <a:srgbClr val="66C1BF"/>
              </a:solidFill>
            </a:endParaRPr>
          </a:p>
          <a:p>
            <a:pPr lvl="0"/>
            <a:r>
              <a:rPr lang="fr-FR" dirty="0"/>
              <a:t>Des actions </a:t>
            </a:r>
            <a:r>
              <a:rPr lang="fr-FR" dirty="0" smtClean="0"/>
              <a:t>de </a:t>
            </a:r>
            <a:r>
              <a:rPr lang="fr-FR" dirty="0" smtClean="0">
                <a:solidFill>
                  <a:srgbClr val="66C1BF"/>
                </a:solidFill>
              </a:rPr>
              <a:t>communication</a:t>
            </a:r>
            <a:endParaRPr lang="fr-FR"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18</a:t>
            </a:fld>
            <a:endParaRPr lang="en-US" dirty="0"/>
          </a:p>
        </p:txBody>
      </p:sp>
      <p:pic>
        <p:nvPicPr>
          <p:cNvPr id="6" name="Image 5"/>
          <p:cNvPicPr>
            <a:picLocks noChangeAspect="1"/>
          </p:cNvPicPr>
          <p:nvPr/>
        </p:nvPicPr>
        <p:blipFill>
          <a:blip r:embed="rId4"/>
          <a:stretch>
            <a:fillRect/>
          </a:stretch>
        </p:blipFill>
        <p:spPr>
          <a:xfrm>
            <a:off x="8101854" y="231114"/>
            <a:ext cx="3147202" cy="1458597"/>
          </a:xfrm>
          <a:prstGeom prst="rect">
            <a:avLst/>
          </a:prstGeom>
          <a:ln>
            <a:noFill/>
          </a:ln>
          <a:effectLst>
            <a:softEdge rad="112500"/>
          </a:effectLst>
        </p:spPr>
      </p:pic>
      <p:pic>
        <p:nvPicPr>
          <p:cNvPr id="7" name="Image 6"/>
          <p:cNvPicPr>
            <a:picLocks noChangeAspect="1"/>
          </p:cNvPicPr>
          <p:nvPr/>
        </p:nvPicPr>
        <p:blipFill>
          <a:blip r:embed="rId5"/>
          <a:stretch>
            <a:fillRect/>
          </a:stretch>
        </p:blipFill>
        <p:spPr>
          <a:xfrm>
            <a:off x="8174067" y="4412115"/>
            <a:ext cx="3002776" cy="2003603"/>
          </a:xfrm>
          <a:prstGeom prst="rect">
            <a:avLst/>
          </a:prstGeom>
        </p:spPr>
      </p:pic>
      <p:pic>
        <p:nvPicPr>
          <p:cNvPr id="10" name="Espace réservé du contenu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571" y="4412115"/>
            <a:ext cx="2679964" cy="2009973"/>
          </a:xfrm>
          <a:prstGeom prst="rect">
            <a:avLst/>
          </a:prstGeom>
          <a:ln>
            <a:noFill/>
          </a:ln>
          <a:effectLst>
            <a:softEdge rad="112500"/>
          </a:effectLst>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493" y="4345685"/>
            <a:ext cx="2848616" cy="2136462"/>
          </a:xfrm>
          <a:prstGeom prst="rect">
            <a:avLst/>
          </a:prstGeom>
          <a:ln>
            <a:noFill/>
          </a:ln>
          <a:effectLst>
            <a:softEdge rad="112500"/>
          </a:effectLst>
        </p:spPr>
      </p:pic>
      <p:pic>
        <p:nvPicPr>
          <p:cNvPr id="12" name="Image 11"/>
          <p:cNvPicPr>
            <a:picLocks noChangeAspect="1"/>
          </p:cNvPicPr>
          <p:nvPr/>
        </p:nvPicPr>
        <p:blipFill>
          <a:blip r:embed="rId8"/>
          <a:stretch>
            <a:fillRect/>
          </a:stretch>
        </p:blipFill>
        <p:spPr>
          <a:xfrm>
            <a:off x="7672745" y="2202576"/>
            <a:ext cx="4005419" cy="1780186"/>
          </a:xfrm>
          <a:prstGeom prst="rect">
            <a:avLst/>
          </a:prstGeom>
        </p:spPr>
      </p:pic>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9942797" cy="817765"/>
          </a:xfrm>
        </p:spPr>
        <p:txBody>
          <a:bodyPr>
            <a:normAutofit/>
          </a:bodyPr>
          <a:lstStyle/>
          <a:p>
            <a:r>
              <a:rPr lang="fr-FR" dirty="0" smtClean="0">
                <a:solidFill>
                  <a:srgbClr val="66C1BF"/>
                </a:solidFill>
              </a:rPr>
              <a:t>Le Rapport DREAL (1 fois / an) </a:t>
            </a:r>
            <a:endParaRPr lang="fr-FR" dirty="0">
              <a:solidFill>
                <a:srgbClr val="66C1BF"/>
              </a:solidFill>
            </a:endParaRP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6"/>
          <p:cNvSpPr>
            <a:spLocks noGrp="1"/>
          </p:cNvSpPr>
          <p:nvPr>
            <p:ph type="sldNum" sz="quarter" idx="12"/>
          </p:nvPr>
        </p:nvSpPr>
        <p:spPr/>
        <p:txBody>
          <a:bodyPr/>
          <a:lstStyle/>
          <a:p>
            <a:fld id="{71766878-3199-4EAB-94E7-2D6D11070E14}" type="slidenum">
              <a:rPr lang="en-US" smtClean="0"/>
              <a:t>19</a:t>
            </a:fld>
            <a:endParaRPr lang="en-US" dirty="0"/>
          </a:p>
        </p:txBody>
      </p:sp>
      <p:sp>
        <p:nvSpPr>
          <p:cNvPr id="8" name="ZoneTexte 7"/>
          <p:cNvSpPr txBox="1"/>
          <p:nvPr/>
        </p:nvSpPr>
        <p:spPr>
          <a:xfrm>
            <a:off x="1619250" y="6083710"/>
            <a:ext cx="7970042" cy="369332"/>
          </a:xfrm>
          <a:prstGeom prst="rect">
            <a:avLst/>
          </a:prstGeom>
          <a:noFill/>
        </p:spPr>
        <p:txBody>
          <a:bodyPr wrap="square" rtlCol="0">
            <a:spAutoFit/>
          </a:bodyPr>
          <a:lstStyle/>
          <a:p>
            <a:r>
              <a:rPr lang="fr-FR" dirty="0" smtClean="0">
                <a:solidFill>
                  <a:srgbClr val="E30613"/>
                </a:solidFill>
              </a:rPr>
              <a:t>Le CREM travaille sur un rapport DREAL type </a:t>
            </a:r>
            <a:endParaRPr lang="fr-FR" dirty="0">
              <a:solidFill>
                <a:srgbClr val="E30613"/>
              </a:solidFill>
            </a:endParaRPr>
          </a:p>
        </p:txBody>
      </p:sp>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02137" y="1705228"/>
            <a:ext cx="4856087" cy="1630392"/>
          </a:xfrm>
        </p:spPr>
        <p:txBody>
          <a:bodyPr/>
          <a:lstStyle/>
          <a:p>
            <a:pPr lvl="0"/>
            <a:r>
              <a:rPr lang="fr-FR" sz="3200" dirty="0"/>
              <a:t>La mobilité sur le territoire de mon collège</a:t>
            </a:r>
            <a:r>
              <a:rPr lang="fr-FR" sz="3200" b="1" dirty="0"/>
              <a:t> </a:t>
            </a:r>
            <a:endParaRPr lang="fr-FR" sz="32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71" y="6029736"/>
            <a:ext cx="545299" cy="75990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36" y="6021369"/>
            <a:ext cx="817967" cy="81796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51233"/>
          <a:stretch/>
        </p:blipFill>
        <p:spPr>
          <a:xfrm>
            <a:off x="4850718" y="6094891"/>
            <a:ext cx="1009467" cy="60970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89" y="6181357"/>
            <a:ext cx="1141643" cy="456657"/>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64" y="6073584"/>
            <a:ext cx="593258" cy="70672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 y="5941488"/>
            <a:ext cx="1011583" cy="916512"/>
          </a:xfrm>
          <a:prstGeom prst="rect">
            <a:avLst/>
          </a:prstGeom>
        </p:spPr>
      </p:pic>
      <p:pic>
        <p:nvPicPr>
          <p:cNvPr id="11" name="Image 10" descr="C:\Users\eduflot2\AppData\Local\Temp\2018_logo_academie_Lille_orang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0608" y="5961373"/>
            <a:ext cx="630142" cy="896627"/>
          </a:xfrm>
          <a:prstGeom prst="rect">
            <a:avLst/>
          </a:prstGeom>
          <a:noFill/>
          <a:ln>
            <a:solidFill>
              <a:schemeClr val="tx1"/>
            </a:solidFill>
          </a:ln>
        </p:spPr>
      </p:pic>
      <p:sp>
        <p:nvSpPr>
          <p:cNvPr id="6" name="ZoneTexte 5"/>
          <p:cNvSpPr txBox="1"/>
          <p:nvPr/>
        </p:nvSpPr>
        <p:spPr>
          <a:xfrm>
            <a:off x="4196124" y="3421928"/>
            <a:ext cx="4166992" cy="2369880"/>
          </a:xfrm>
          <a:prstGeom prst="rect">
            <a:avLst/>
          </a:prstGeom>
          <a:noFill/>
        </p:spPr>
        <p:txBody>
          <a:bodyPr wrap="square" rtlCol="0">
            <a:spAutoFit/>
          </a:bodyPr>
          <a:lstStyle/>
          <a:p>
            <a:pPr algn="ctr"/>
            <a:r>
              <a:rPr lang="fr-FR" sz="1600" dirty="0" smtClean="0">
                <a:solidFill>
                  <a:srgbClr val="FF0000"/>
                </a:solidFill>
              </a:rPr>
              <a:t>Merci de couper vos micros pour le moment et de laisser vos caméras allumées </a:t>
            </a:r>
          </a:p>
          <a:p>
            <a:pPr algn="ctr"/>
            <a:endParaRPr lang="fr-FR" sz="1600" dirty="0" smtClean="0">
              <a:solidFill>
                <a:srgbClr val="FF0000"/>
              </a:solidFill>
            </a:endParaRPr>
          </a:p>
          <a:p>
            <a:pPr algn="ctr"/>
            <a:r>
              <a:rPr lang="fr-FR" sz="1600" dirty="0" smtClean="0">
                <a:solidFill>
                  <a:srgbClr val="FF0000"/>
                </a:solidFill>
              </a:rPr>
              <a:t>Posez vos questions dans le chat</a:t>
            </a:r>
          </a:p>
          <a:p>
            <a:pPr algn="ctr"/>
            <a:endParaRPr lang="fr-FR" sz="1600" dirty="0">
              <a:solidFill>
                <a:srgbClr val="FF0000"/>
              </a:solidFill>
            </a:endParaRPr>
          </a:p>
          <a:p>
            <a:pPr algn="ctr"/>
            <a:r>
              <a:rPr lang="fr-FR" sz="1600" dirty="0" smtClean="0">
                <a:solidFill>
                  <a:srgbClr val="FF0000"/>
                </a:solidFill>
              </a:rPr>
              <a:t>Préparez votre smartphone pour le quizz interactif ! </a:t>
            </a:r>
          </a:p>
          <a:p>
            <a:pPr marL="285750" indent="-285750" algn="ctr">
              <a:buFont typeface="Arial" panose="020B0604020202020204" pitchFamily="34" charset="0"/>
              <a:buChar char="•"/>
            </a:pPr>
            <a:endParaRPr lang="fr-FR" dirty="0" smtClean="0">
              <a:solidFill>
                <a:schemeClr val="accent2">
                  <a:lumMod val="50000"/>
                </a:schemeClr>
              </a:solidFill>
            </a:endParaRPr>
          </a:p>
          <a:p>
            <a:pPr algn="ctr"/>
            <a:endParaRPr lang="fr-FR" dirty="0">
              <a:solidFill>
                <a:schemeClr val="accent2">
                  <a:lumMod val="50000"/>
                </a:schemeClr>
              </a:solidFill>
            </a:endParaRPr>
          </a:p>
        </p:txBody>
      </p:sp>
      <p:sp>
        <p:nvSpPr>
          <p:cNvPr id="12" name="ZoneTexte 11"/>
          <p:cNvSpPr txBox="1"/>
          <p:nvPr/>
        </p:nvSpPr>
        <p:spPr>
          <a:xfrm>
            <a:off x="8025008" y="133809"/>
            <a:ext cx="4166992" cy="1015663"/>
          </a:xfrm>
          <a:prstGeom prst="rect">
            <a:avLst/>
          </a:prstGeom>
          <a:noFill/>
        </p:spPr>
        <p:txBody>
          <a:bodyPr wrap="square" rtlCol="0">
            <a:spAutoFit/>
          </a:bodyPr>
          <a:lstStyle/>
          <a:p>
            <a:pPr algn="ctr"/>
            <a:r>
              <a:rPr lang="fr-FR" sz="2000" dirty="0" smtClean="0">
                <a:solidFill>
                  <a:schemeClr val="accent2">
                    <a:lumMod val="50000"/>
                  </a:schemeClr>
                </a:solidFill>
              </a:rPr>
              <a:t>Formation PDES n°2</a:t>
            </a:r>
          </a:p>
          <a:p>
            <a:pPr algn="ctr"/>
            <a:r>
              <a:rPr lang="fr-FR" sz="2000" dirty="0" smtClean="0">
                <a:solidFill>
                  <a:schemeClr val="accent2">
                    <a:lumMod val="50000"/>
                  </a:schemeClr>
                </a:solidFill>
              </a:rPr>
              <a:t>10/11/2020</a:t>
            </a:r>
          </a:p>
          <a:p>
            <a:pPr algn="ctr"/>
            <a:r>
              <a:rPr lang="fr-FR" sz="2000" dirty="0" smtClean="0">
                <a:solidFill>
                  <a:schemeClr val="accent2">
                    <a:lumMod val="50000"/>
                  </a:schemeClr>
                </a:solidFill>
              </a:rPr>
              <a:t>Cambrésis</a:t>
            </a:r>
            <a:endParaRPr lang="fr-FR" sz="2000" dirty="0">
              <a:solidFill>
                <a:schemeClr val="accent2">
                  <a:lumMod val="50000"/>
                </a:schemeClr>
              </a:solidFill>
            </a:endParaRP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pPr/>
              <a:t>2</a:t>
            </a:fld>
            <a:endParaRPr lang="en-US" dirty="0"/>
          </a:p>
        </p:txBody>
      </p:sp>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a:solidFill>
                  <a:schemeClr val="accent6"/>
                </a:solidFill>
              </a:rPr>
              <a:t>Tour de table des collèges présents </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Présentation, actions, partenaires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20</a:t>
            </a:fld>
            <a:endParaRPr lang="en-US" dirty="0"/>
          </a:p>
        </p:txBody>
      </p:sp>
    </p:spTree>
    <p:extLst>
      <p:ext uri="{BB962C8B-B14F-4D97-AF65-F5344CB8AC3E}">
        <p14:creationId xmlns:p14="http://schemas.microsoft.com/office/powerpoint/2010/main" val="1228299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4784" y="194952"/>
            <a:ext cx="10998680" cy="1492132"/>
          </a:xfrm>
        </p:spPr>
        <p:txBody>
          <a:bodyPr>
            <a:normAutofit/>
          </a:bodyPr>
          <a:lstStyle/>
          <a:p>
            <a:r>
              <a:rPr lang="fr-FR" sz="3200" dirty="0">
                <a:solidFill>
                  <a:srgbClr val="66C1BF"/>
                </a:solidFill>
              </a:rPr>
              <a:t>Présenter mon collège et la mobilité </a:t>
            </a:r>
            <a:r>
              <a:rPr lang="fr-FR" sz="3200" dirty="0" smtClean="0">
                <a:solidFill>
                  <a:srgbClr val="66C1BF"/>
                </a:solidFill>
              </a:rPr>
              <a:t>de </a:t>
            </a:r>
            <a:r>
              <a:rPr lang="fr-FR" sz="3200" dirty="0">
                <a:solidFill>
                  <a:srgbClr val="66C1BF"/>
                </a:solidFill>
              </a:rPr>
              <a:t>ses usagers</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21</a:t>
            </a:fld>
            <a:endParaRPr lang="en-US" dirty="0"/>
          </a:p>
        </p:txBody>
      </p:sp>
      <p:sp>
        <p:nvSpPr>
          <p:cNvPr id="11" name="Espace réservé du contenu 2"/>
          <p:cNvSpPr>
            <a:spLocks noGrp="1"/>
          </p:cNvSpPr>
          <p:nvPr>
            <p:ph idx="1"/>
          </p:nvPr>
        </p:nvSpPr>
        <p:spPr>
          <a:xfrm>
            <a:off x="1086927" y="1500400"/>
            <a:ext cx="4368466" cy="5048177"/>
          </a:xfrm>
        </p:spPr>
        <p:txBody>
          <a:bodyPr>
            <a:normAutofit/>
          </a:bodyPr>
          <a:lstStyle/>
          <a:p>
            <a:pPr marL="0" indent="0">
              <a:buNone/>
            </a:pPr>
            <a:r>
              <a:rPr lang="fr-FR" b="1" u="sng" dirty="0" smtClean="0"/>
              <a:t>Les 4 questions du tour de table : </a:t>
            </a:r>
          </a:p>
          <a:p>
            <a:pPr marL="0" indent="0">
              <a:buNone/>
            </a:pPr>
            <a:r>
              <a:rPr lang="fr-FR" dirty="0" smtClean="0"/>
              <a:t> </a:t>
            </a:r>
            <a:endParaRPr lang="fr-FR" dirty="0"/>
          </a:p>
          <a:p>
            <a:r>
              <a:rPr lang="fr-FR" dirty="0"/>
              <a:t>Présentation succincte du </a:t>
            </a:r>
            <a:r>
              <a:rPr lang="fr-FR" dirty="0" smtClean="0"/>
              <a:t>collège</a:t>
            </a:r>
            <a:endParaRPr lang="fr-FR" dirty="0"/>
          </a:p>
          <a:p>
            <a:r>
              <a:rPr lang="fr-FR" dirty="0" smtClean="0"/>
              <a:t>Vous </a:t>
            </a:r>
            <a:r>
              <a:rPr lang="fr-FR" dirty="0"/>
              <a:t>êtes-vous lancés dans une démarche PDES ? </a:t>
            </a:r>
          </a:p>
          <a:p>
            <a:r>
              <a:rPr lang="fr-FR" dirty="0" smtClean="0"/>
              <a:t>Quelles </a:t>
            </a:r>
            <a:r>
              <a:rPr lang="fr-FR" dirty="0"/>
              <a:t>actions votre collège a mis en place afin d’encourager la mobilité durable ? </a:t>
            </a:r>
          </a:p>
          <a:p>
            <a:r>
              <a:rPr lang="fr-FR" dirty="0" smtClean="0"/>
              <a:t>Quels </a:t>
            </a:r>
            <a:r>
              <a:rPr lang="fr-FR" dirty="0"/>
              <a:t>sont vos partenaires ? </a:t>
            </a:r>
          </a:p>
        </p:txBody>
      </p:sp>
      <p:graphicFrame>
        <p:nvGraphicFramePr>
          <p:cNvPr id="12" name="Diagramme 11"/>
          <p:cNvGraphicFramePr/>
          <p:nvPr>
            <p:extLst>
              <p:ext uri="{D42A27DB-BD31-4B8C-83A1-F6EECF244321}">
                <p14:modId xmlns:p14="http://schemas.microsoft.com/office/powerpoint/2010/main" val="866335764"/>
              </p:ext>
            </p:extLst>
          </p:nvPr>
        </p:nvGraphicFramePr>
        <p:xfrm>
          <a:off x="6381283" y="3723355"/>
          <a:ext cx="4237833" cy="2825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me 12"/>
          <p:cNvGraphicFramePr/>
          <p:nvPr>
            <p:extLst>
              <p:ext uri="{D42A27DB-BD31-4B8C-83A1-F6EECF244321}">
                <p14:modId xmlns:p14="http://schemas.microsoft.com/office/powerpoint/2010/main" val="1285868173"/>
              </p:ext>
            </p:extLst>
          </p:nvPr>
        </p:nvGraphicFramePr>
        <p:xfrm>
          <a:off x="5757318" y="767232"/>
          <a:ext cx="5672682" cy="2588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51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La mobilité dans mon territoire</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b="0" dirty="0" smtClean="0"/>
              <a:t>Etat des lieux et politiques publiques en cours sur le territoire </a:t>
            </a:r>
            <a:r>
              <a:rPr lang="fr-FR" b="0" dirty="0"/>
              <a:t>	</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22</a:t>
            </a:fld>
            <a:endParaRPr lang="en-US" dirty="0"/>
          </a:p>
        </p:txBody>
      </p:sp>
    </p:spTree>
    <p:extLst>
      <p:ext uri="{BB962C8B-B14F-4D97-AF65-F5344CB8AC3E}">
        <p14:creationId xmlns:p14="http://schemas.microsoft.com/office/powerpoint/2010/main" val="140551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23</a:t>
            </a:fld>
            <a:endParaRPr lang="en-US" dirty="0"/>
          </a:p>
        </p:txBody>
      </p:sp>
      <p:sp>
        <p:nvSpPr>
          <p:cNvPr id="5" name="Rectangle 4"/>
          <p:cNvSpPr/>
          <p:nvPr/>
        </p:nvSpPr>
        <p:spPr>
          <a:xfrm>
            <a:off x="2930317" y="1142303"/>
            <a:ext cx="6096000" cy="461665"/>
          </a:xfrm>
          <a:prstGeom prst="rect">
            <a:avLst/>
          </a:prstGeom>
        </p:spPr>
        <p:txBody>
          <a:bodyPr>
            <a:spAutoFit/>
          </a:bodyPr>
          <a:lstStyle/>
          <a:p>
            <a:pPr algn="ctr"/>
            <a:r>
              <a:rPr lang="fr-FR" sz="2400" b="1" dirty="0" smtClean="0"/>
              <a:t>Geoffrey </a:t>
            </a:r>
            <a:r>
              <a:rPr lang="fr-FR" sz="2400" b="1" dirty="0" err="1" smtClean="0"/>
              <a:t>Denoyelle</a:t>
            </a:r>
            <a:endParaRPr lang="fr-FR" sz="2400" b="1" dirty="0"/>
          </a:p>
        </p:txBody>
      </p:sp>
      <p:sp>
        <p:nvSpPr>
          <p:cNvPr id="10" name="Rectangle 9"/>
          <p:cNvSpPr/>
          <p:nvPr/>
        </p:nvSpPr>
        <p:spPr>
          <a:xfrm>
            <a:off x="2210010" y="2075780"/>
            <a:ext cx="7536612" cy="2308324"/>
          </a:xfrm>
          <a:prstGeom prst="rect">
            <a:avLst/>
          </a:prstGeom>
        </p:spPr>
        <p:txBody>
          <a:bodyPr wrap="square">
            <a:spAutoFit/>
          </a:bodyPr>
          <a:lstStyle/>
          <a:p>
            <a:pPr algn="ctr"/>
            <a:r>
              <a:rPr lang="fr-FR" sz="2000" b="1" dirty="0" smtClean="0"/>
              <a:t>CHEF </a:t>
            </a:r>
            <a:r>
              <a:rPr lang="fr-FR" sz="2000" b="1" dirty="0"/>
              <a:t>DE </a:t>
            </a:r>
            <a:r>
              <a:rPr lang="fr-FR" sz="2000" b="1" dirty="0" smtClean="0"/>
              <a:t>PROJETS</a:t>
            </a:r>
          </a:p>
          <a:p>
            <a:pPr algn="ctr"/>
            <a:r>
              <a:rPr lang="fr-FR" sz="2000" b="1" dirty="0" err="1" smtClean="0"/>
              <a:t>Dir</a:t>
            </a:r>
            <a:r>
              <a:rPr lang="fr-FR" sz="2000" b="1" dirty="0"/>
              <a:t>. Générale Adjointe des Solidarités </a:t>
            </a:r>
            <a:r>
              <a:rPr lang="fr-FR" sz="2000" b="1" dirty="0" smtClean="0"/>
              <a:t>Territoriales</a:t>
            </a:r>
          </a:p>
          <a:p>
            <a:pPr algn="ctr"/>
            <a:r>
              <a:rPr lang="fr-FR" sz="2000" b="1" dirty="0" smtClean="0">
                <a:hlinkClick r:id="rId2"/>
              </a:rPr>
              <a:t>geoffrey.denoyelle@lenord.fr</a:t>
            </a:r>
            <a:r>
              <a:rPr lang="fr-FR" sz="2000" b="1" dirty="0" smtClean="0"/>
              <a:t> </a:t>
            </a:r>
          </a:p>
          <a:p>
            <a:pPr algn="ctr"/>
            <a:endParaRPr lang="fr-FR" sz="2000" b="1" dirty="0"/>
          </a:p>
          <a:p>
            <a:pPr algn="ctr"/>
            <a:r>
              <a:rPr lang="fr-FR" sz="2400" b="1" dirty="0"/>
              <a:t>Sophie </a:t>
            </a:r>
            <a:r>
              <a:rPr lang="fr-FR" sz="2400" b="1" dirty="0"/>
              <a:t>Gien</a:t>
            </a:r>
          </a:p>
          <a:p>
            <a:pPr algn="ctr"/>
            <a:r>
              <a:rPr lang="fr-FR" sz="2000" b="1" dirty="0"/>
              <a:t>R</a:t>
            </a:r>
            <a:r>
              <a:rPr lang="fr-FR" sz="2000" b="1" dirty="0" smtClean="0"/>
              <a:t>esponsable </a:t>
            </a:r>
            <a:r>
              <a:rPr lang="fr-FR" sz="2000" b="1" dirty="0"/>
              <a:t>stationnement vélo au département du Nord </a:t>
            </a:r>
            <a:r>
              <a:rPr lang="fr-FR" sz="2000" b="1" dirty="0" smtClean="0">
                <a:hlinkClick r:id="rId3"/>
              </a:rPr>
              <a:t>Sophie.gien@lenord.fr</a:t>
            </a:r>
            <a:r>
              <a:rPr lang="fr-FR" sz="2000" b="1" dirty="0" smtClean="0"/>
              <a:t> </a:t>
            </a:r>
            <a:endParaRPr lang="fr-FR" sz="2000" b="1"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322" y="5203782"/>
            <a:ext cx="3361989" cy="1344795"/>
          </a:xfrm>
          <a:prstGeom prst="rect">
            <a:avLst/>
          </a:prstGeom>
        </p:spPr>
      </p:pic>
    </p:spTree>
    <p:extLst>
      <p:ext uri="{BB962C8B-B14F-4D97-AF65-F5344CB8AC3E}">
        <p14:creationId xmlns:p14="http://schemas.microsoft.com/office/powerpoint/2010/main" val="359111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24</a:t>
            </a:fld>
            <a:endParaRPr lang="en-US" dirty="0"/>
          </a:p>
        </p:txBody>
      </p:sp>
      <p:sp>
        <p:nvSpPr>
          <p:cNvPr id="5" name="Rectangle 4"/>
          <p:cNvSpPr/>
          <p:nvPr/>
        </p:nvSpPr>
        <p:spPr>
          <a:xfrm>
            <a:off x="3292839" y="2177616"/>
            <a:ext cx="6096000" cy="1846659"/>
          </a:xfrm>
          <a:prstGeom prst="rect">
            <a:avLst/>
          </a:prstGeom>
        </p:spPr>
        <p:txBody>
          <a:bodyPr>
            <a:spAutoFit/>
          </a:bodyPr>
          <a:lstStyle/>
          <a:p>
            <a:pPr algn="ctr" fontAlgn="b"/>
            <a:r>
              <a:rPr lang="fr-FR" sz="2400" b="1" dirty="0"/>
              <a:t>Pays du </a:t>
            </a:r>
            <a:r>
              <a:rPr lang="fr-FR" sz="2400" b="1" dirty="0" smtClean="0"/>
              <a:t>Cambrésis</a:t>
            </a:r>
          </a:p>
          <a:p>
            <a:pPr algn="ctr" fontAlgn="b"/>
            <a:endParaRPr lang="fr-FR" sz="2400" b="1" dirty="0">
              <a:solidFill>
                <a:srgbClr val="000000"/>
              </a:solidFill>
              <a:latin typeface="Calibri" panose="020F0502020204030204" pitchFamily="34" charset="0"/>
            </a:endParaRPr>
          </a:p>
          <a:p>
            <a:pPr algn="ctr" fontAlgn="b"/>
            <a:r>
              <a:rPr lang="fr-FR" sz="2400" b="1" dirty="0">
                <a:solidFill>
                  <a:srgbClr val="000000"/>
                </a:solidFill>
                <a:latin typeface="Calibri" panose="020F0502020204030204" pitchFamily="34" charset="0"/>
              </a:rPr>
              <a:t>Magdalena </a:t>
            </a:r>
            <a:r>
              <a:rPr lang="fr-FR" sz="2400" b="1" dirty="0" err="1">
                <a:solidFill>
                  <a:srgbClr val="000000"/>
                </a:solidFill>
                <a:latin typeface="Calibri" panose="020F0502020204030204" pitchFamily="34" charset="0"/>
              </a:rPr>
              <a:t>Vanrenterghem</a:t>
            </a:r>
            <a:r>
              <a:rPr lang="fr-FR" sz="2400" b="1" dirty="0">
                <a:solidFill>
                  <a:srgbClr val="000000"/>
                </a:solidFill>
                <a:latin typeface="Calibri" panose="020F0502020204030204" pitchFamily="34" charset="0"/>
              </a:rPr>
              <a:t> </a:t>
            </a:r>
            <a:r>
              <a:rPr lang="fr-FR" sz="2400" b="1" dirty="0" smtClean="0">
                <a:solidFill>
                  <a:srgbClr val="000000"/>
                </a:solidFill>
                <a:latin typeface="Calibri" panose="020F0502020204030204" pitchFamily="34" charset="0"/>
                <a:hlinkClick r:id="rId2"/>
              </a:rPr>
              <a:t>m.vanrenterghem@paysducambresis.fr</a:t>
            </a:r>
            <a:r>
              <a:rPr lang="fr-FR" sz="2400" b="1" dirty="0" smtClean="0">
                <a:solidFill>
                  <a:srgbClr val="000000"/>
                </a:solidFill>
                <a:latin typeface="Calibri" panose="020F0502020204030204" pitchFamily="34" charset="0"/>
              </a:rPr>
              <a:t> </a:t>
            </a:r>
            <a:endParaRPr lang="fr-FR" sz="2400" b="1" dirty="0">
              <a:solidFill>
                <a:srgbClr val="000000"/>
              </a:solidFill>
              <a:latin typeface="Calibri" panose="020F0502020204030204" pitchFamily="34" charset="0"/>
            </a:endParaRPr>
          </a:p>
          <a:p>
            <a:pPr algn="ct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75" y="4141634"/>
            <a:ext cx="2978727" cy="2234045"/>
          </a:xfrm>
          <a:prstGeom prst="rect">
            <a:avLst/>
          </a:prstGeom>
        </p:spPr>
      </p:pic>
    </p:spTree>
    <p:extLst>
      <p:ext uri="{BB962C8B-B14F-4D97-AF65-F5344CB8AC3E}">
        <p14:creationId xmlns:p14="http://schemas.microsoft.com/office/powerpoint/2010/main" val="582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25</a:t>
            </a:fld>
            <a:endParaRPr lang="en-US" dirty="0"/>
          </a:p>
        </p:txBody>
      </p:sp>
      <p:sp>
        <p:nvSpPr>
          <p:cNvPr id="5" name="Rectangle 4"/>
          <p:cNvSpPr/>
          <p:nvPr/>
        </p:nvSpPr>
        <p:spPr>
          <a:xfrm>
            <a:off x="3292839" y="2177616"/>
            <a:ext cx="6096000" cy="2215991"/>
          </a:xfrm>
          <a:prstGeom prst="rect">
            <a:avLst/>
          </a:prstGeom>
        </p:spPr>
        <p:txBody>
          <a:bodyPr>
            <a:spAutoFit/>
          </a:bodyPr>
          <a:lstStyle/>
          <a:p>
            <a:pPr algn="ctr" fontAlgn="b"/>
            <a:r>
              <a:rPr lang="fr-FR" sz="2400" b="1" dirty="0" smtClean="0"/>
              <a:t>Communauté d’agglomération de </a:t>
            </a:r>
            <a:r>
              <a:rPr lang="fr-FR" sz="2400" b="1" dirty="0" smtClean="0"/>
              <a:t>Cambrai</a:t>
            </a:r>
          </a:p>
          <a:p>
            <a:pPr algn="ctr" fontAlgn="b"/>
            <a:endParaRPr lang="fr-FR" sz="2400" b="1" dirty="0" smtClean="0"/>
          </a:p>
          <a:p>
            <a:pPr algn="ctr" fontAlgn="b"/>
            <a:r>
              <a:rPr lang="fr-FR" sz="2400" b="1" dirty="0" smtClean="0">
                <a:solidFill>
                  <a:srgbClr val="000000"/>
                </a:solidFill>
                <a:latin typeface="Calibri" panose="020F0502020204030204" pitchFamily="34" charset="0"/>
              </a:rPr>
              <a:t>Pascal Coupez</a:t>
            </a:r>
          </a:p>
          <a:p>
            <a:pPr algn="ctr" fontAlgn="b"/>
            <a:r>
              <a:rPr lang="fr-FR" sz="2400" b="1" dirty="0" smtClean="0">
                <a:solidFill>
                  <a:srgbClr val="000000"/>
                </a:solidFill>
                <a:latin typeface="Calibri" panose="020F0502020204030204" pitchFamily="34" charset="0"/>
                <a:hlinkClick r:id="rId2"/>
              </a:rPr>
              <a:t>p.coupez@agglo-cambrai.fr</a:t>
            </a:r>
            <a:r>
              <a:rPr lang="fr-FR" sz="2400" b="1" dirty="0" smtClean="0">
                <a:solidFill>
                  <a:srgbClr val="000000"/>
                </a:solidFill>
                <a:latin typeface="Calibri" panose="020F0502020204030204" pitchFamily="34" charset="0"/>
              </a:rPr>
              <a:t> </a:t>
            </a:r>
            <a:endParaRPr lang="fr-FR" sz="2400" b="1" dirty="0">
              <a:solidFill>
                <a:srgbClr val="000000"/>
              </a:solidFill>
              <a:latin typeface="Calibri" panose="020F0502020204030204" pitchFamily="34" charset="0"/>
            </a:endParaRPr>
          </a:p>
          <a:p>
            <a:pPr algn="ct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064" y="4794292"/>
            <a:ext cx="3001550" cy="1500775"/>
          </a:xfrm>
          <a:prstGeom prst="rect">
            <a:avLst/>
          </a:prstGeom>
        </p:spPr>
      </p:pic>
    </p:spTree>
    <p:extLst>
      <p:ext uri="{BB962C8B-B14F-4D97-AF65-F5344CB8AC3E}">
        <p14:creationId xmlns:p14="http://schemas.microsoft.com/office/powerpoint/2010/main" val="4039455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26</a:t>
            </a:fld>
            <a:endParaRPr lang="en-US" dirty="0"/>
          </a:p>
        </p:txBody>
      </p:sp>
      <p:sp>
        <p:nvSpPr>
          <p:cNvPr id="5" name="Rectangle 4"/>
          <p:cNvSpPr/>
          <p:nvPr/>
        </p:nvSpPr>
        <p:spPr>
          <a:xfrm>
            <a:off x="1671857" y="1485119"/>
            <a:ext cx="6096000" cy="4431983"/>
          </a:xfrm>
          <a:prstGeom prst="rect">
            <a:avLst/>
          </a:prstGeom>
        </p:spPr>
        <p:txBody>
          <a:bodyPr>
            <a:spAutoFit/>
          </a:bodyPr>
          <a:lstStyle/>
          <a:p>
            <a:pPr algn="ctr"/>
            <a:r>
              <a:rPr lang="fr-FR" sz="2400" b="1" dirty="0"/>
              <a:t>Communauté </a:t>
            </a:r>
            <a:r>
              <a:rPr lang="fr-FR" sz="2400" b="1" dirty="0" smtClean="0"/>
              <a:t>d‘Agglomération </a:t>
            </a:r>
            <a:r>
              <a:rPr lang="fr-FR" sz="2400" b="1" dirty="0"/>
              <a:t>du </a:t>
            </a:r>
            <a:r>
              <a:rPr lang="fr-FR" sz="2400" b="1" dirty="0" err="1"/>
              <a:t>Caudrésis</a:t>
            </a:r>
            <a:r>
              <a:rPr lang="fr-FR" sz="2400" b="1" dirty="0"/>
              <a:t> </a:t>
            </a:r>
            <a:r>
              <a:rPr lang="fr-FR" sz="2400" b="1" dirty="0" smtClean="0"/>
              <a:t>– </a:t>
            </a:r>
            <a:r>
              <a:rPr lang="fr-FR" sz="2400" b="1" dirty="0" err="1" smtClean="0"/>
              <a:t>Catésis</a:t>
            </a:r>
            <a:endParaRPr lang="fr-FR" sz="2400" b="1" dirty="0" smtClean="0"/>
          </a:p>
          <a:p>
            <a:pPr algn="ctr"/>
            <a:endParaRPr lang="fr-FR" sz="2400" b="1" dirty="0"/>
          </a:p>
          <a:p>
            <a:pPr algn="ctr"/>
            <a:r>
              <a:rPr lang="fr-FR" sz="2400" b="1" dirty="0" smtClean="0">
                <a:hlinkClick r:id="rId2"/>
              </a:rPr>
              <a:t>DGS@caudresis-catesis.fr</a:t>
            </a:r>
            <a:r>
              <a:rPr lang="fr-FR" sz="2400" b="1" dirty="0" smtClean="0"/>
              <a:t> </a:t>
            </a:r>
          </a:p>
          <a:p>
            <a:pPr algn="ctr"/>
            <a:endParaRPr lang="fr-FR" sz="2400" b="1" dirty="0"/>
          </a:p>
          <a:p>
            <a:pPr algn="ctr"/>
            <a:r>
              <a:rPr lang="fr-FR" sz="2400" b="1" dirty="0" smtClean="0"/>
              <a:t>Et </a:t>
            </a:r>
          </a:p>
          <a:p>
            <a:pPr algn="ctr"/>
            <a:endParaRPr lang="fr-FR" sz="2400" b="1" dirty="0"/>
          </a:p>
          <a:p>
            <a:pPr algn="ctr"/>
            <a:r>
              <a:rPr lang="fr-FR" sz="2400" b="1" dirty="0"/>
              <a:t>M. Jacques Olivier </a:t>
            </a:r>
            <a:endParaRPr lang="fr-FR" sz="2400" b="1" dirty="0" smtClean="0"/>
          </a:p>
          <a:p>
            <a:pPr algn="ctr"/>
            <a:r>
              <a:rPr lang="fr-FR" sz="2400" b="1" dirty="0" smtClean="0"/>
              <a:t>Premier vice-président, </a:t>
            </a:r>
            <a:r>
              <a:rPr lang="fr-FR" sz="2400" b="1" dirty="0"/>
              <a:t>maire de </a:t>
            </a:r>
            <a:r>
              <a:rPr lang="fr-FR" sz="2400" b="1" dirty="0" err="1"/>
              <a:t>Bertry</a:t>
            </a:r>
            <a:r>
              <a:rPr lang="fr-FR" sz="2400" b="1" dirty="0"/>
              <a:t>. </a:t>
            </a:r>
            <a:endParaRPr lang="fr-FR" sz="2400" b="1" dirty="0" smtClean="0"/>
          </a:p>
          <a:p>
            <a:pPr algn="ctr"/>
            <a:r>
              <a:rPr lang="fr-FR" sz="2400" b="1" dirty="0" smtClean="0"/>
              <a:t>En </a:t>
            </a:r>
            <a:r>
              <a:rPr lang="fr-FR" sz="2400" b="1" dirty="0"/>
              <a:t>charge des transports, de la mobilité</a:t>
            </a:r>
          </a:p>
          <a:p>
            <a:pPr algn="ctr"/>
            <a:r>
              <a:rPr lang="fr-FR" sz="2400" b="1" dirty="0" smtClean="0">
                <a:hlinkClick r:id="rId3"/>
              </a:rPr>
              <a:t>mairiedebertry@orange.fr</a:t>
            </a:r>
            <a:r>
              <a:rPr lang="fr-FR" sz="2400" b="1" dirty="0" smtClean="0"/>
              <a:t> </a:t>
            </a:r>
            <a:endParaRPr lang="fr-FR" sz="2400" b="1" dirty="0"/>
          </a:p>
          <a:p>
            <a:pPr algn="ct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642" y="2777186"/>
            <a:ext cx="2667000" cy="1847850"/>
          </a:xfrm>
          <a:prstGeom prst="rect">
            <a:avLst/>
          </a:prstGeom>
        </p:spPr>
      </p:pic>
    </p:spTree>
    <p:extLst>
      <p:ext uri="{BB962C8B-B14F-4D97-AF65-F5344CB8AC3E}">
        <p14:creationId xmlns:p14="http://schemas.microsoft.com/office/powerpoint/2010/main" val="1795376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27</a:t>
            </a:fld>
            <a:endParaRPr lang="en-US" dirty="0"/>
          </a:p>
        </p:txBody>
      </p:sp>
      <p:sp>
        <p:nvSpPr>
          <p:cNvPr id="5" name="Rectangle 4"/>
          <p:cNvSpPr/>
          <p:nvPr/>
        </p:nvSpPr>
        <p:spPr>
          <a:xfrm>
            <a:off x="3292839" y="1484888"/>
            <a:ext cx="6096000" cy="1846659"/>
          </a:xfrm>
          <a:prstGeom prst="rect">
            <a:avLst/>
          </a:prstGeom>
        </p:spPr>
        <p:txBody>
          <a:bodyPr>
            <a:spAutoFit/>
          </a:bodyPr>
          <a:lstStyle/>
          <a:p>
            <a:pPr algn="ctr"/>
            <a:r>
              <a:rPr lang="fr-FR" sz="2400" b="1" dirty="0"/>
              <a:t>Communauté </a:t>
            </a:r>
            <a:r>
              <a:rPr lang="fr-FR" sz="2400" b="1" dirty="0" smtClean="0"/>
              <a:t>de Communes du Pays </a:t>
            </a:r>
            <a:r>
              <a:rPr lang="fr-FR" sz="2400" b="1" dirty="0" smtClean="0"/>
              <a:t>Solesmois</a:t>
            </a:r>
          </a:p>
          <a:p>
            <a:pPr algn="ctr"/>
            <a:endParaRPr lang="fr-FR" sz="2400" b="1" dirty="0"/>
          </a:p>
          <a:p>
            <a:pPr algn="ctr"/>
            <a:r>
              <a:rPr lang="fr-FR" sz="2400" b="1" dirty="0"/>
              <a:t>'Camille Egal' </a:t>
            </a:r>
            <a:r>
              <a:rPr lang="fr-FR" sz="2400" b="1" dirty="0" smtClean="0">
                <a:hlinkClick r:id="rId2"/>
              </a:rPr>
              <a:t>c.egal@ccpays-solesmois.fr</a:t>
            </a:r>
            <a:r>
              <a:rPr lang="fr-FR" sz="2400" b="1" dirty="0" smtClean="0"/>
              <a:t> </a:t>
            </a:r>
            <a:endParaRPr lang="fr-FR" sz="2400" b="1" dirty="0"/>
          </a:p>
          <a:p>
            <a:pPr algn="ct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831" y="3751749"/>
            <a:ext cx="2414016" cy="2623930"/>
          </a:xfrm>
          <a:prstGeom prst="rect">
            <a:avLst/>
          </a:prstGeom>
        </p:spPr>
      </p:pic>
    </p:spTree>
    <p:extLst>
      <p:ext uri="{BB962C8B-B14F-4D97-AF65-F5344CB8AC3E}">
        <p14:creationId xmlns:p14="http://schemas.microsoft.com/office/powerpoint/2010/main" val="4082569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28</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964" y="3746355"/>
            <a:ext cx="1809750" cy="2524125"/>
          </a:xfrm>
          <a:prstGeom prst="rect">
            <a:avLst/>
          </a:prstGeom>
        </p:spPr>
      </p:pic>
      <p:sp>
        <p:nvSpPr>
          <p:cNvPr id="6" name="Rectangle 5"/>
          <p:cNvSpPr/>
          <p:nvPr/>
        </p:nvSpPr>
        <p:spPr>
          <a:xfrm>
            <a:off x="3292839" y="1900617"/>
            <a:ext cx="6096000" cy="1569660"/>
          </a:xfrm>
          <a:prstGeom prst="rect">
            <a:avLst/>
          </a:prstGeom>
        </p:spPr>
        <p:txBody>
          <a:bodyPr>
            <a:spAutoFit/>
          </a:bodyPr>
          <a:lstStyle/>
          <a:p>
            <a:pPr algn="ctr"/>
            <a:r>
              <a:rPr lang="fr-FR" sz="2400" b="1" dirty="0" smtClean="0"/>
              <a:t>Olivier </a:t>
            </a:r>
            <a:r>
              <a:rPr lang="fr-FR" sz="2400" b="1" dirty="0" err="1" smtClean="0"/>
              <a:t>Wauquier</a:t>
            </a:r>
            <a:endParaRPr lang="fr-FR" sz="2400" b="1" dirty="0" smtClean="0"/>
          </a:p>
          <a:p>
            <a:pPr algn="ctr"/>
            <a:r>
              <a:rPr lang="fr-FR" sz="2400" dirty="0" smtClean="0"/>
              <a:t>Antenne Cambrai </a:t>
            </a:r>
            <a:endParaRPr lang="fr-FR" sz="2400" dirty="0" smtClean="0"/>
          </a:p>
          <a:p>
            <a:pPr algn="ctr"/>
            <a:endParaRPr lang="fr-FR" sz="2400" dirty="0"/>
          </a:p>
          <a:p>
            <a:pPr algn="ctr"/>
            <a:r>
              <a:rPr lang="fr-FR" sz="2400" dirty="0" smtClean="0">
                <a:hlinkClick r:id="rId3"/>
              </a:rPr>
              <a:t>olivier.wauquier@free.fr</a:t>
            </a:r>
            <a:r>
              <a:rPr lang="fr-FR" sz="2400" dirty="0" smtClean="0"/>
              <a:t> </a:t>
            </a:r>
            <a:endParaRPr lang="fr-FR" sz="2400" dirty="0"/>
          </a:p>
        </p:txBody>
      </p:sp>
    </p:spTree>
    <p:extLst>
      <p:ext uri="{BB962C8B-B14F-4D97-AF65-F5344CB8AC3E}">
        <p14:creationId xmlns:p14="http://schemas.microsoft.com/office/powerpoint/2010/main" val="27141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Echanges et questions </a:t>
            </a:r>
            <a:r>
              <a:rPr lang="fr-FR" sz="3600" dirty="0"/>
              <a:t/>
            </a:r>
            <a:br>
              <a:rPr lang="fr-FR" sz="3600" dirty="0"/>
            </a:br>
            <a:endParaRPr lang="fr-FR" sz="3600" dirty="0"/>
          </a:p>
        </p:txBody>
      </p:sp>
      <p:sp>
        <p:nvSpPr>
          <p:cNvPr id="3" name="Sous-titre 2"/>
          <p:cNvSpPr>
            <a:spLocks noGrp="1"/>
          </p:cNvSpPr>
          <p:nvPr>
            <p:ph type="subTitle" idx="1"/>
          </p:nvPr>
        </p:nvSpPr>
        <p:spPr/>
        <p:txBody>
          <a:bodyPr>
            <a:normAutofit/>
          </a:bodyPr>
          <a:lstStyle/>
          <a:p>
            <a:r>
              <a:rPr lang="fr-FR" b="0" dirty="0" smtClean="0"/>
              <a:t>Besoins, assistance, partenaires </a:t>
            </a:r>
            <a:endParaRPr lang="fr-FR" b="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29</a:t>
            </a:fld>
            <a:endParaRPr lang="en-US" dirty="0"/>
          </a:p>
        </p:txBody>
      </p:sp>
    </p:spTree>
    <p:extLst>
      <p:ext uri="{BB962C8B-B14F-4D97-AF65-F5344CB8AC3E}">
        <p14:creationId xmlns:p14="http://schemas.microsoft.com/office/powerpoint/2010/main" val="4151091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57984471"/>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71766878-3199-4EAB-94E7-2D6D11070E14}" type="slidenum">
              <a:rPr lang="en-US" smtClean="0"/>
              <a:t>3</a:t>
            </a:fld>
            <a:endParaRPr lang="en-US" dirty="0"/>
          </a:p>
        </p:txBody>
      </p:sp>
    </p:spTree>
    <p:extLst>
      <p:ext uri="{BB962C8B-B14F-4D97-AF65-F5344CB8AC3E}">
        <p14:creationId xmlns:p14="http://schemas.microsoft.com/office/powerpoint/2010/main" val="3318199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70595" y="1368715"/>
            <a:ext cx="5134272" cy="4394988"/>
          </a:xfrm>
        </p:spPr>
        <p:txBody>
          <a:bodyPr/>
          <a:lstStyle/>
          <a:p>
            <a:r>
              <a:rPr lang="fr-FR" sz="2800" dirty="0" smtClean="0">
                <a:solidFill>
                  <a:schemeClr val="accent6"/>
                </a:solidFill>
              </a:rPr>
              <a:t>Synthèse de la formation</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et </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smtClean="0">
                <a:solidFill>
                  <a:schemeClr val="accent6"/>
                </a:solidFill>
              </a:rPr>
              <a:t>accompagnement </a:t>
            </a:r>
            <a:br>
              <a:rPr lang="fr-FR" sz="2800" dirty="0" smtClean="0">
                <a:solidFill>
                  <a:schemeClr val="accent6"/>
                </a:solidFill>
              </a:rPr>
            </a:br>
            <a:r>
              <a:rPr lang="fr-FR" sz="2800" dirty="0" smtClean="0">
                <a:solidFill>
                  <a:schemeClr val="accent6"/>
                </a:solidFill>
              </a:rPr>
              <a:t>du CREM</a:t>
            </a:r>
            <a:r>
              <a:rPr lang="fr-FR" sz="2800" dirty="0"/>
              <a:t/>
            </a:r>
            <a:br>
              <a:rPr lang="fr-FR" sz="2800" dirty="0"/>
            </a:b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30</a:t>
            </a:fld>
            <a:endParaRPr lang="en-US" dirty="0"/>
          </a:p>
        </p:txBody>
      </p:sp>
    </p:spTree>
    <p:extLst>
      <p:ext uri="{BB962C8B-B14F-4D97-AF65-F5344CB8AC3E}">
        <p14:creationId xmlns:p14="http://schemas.microsoft.com/office/powerpoint/2010/main" val="980164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Le CREM accompagne les collèges pour l’élaboration de vos PDES </a:t>
            </a:r>
            <a:endParaRPr lang="fr-FR" sz="3600" dirty="0">
              <a:solidFill>
                <a:srgbClr val="66C1BF"/>
              </a:solidFill>
            </a:endParaRPr>
          </a:p>
        </p:txBody>
      </p:sp>
      <p:sp>
        <p:nvSpPr>
          <p:cNvPr id="3" name="Espace réservé du contenu 2"/>
          <p:cNvSpPr>
            <a:spLocks noGrp="1"/>
          </p:cNvSpPr>
          <p:nvPr>
            <p:ph idx="1"/>
          </p:nvPr>
        </p:nvSpPr>
        <p:spPr>
          <a:xfrm>
            <a:off x="1251678" y="1874517"/>
            <a:ext cx="10411235" cy="4616152"/>
          </a:xfrm>
        </p:spPr>
        <p:txBody>
          <a:bodyPr>
            <a:normAutofit/>
          </a:bodyPr>
          <a:lstStyle/>
          <a:p>
            <a:r>
              <a:rPr lang="fr-FR" sz="2400" dirty="0" smtClean="0"/>
              <a:t>Conseils sur la constitution et participation au comité de pilotage </a:t>
            </a:r>
          </a:p>
          <a:p>
            <a:endParaRPr lang="fr-FR" sz="2400" dirty="0" smtClean="0"/>
          </a:p>
          <a:p>
            <a:r>
              <a:rPr lang="fr-FR" sz="2400" dirty="0" smtClean="0"/>
              <a:t>Une assistance pour l’élaboration du diagnostic : </a:t>
            </a:r>
          </a:p>
          <a:p>
            <a:endParaRPr lang="fr-FR" sz="2400" dirty="0" smtClean="0"/>
          </a:p>
          <a:p>
            <a:pPr lvl="1"/>
            <a:r>
              <a:rPr lang="fr-FR" sz="2000" dirty="0" smtClean="0"/>
              <a:t>Mise en place et traitement des enquêtes déplacement numériques </a:t>
            </a:r>
          </a:p>
          <a:p>
            <a:pPr lvl="1"/>
            <a:r>
              <a:rPr lang="fr-FR" sz="2000" dirty="0" smtClean="0"/>
              <a:t>Accompagnement </a:t>
            </a:r>
            <a:r>
              <a:rPr lang="fr-FR" sz="2000" smtClean="0"/>
              <a:t>aux </a:t>
            </a:r>
            <a:r>
              <a:rPr lang="fr-FR" sz="2000" smtClean="0"/>
              <a:t>balades </a:t>
            </a:r>
            <a:r>
              <a:rPr lang="fr-FR" sz="2000" dirty="0" smtClean="0"/>
              <a:t>urbaines </a:t>
            </a:r>
          </a:p>
          <a:p>
            <a:pPr marL="457200" lvl="1" indent="0">
              <a:buNone/>
            </a:pPr>
            <a:endParaRPr lang="fr-FR" sz="2000" dirty="0" smtClean="0"/>
          </a:p>
          <a:p>
            <a:r>
              <a:rPr lang="fr-FR" sz="2400" dirty="0" smtClean="0"/>
              <a:t>Mettre en place certaines actions dans mon collège (animations, conseils, etc.)</a:t>
            </a:r>
          </a:p>
          <a:p>
            <a:endParaRPr lang="fr-FR" sz="2400" dirty="0"/>
          </a:p>
          <a:p>
            <a:endParaRPr lang="fr-FR" sz="2400" dirty="0" smtClean="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31</a:t>
            </a:fld>
            <a:endParaRPr lang="en-US" dirty="0"/>
          </a:p>
        </p:txBody>
      </p:sp>
    </p:spTree>
    <p:extLst>
      <p:ext uri="{BB962C8B-B14F-4D97-AF65-F5344CB8AC3E}">
        <p14:creationId xmlns:p14="http://schemas.microsoft.com/office/powerpoint/2010/main" val="181043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1214404" y="2323688"/>
            <a:ext cx="5423339" cy="2886668"/>
          </a:xfrm>
        </p:spPr>
        <p:txBody>
          <a:bodyPr>
            <a:normAutofit/>
          </a:bodyPr>
          <a:lstStyle/>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Tél </a:t>
            </a:r>
            <a:r>
              <a:rPr lang="fr-FR" sz="2400" dirty="0"/>
              <a:t>: </a:t>
            </a:r>
            <a:r>
              <a:rPr lang="fr-FR" sz="2400" dirty="0" smtClean="0"/>
              <a:t>03 20 86 17 25</a:t>
            </a:r>
            <a:r>
              <a:rPr lang="fr-FR" sz="2400" dirty="0"/>
              <a:t/>
            </a:r>
            <a:br>
              <a:rPr lang="fr-FR" sz="2400" dirty="0"/>
            </a:br>
            <a:r>
              <a:rPr lang="fr-FR" sz="2400" dirty="0" smtClean="0">
                <a:hlinkClick r:id="rId3"/>
              </a:rPr>
              <a:t>contact@ecomobilite.org</a:t>
            </a:r>
            <a:r>
              <a:rPr lang="fr-FR" sz="2400" dirty="0" smtClean="0"/>
              <a:t> </a:t>
            </a:r>
          </a:p>
          <a:p>
            <a:pPr marL="0" indent="0" algn="ctr">
              <a:buNone/>
            </a:pPr>
            <a:endParaRPr lang="fr-FR" sz="2400" dirty="0"/>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4"/>
              </a:rPr>
              <a:t>http</a:t>
            </a:r>
            <a:r>
              <a:rPr lang="fr-FR" dirty="0">
                <a:hlinkClick r:id="rId4"/>
              </a:rPr>
              <a:t>://</a:t>
            </a:r>
            <a:r>
              <a:rPr lang="fr-FR" dirty="0" smtClean="0">
                <a:hlinkClick r:id="rId4"/>
              </a:rPr>
              <a:t>www.ecomobilite.org/Boite-a-outils-PDES</a:t>
            </a:r>
            <a:r>
              <a:rPr lang="fr-FR" dirty="0" smtClean="0"/>
              <a:t> </a:t>
            </a:r>
            <a:endParaRPr lang="fr-FR" dirty="0"/>
          </a:p>
        </p:txBody>
      </p:sp>
      <p:pic>
        <p:nvPicPr>
          <p:cNvPr id="6" name="Image 5"/>
          <p:cNvPicPr>
            <a:picLocks noChangeAspect="1"/>
          </p:cNvPicPr>
          <p:nvPr/>
        </p:nvPicPr>
        <p:blipFill>
          <a:blip r:embed="rId5"/>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32</a:t>
            </a:fld>
            <a:endParaRPr lang="en-US" dirty="0"/>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61969" y="1153055"/>
            <a:ext cx="5134272" cy="4394988"/>
          </a:xfrm>
        </p:spPr>
        <p:txBody>
          <a:bodyPr/>
          <a:lstStyle/>
          <a:p>
            <a:r>
              <a:rPr lang="fr-FR" sz="2800" dirty="0" smtClean="0">
                <a:solidFill>
                  <a:schemeClr val="accent6"/>
                </a:solidFill>
              </a:rPr>
              <a:t>Merci</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a:solidFill>
                  <a:schemeClr val="accent6"/>
                </a:solidFill>
              </a:rPr>
              <a:t> </a:t>
            </a:r>
            <a:r>
              <a:rPr lang="fr-FR" sz="2800" dirty="0" smtClean="0">
                <a:solidFill>
                  <a:schemeClr val="accent6"/>
                </a:solidFill>
              </a:rPr>
              <a:t>de votre</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attention</a:t>
            </a: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33</a:t>
            </a:fld>
            <a:endParaRPr lang="en-US" dirty="0"/>
          </a:p>
        </p:txBody>
      </p:sp>
    </p:spTree>
    <p:extLst>
      <p:ext uri="{BB962C8B-B14F-4D97-AF65-F5344CB8AC3E}">
        <p14:creationId xmlns:p14="http://schemas.microsoft.com/office/powerpoint/2010/main" val="396208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069675" y="1620078"/>
            <a:ext cx="6090249" cy="4755601"/>
          </a:xfrm>
        </p:spPr>
        <p:txBody>
          <a:bodyPr>
            <a:normAutofit/>
          </a:bodyPr>
          <a:lstStyle/>
          <a:p>
            <a:pPr marL="514350" indent="-514350">
              <a:buAutoNum type="arabicParenR"/>
            </a:pPr>
            <a:r>
              <a:rPr lang="fr-FR" sz="2800" dirty="0" err="1" smtClean="0">
                <a:solidFill>
                  <a:schemeClr val="accent6"/>
                </a:solidFill>
              </a:rPr>
              <a:t>Kahoot</a:t>
            </a:r>
            <a:r>
              <a:rPr lang="fr-FR" sz="2800" dirty="0" smtClean="0">
                <a:solidFill>
                  <a:schemeClr val="accent6"/>
                </a:solidFill>
              </a:rPr>
              <a:t> récapitulatif</a:t>
            </a:r>
            <a:endParaRPr lang="fr-FR" sz="2800" dirty="0">
              <a:solidFill>
                <a:schemeClr val="accent6"/>
              </a:solidFill>
            </a:endParaRPr>
          </a:p>
          <a:p>
            <a:pPr marL="514350" indent="-514350">
              <a:buAutoNum type="arabicParenR"/>
            </a:pPr>
            <a:r>
              <a:rPr lang="fr-FR" sz="2800" dirty="0" smtClean="0">
                <a:solidFill>
                  <a:schemeClr val="accent6"/>
                </a:solidFill>
              </a:rPr>
              <a:t>Rappel de la formation 1</a:t>
            </a:r>
            <a:endParaRPr lang="fr-FR" sz="2800" dirty="0">
              <a:solidFill>
                <a:schemeClr val="accent6"/>
              </a:solidFill>
            </a:endParaRPr>
          </a:p>
          <a:p>
            <a:pPr marL="514350" indent="-514350">
              <a:buFont typeface="Arial" panose="020B0604020202020204" pitchFamily="34" charset="0"/>
              <a:buAutoNum type="arabicParenR"/>
            </a:pPr>
            <a:r>
              <a:rPr lang="fr-FR" sz="2800" dirty="0" smtClean="0">
                <a:solidFill>
                  <a:schemeClr val="accent6"/>
                </a:solidFill>
              </a:rPr>
              <a:t>Tour de table / Point </a:t>
            </a:r>
            <a:r>
              <a:rPr lang="fr-FR" sz="2800" dirty="0">
                <a:solidFill>
                  <a:schemeClr val="accent6"/>
                </a:solidFill>
              </a:rPr>
              <a:t>d’étape sur les actions menées et projets en cours dans les collèges du </a:t>
            </a:r>
            <a:r>
              <a:rPr lang="fr-FR" sz="2800" dirty="0" smtClean="0">
                <a:solidFill>
                  <a:schemeClr val="accent6"/>
                </a:solidFill>
              </a:rPr>
              <a:t>district</a:t>
            </a:r>
          </a:p>
          <a:p>
            <a:pPr marL="514350" indent="-514350">
              <a:buFont typeface="Arial" panose="020B0604020202020204" pitchFamily="34" charset="0"/>
              <a:buAutoNum type="arabicParenR"/>
            </a:pPr>
            <a:r>
              <a:rPr lang="fr-FR" sz="2800" dirty="0" smtClean="0">
                <a:solidFill>
                  <a:schemeClr val="accent6"/>
                </a:solidFill>
              </a:rPr>
              <a:t>La mobilité sur mon territoire (spécificités, enjeux et acteur)</a:t>
            </a:r>
          </a:p>
          <a:p>
            <a:pPr marL="514350" indent="-514350">
              <a:buFont typeface="Arial" panose="020B0604020202020204" pitchFamily="34" charset="0"/>
              <a:buAutoNum type="arabicParenR"/>
            </a:pPr>
            <a:r>
              <a:rPr lang="fr-FR" sz="2800" dirty="0" smtClean="0">
                <a:solidFill>
                  <a:schemeClr val="accent6"/>
                </a:solidFill>
              </a:rPr>
              <a:t>Synthèse des échanges et conclusion </a:t>
            </a:r>
            <a:r>
              <a:rPr lang="fr-FR" dirty="0"/>
              <a:t>	</a:t>
            </a:r>
          </a:p>
          <a:p>
            <a:pPr marL="514350" indent="-514350">
              <a:buAutoNum type="arabicParenR"/>
            </a:pP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7734874" y="1824656"/>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71766878-3199-4EAB-94E7-2D6D11070E14}" type="slidenum">
              <a:rPr lang="en-US" smtClean="0"/>
              <a:t>4</a:t>
            </a:fld>
            <a:endParaRPr lang="en-US" dirty="0"/>
          </a:p>
        </p:txBody>
      </p:sp>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smtClean="0">
                <a:solidFill>
                  <a:schemeClr val="accent6"/>
                </a:solidFill>
              </a:rPr>
              <a:t>quizz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5</a:t>
            </a:fld>
            <a:endParaRPr lang="en-US" dirty="0"/>
          </a:p>
        </p:txBody>
      </p:sp>
    </p:spTree>
    <p:extLst>
      <p:ext uri="{BB962C8B-B14F-4D97-AF65-F5344CB8AC3E}">
        <p14:creationId xmlns:p14="http://schemas.microsoft.com/office/powerpoint/2010/main" val="3654358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385967"/>
            <a:ext cx="10318418" cy="4394988"/>
          </a:xfrm>
        </p:spPr>
        <p:txBody>
          <a:bodyPr/>
          <a:lstStyle/>
          <a:p>
            <a:r>
              <a:rPr lang="fr-FR" sz="3600" dirty="0" smtClean="0">
                <a:solidFill>
                  <a:schemeClr val="accent6"/>
                </a:solidFill>
              </a:rPr>
              <a:t>Rappel </a:t>
            </a:r>
            <a:br>
              <a:rPr lang="fr-FR" sz="3600" dirty="0" smtClean="0">
                <a:solidFill>
                  <a:schemeClr val="accent6"/>
                </a:solidFill>
              </a:rPr>
            </a:br>
            <a:r>
              <a:rPr lang="fr-FR" sz="3600" dirty="0" smtClean="0">
                <a:solidFill>
                  <a:schemeClr val="accent6"/>
                </a:solidFill>
              </a:rPr>
              <a:t>de la </a:t>
            </a:r>
            <a:br>
              <a:rPr lang="fr-FR" sz="3600" dirty="0" smtClean="0">
                <a:solidFill>
                  <a:schemeClr val="accent6"/>
                </a:solidFill>
              </a:rPr>
            </a:br>
            <a:r>
              <a:rPr lang="fr-FR" sz="3600" dirty="0" smtClean="0">
                <a:solidFill>
                  <a:schemeClr val="accent6"/>
                </a:solidFill>
              </a:rPr>
              <a:t>formation 1</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a:t>Eléments </a:t>
            </a:r>
            <a:r>
              <a:rPr lang="fr-FR" dirty="0" smtClean="0"/>
              <a:t>à connaître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6</a:t>
            </a:fld>
            <a:endParaRPr lang="en-US" dirty="0"/>
          </a:p>
        </p:txBody>
      </p:sp>
    </p:spTree>
    <p:extLst>
      <p:ext uri="{BB962C8B-B14F-4D97-AF65-F5344CB8AC3E}">
        <p14:creationId xmlns:p14="http://schemas.microsoft.com/office/powerpoint/2010/main" val="3010800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1678" y="208043"/>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1141561977"/>
              </p:ext>
            </p:extLst>
          </p:nvPr>
        </p:nvGraphicFramePr>
        <p:xfrm>
          <a:off x="-487970" y="1813618"/>
          <a:ext cx="7937554" cy="5058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7</a:t>
            </a:fld>
            <a:endParaRPr lang="en-US" dirty="0"/>
          </a:p>
        </p:txBody>
      </p:sp>
      <p:sp>
        <p:nvSpPr>
          <p:cNvPr id="9" name="Espace réservé du contenu 2"/>
          <p:cNvSpPr txBox="1">
            <a:spLocks/>
          </p:cNvSpPr>
          <p:nvPr/>
        </p:nvSpPr>
        <p:spPr>
          <a:xfrm>
            <a:off x="938248" y="1003529"/>
            <a:ext cx="5085118" cy="544629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b="1" dirty="0" smtClean="0">
                <a:solidFill>
                  <a:schemeClr val="accent1"/>
                </a:solidFill>
              </a:rPr>
              <a:t>3 dimensions du développement durable appliquées au enjeux des déplacements des collégiens </a:t>
            </a:r>
            <a:endParaRPr lang="fr-FR" sz="1600" b="1" dirty="0">
              <a:solidFill>
                <a:schemeClr val="accent1"/>
              </a:solidFill>
            </a:endParaRPr>
          </a:p>
        </p:txBody>
      </p:sp>
      <p:sp>
        <p:nvSpPr>
          <p:cNvPr id="10" name="Espace réservé du contenu 2"/>
          <p:cNvSpPr>
            <a:spLocks noGrp="1"/>
          </p:cNvSpPr>
          <p:nvPr>
            <p:ph idx="1"/>
          </p:nvPr>
        </p:nvSpPr>
        <p:spPr>
          <a:xfrm>
            <a:off x="5692650" y="1003529"/>
            <a:ext cx="6050780" cy="3507227"/>
          </a:xfrm>
        </p:spPr>
        <p:txBody>
          <a:bodyPr>
            <a:normAutofit/>
          </a:bodyPr>
          <a:lstStyle/>
          <a:p>
            <a:r>
              <a:rPr lang="fr-FR" sz="1600" b="1" dirty="0" smtClean="0">
                <a:solidFill>
                  <a:schemeClr val="accent1"/>
                </a:solidFill>
              </a:rPr>
              <a:t>Quels sont les gains </a:t>
            </a:r>
            <a:r>
              <a:rPr lang="fr-FR" sz="1600" b="1" dirty="0">
                <a:solidFill>
                  <a:schemeClr val="accent1"/>
                </a:solidFill>
              </a:rPr>
              <a:t>partagés pour élèves, parents, </a:t>
            </a:r>
            <a:r>
              <a:rPr lang="fr-FR" sz="1600" b="1" dirty="0" smtClean="0">
                <a:solidFill>
                  <a:schemeClr val="accent1"/>
                </a:solidFill>
              </a:rPr>
              <a:t>salariés ? </a:t>
            </a:r>
            <a:endParaRPr lang="fr-FR" sz="1400" dirty="0"/>
          </a:p>
          <a:p>
            <a:pPr lvl="1"/>
            <a:r>
              <a:rPr lang="fr-FR" sz="1400" dirty="0"/>
              <a:t>Réduction du budget transport</a:t>
            </a:r>
          </a:p>
          <a:p>
            <a:pPr lvl="1"/>
            <a:r>
              <a:rPr lang="fr-FR" sz="1400" dirty="0"/>
              <a:t>Réduction du stress lié au trajet (embouteillage, recherche de stationnement…)</a:t>
            </a:r>
          </a:p>
          <a:p>
            <a:pPr lvl="1"/>
            <a:r>
              <a:rPr lang="fr-FR" sz="1400" dirty="0"/>
              <a:t>Amélioration de la santé </a:t>
            </a:r>
          </a:p>
          <a:p>
            <a:pPr lvl="1"/>
            <a:r>
              <a:rPr lang="fr-FR" sz="1400" dirty="0" smtClean="0"/>
              <a:t>Amélioration de l’accessibilité </a:t>
            </a:r>
            <a:r>
              <a:rPr lang="fr-FR" sz="1400" dirty="0"/>
              <a:t>du site</a:t>
            </a:r>
          </a:p>
          <a:p>
            <a:pPr lvl="1"/>
            <a:r>
              <a:rPr lang="fr-FR" sz="1400" dirty="0"/>
              <a:t>Diminution du risque d’accidents</a:t>
            </a:r>
          </a:p>
          <a:p>
            <a:pPr lvl="1"/>
            <a:r>
              <a:rPr lang="fr-FR" sz="1400" dirty="0"/>
              <a:t>…</a:t>
            </a:r>
          </a:p>
          <a:p>
            <a:endParaRPr lang="fr-FR" b="1" dirty="0"/>
          </a:p>
        </p:txBody>
      </p:sp>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668" y="3992267"/>
            <a:ext cx="3652078" cy="20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606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3011853148"/>
              </p:ext>
            </p:extLst>
          </p:nvPr>
        </p:nvGraphicFramePr>
        <p:xfrm>
          <a:off x="2113922" y="780221"/>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75817" y="5694375"/>
            <a:ext cx="6720437" cy="646331"/>
          </a:xfrm>
          <a:prstGeom prst="rect">
            <a:avLst/>
          </a:prstGeom>
        </p:spPr>
        <p:txBody>
          <a:bodyPr wrap="square">
            <a:spAutoFit/>
          </a:bodyPr>
          <a:lstStyle/>
          <a:p>
            <a:pPr marL="0" lvl="1" defTabSz="685800">
              <a:defRPr/>
            </a:pPr>
            <a:r>
              <a:rPr lang="fr-FR" dirty="0">
                <a:solidFill>
                  <a:schemeClr val="tx1">
                    <a:lumMod val="65000"/>
                    <a:lumOff val="35000"/>
                  </a:schemeClr>
                </a:solidFill>
              </a:rPr>
              <a:t>Désignation d’un </a:t>
            </a:r>
            <a:r>
              <a:rPr lang="fr-FR" dirty="0" smtClean="0">
                <a:solidFill>
                  <a:schemeClr val="tx1">
                    <a:lumMod val="65000"/>
                    <a:lumOff val="35000"/>
                  </a:schemeClr>
                </a:solidFill>
              </a:rPr>
              <a:t>référent PDES </a:t>
            </a:r>
            <a:r>
              <a:rPr lang="fr-FR" dirty="0">
                <a:solidFill>
                  <a:schemeClr val="tx1">
                    <a:lumMod val="65000"/>
                    <a:lumOff val="35000"/>
                  </a:schemeClr>
                </a:solidFill>
              </a:rPr>
              <a:t>auprès du Préfet de Département </a:t>
            </a:r>
            <a:r>
              <a:rPr lang="fr-FR" dirty="0" smtClean="0">
                <a:solidFill>
                  <a:schemeClr val="tx1">
                    <a:lumMod val="65000"/>
                    <a:lumOff val="35000"/>
                  </a:schemeClr>
                </a:solidFill>
              </a:rPr>
              <a:t>sur :  </a:t>
            </a:r>
            <a:r>
              <a:rPr lang="fr-FR" dirty="0">
                <a:solidFill>
                  <a:schemeClr val="tx1">
                    <a:lumMod val="65000"/>
                    <a:lumOff val="35000"/>
                  </a:schemeClr>
                </a:solidFill>
                <a:hlinkClick r:id="rId9"/>
              </a:rPr>
              <a:t>http://www.drealnpdc.fr/limesurvey/index.php?sid=66541&amp;lang=fr</a:t>
            </a:r>
            <a:r>
              <a:rPr lang="fr-FR" dirty="0">
                <a:solidFill>
                  <a:schemeClr val="tx1">
                    <a:lumMod val="65000"/>
                    <a:lumOff val="35000"/>
                  </a:schemeClr>
                </a:solidFill>
              </a:rPr>
              <a:t>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8</a:t>
            </a:fld>
            <a:endParaRPr lang="en-US" dirty="0"/>
          </a:p>
        </p:txBody>
      </p:sp>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71766878-3199-4EAB-94E7-2D6D11070E14}" type="slidenum">
              <a:rPr lang="en-US" smtClean="0"/>
              <a:t>9</a:t>
            </a:fld>
            <a:endParaRPr lang="en-US" dirty="0"/>
          </a:p>
        </p:txBody>
      </p:sp>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8755</TotalTime>
  <Words>2022</Words>
  <Application>Microsoft Office PowerPoint</Application>
  <PresentationFormat>Grand écran</PresentationFormat>
  <Paragraphs>368</Paragraphs>
  <Slides>33</Slides>
  <Notes>13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Microsoft YaHei</vt:lpstr>
      <vt:lpstr>Arial</vt:lpstr>
      <vt:lpstr>Calibri</vt:lpstr>
      <vt:lpstr>Gill Sans MT</vt:lpstr>
      <vt:lpstr>Impact</vt:lpstr>
      <vt:lpstr>Times New Roman</vt:lpstr>
      <vt:lpstr>Trebuchet MS</vt:lpstr>
      <vt:lpstr>Wingdings</vt:lpstr>
      <vt:lpstr>Badge</vt:lpstr>
      <vt:lpstr>Présentation PowerPoint</vt:lpstr>
      <vt:lpstr>La mobilité sur le territoire de mon collège </vt:lpstr>
      <vt:lpstr>2 modules de formation  </vt:lpstr>
      <vt:lpstr>Déroulé de la formation</vt:lpstr>
      <vt:lpstr>quizz  en direct visio </vt:lpstr>
      <vt:lpstr>Rappel  de la  formation 1 </vt:lpstr>
      <vt:lpstr>Quels sont les enjeux d’un PDES ?</vt:lpstr>
      <vt:lpstr>Méthodologie PDES Les Grandes étapes : </vt:lpstr>
      <vt:lpstr>Chronologie d’un PDES</vt:lpstr>
      <vt:lpstr>Organisation de la gouvernance</vt:lpstr>
      <vt:lpstr>Territoire &amp; acteurs</vt:lpstr>
      <vt:lpstr>Présentation PowerPoint</vt:lpstr>
      <vt:lpstr>Présentation PowerPoint</vt:lpstr>
      <vt:lpstr>Présentation PowerPoint</vt:lpstr>
      <vt:lpstr>Outils de diagnostic : </vt:lpstr>
      <vt:lpstr>Outils de diagnostic :  Comment utiliser les outils cartographiques pour le diagnostic de mon PDES ? </vt:lpstr>
      <vt:lpstr>Outils de diagnostic :  Comment utiliser les outils cartographiques pour le diagnostic de mon PDES ? </vt:lpstr>
      <vt:lpstr>Benchmark des actions</vt:lpstr>
      <vt:lpstr>Le Rapport DREAL (1 fois / an) </vt:lpstr>
      <vt:lpstr>Tour de table des collèges présents  </vt:lpstr>
      <vt:lpstr>Présenter mon collège et la mobilité de ses usagers</vt:lpstr>
      <vt:lpstr>La mobilité dans mon territoire </vt:lpstr>
      <vt:lpstr>Présentation des intervenants</vt:lpstr>
      <vt:lpstr>Présentation des intervenants</vt:lpstr>
      <vt:lpstr>Présentation des intervenants</vt:lpstr>
      <vt:lpstr>Présentation des intervenants</vt:lpstr>
      <vt:lpstr>Présentation des intervenants</vt:lpstr>
      <vt:lpstr>Présentation des intervenants</vt:lpstr>
      <vt:lpstr>Echanges et questions  </vt:lpstr>
      <vt:lpstr>Synthèse de la formation   et   accompagnement  du CREM </vt:lpstr>
      <vt:lpstr>Le CREM accompagne les collèges pour l’élaboration de vos PDES </vt:lpstr>
      <vt:lpstr>Présentation PowerPoint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301</cp:revision>
  <cp:lastPrinted>2020-10-14T07:26:41Z</cp:lastPrinted>
  <dcterms:created xsi:type="dcterms:W3CDTF">2020-02-18T08:59:39Z</dcterms:created>
  <dcterms:modified xsi:type="dcterms:W3CDTF">2020-11-10T16:08:05Z</dcterms:modified>
</cp:coreProperties>
</file>