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4"/>
  </p:notesMasterIdLst>
  <p:sldIdLst>
    <p:sldId id="414" r:id="rId2"/>
    <p:sldId id="419" r:id="rId3"/>
    <p:sldId id="422" r:id="rId4"/>
    <p:sldId id="423" r:id="rId5"/>
    <p:sldId id="424" r:id="rId6"/>
    <p:sldId id="425" r:id="rId7"/>
    <p:sldId id="426" r:id="rId8"/>
    <p:sldId id="427" r:id="rId9"/>
    <p:sldId id="428" r:id="rId10"/>
    <p:sldId id="429" r:id="rId11"/>
    <p:sldId id="431" r:id="rId12"/>
    <p:sldId id="432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76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D4FBD-45C5-4AE5-916C-31B8E303ABC1}" type="datetimeFigureOut">
              <a:rPr lang="fr-FR" smtClean="0"/>
              <a:t>24/02/2016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F03D1-D5F9-431C-A289-EE6CACF15E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62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E5EFD-046D-394A-961B-D53642E78DD7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77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9690-A59D-9E4E-9DFF-9014ED09947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AAEE-ABA3-154B-9135-A7048634A7B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9690-A59D-9E4E-9DFF-9014ED09947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AAEE-ABA3-154B-9135-A7048634A7B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3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9690-A59D-9E4E-9DFF-9014ED09947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AAEE-ABA3-154B-9135-A7048634A7B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41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9690-A59D-9E4E-9DFF-9014ED09947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AAEE-ABA3-154B-9135-A7048634A7B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2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9690-A59D-9E4E-9DFF-9014ED09947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AAEE-ABA3-154B-9135-A7048634A7B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5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9690-A59D-9E4E-9DFF-9014ED09947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AAEE-ABA3-154B-9135-A7048634A7B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9690-A59D-9E4E-9DFF-9014ED09947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AAEE-ABA3-154B-9135-A7048634A7B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18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9690-A59D-9E4E-9DFF-9014ED09947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AAEE-ABA3-154B-9135-A7048634A7B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8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9690-A59D-9E4E-9DFF-9014ED09947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AAEE-ABA3-154B-9135-A7048634A7B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4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9690-A59D-9E4E-9DFF-9014ED09947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AAEE-ABA3-154B-9135-A7048634A7B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4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9690-A59D-9E4E-9DFF-9014ED09947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9AAEE-ABA3-154B-9135-A7048634A7B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19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79690-A59D-9E4E-9DFF-9014ED09947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24/02/2016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9AAEE-ABA3-154B-9135-A7048634A7B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0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ecomobilite.or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09081" y="1358855"/>
            <a:ext cx="5011917" cy="343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b="1" dirty="0" smtClean="0">
                <a:solidFill>
                  <a:srgbClr val="6AC2BF"/>
                </a:solidFill>
                <a:latin typeface="AccordAlternate-Bold" charset="0"/>
              </a:rPr>
              <a:t>L’</a:t>
            </a:r>
            <a:r>
              <a:rPr lang="fr-FR" sz="4800" b="1" dirty="0" err="1" smtClean="0">
                <a:solidFill>
                  <a:srgbClr val="6AC2BF"/>
                </a:solidFill>
                <a:latin typeface="AccordAlternate-Bold" charset="0"/>
              </a:rPr>
              <a:t>écomobilité</a:t>
            </a:r>
            <a:r>
              <a:rPr lang="fr-FR" sz="4800" b="1" dirty="0" smtClean="0">
                <a:solidFill>
                  <a:srgbClr val="6AC2BF"/>
                </a:solidFill>
                <a:latin typeface="AccordAlternate-Bold" charset="0"/>
              </a:rPr>
              <a:t> scolaire </a:t>
            </a:r>
          </a:p>
          <a:p>
            <a:endParaRPr lang="fr-FR" sz="4800" b="1" dirty="0" smtClean="0">
              <a:solidFill>
                <a:srgbClr val="6AC2BF"/>
              </a:solidFill>
              <a:latin typeface="AccordAlternate-Bold" charset="0"/>
            </a:endParaRPr>
          </a:p>
          <a:p>
            <a:r>
              <a:rPr lang="fr-FR" sz="4200" b="1" baseline="30000" dirty="0" smtClean="0">
                <a:solidFill>
                  <a:srgbClr val="6AC2BF"/>
                </a:solidFill>
                <a:latin typeface="AccordAlternate-Bold" charset="0"/>
              </a:rPr>
              <a:t>Qu’est-ce que c’est ?</a:t>
            </a:r>
          </a:p>
          <a:p>
            <a:r>
              <a:rPr lang="fr-FR" sz="4200" b="1" baseline="30000" dirty="0" smtClean="0">
                <a:solidFill>
                  <a:srgbClr val="6AC2BF"/>
                </a:solidFill>
                <a:latin typeface="AccordAlternate-Bold" charset="0"/>
              </a:rPr>
              <a:t>Pourquoi en parler ?</a:t>
            </a:r>
            <a:r>
              <a:rPr lang="fr-FR" sz="4200" b="1" dirty="0" smtClean="0">
                <a:solidFill>
                  <a:srgbClr val="6AC2BF"/>
                </a:solidFill>
                <a:latin typeface="AccordAlternate-Bold" charset="0"/>
              </a:rPr>
              <a:t> </a:t>
            </a:r>
            <a:r>
              <a:rPr lang="fr-FR" sz="4400" b="1" dirty="0" smtClean="0">
                <a:solidFill>
                  <a:srgbClr val="6AC2BF"/>
                </a:solidFill>
                <a:latin typeface="AccordAlternate-Bold" charset="0"/>
              </a:rPr>
              <a:t>.</a:t>
            </a:r>
            <a:endParaRPr lang="fr-FR" sz="5400" b="1" baseline="30000" dirty="0" smtClean="0">
              <a:solidFill>
                <a:srgbClr val="6AC2BF"/>
              </a:solidFill>
              <a:latin typeface="AccordAlternate-Bold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676" y="1487479"/>
            <a:ext cx="53389" cy="158979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999398"/>
            <a:ext cx="3213545" cy="20484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/>
          <a:srcRect l="80644" t="1978" b="46354"/>
          <a:stretch/>
        </p:blipFill>
        <p:spPr>
          <a:xfrm>
            <a:off x="7200717" y="3742266"/>
            <a:ext cx="1913467" cy="31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8231" t="12705" r="3337"/>
          <a:stretch/>
        </p:blipFill>
        <p:spPr>
          <a:xfrm>
            <a:off x="0" y="4690800"/>
            <a:ext cx="2391043" cy="2167200"/>
          </a:xfrm>
          <a:prstGeom prst="rect">
            <a:avLst/>
          </a:prstGeom>
        </p:spPr>
      </p:pic>
      <p:pic>
        <p:nvPicPr>
          <p:cNvPr id="5" name="Espace réservé du contenu 3" descr="img_temps_transport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043" y="404664"/>
            <a:ext cx="5139901" cy="593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18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0"/>
            <a:ext cx="8006533" cy="1325563"/>
          </a:xfrm>
        </p:spPr>
        <p:txBody>
          <a:bodyPr>
            <a:normAutofit/>
          </a:bodyPr>
          <a:lstStyle/>
          <a:p>
            <a:r>
              <a:rPr lang="fr-FR" dirty="0" smtClean="0"/>
              <a:t>        </a:t>
            </a:r>
            <a:br>
              <a:rPr lang="fr-FR" dirty="0" smtClean="0"/>
            </a:br>
            <a:r>
              <a:rPr lang="fr-FR" dirty="0" smtClean="0"/>
              <a:t>		</a:t>
            </a:r>
            <a:r>
              <a:rPr lang="fr-FR" b="1" dirty="0" smtClean="0">
                <a:solidFill>
                  <a:srgbClr val="6AC2BF"/>
                </a:solidFill>
              </a:rPr>
              <a:t>ecomobilite.org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4180"/>
          <a:stretch/>
        </p:blipFill>
        <p:spPr>
          <a:xfrm>
            <a:off x="0" y="174812"/>
            <a:ext cx="924858" cy="132021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271" y="5618734"/>
            <a:ext cx="1192919" cy="760399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75166"/>
            <a:ext cx="7250400" cy="524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00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r="81011" b="29498"/>
          <a:stretch/>
        </p:blipFill>
        <p:spPr>
          <a:xfrm>
            <a:off x="6316133" y="4654218"/>
            <a:ext cx="2827867" cy="2203781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755576" y="2276872"/>
            <a:ext cx="7240848" cy="4008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Font typeface="Arial"/>
              <a:buNone/>
            </a:pPr>
            <a:endParaRPr lang="fr-FR" sz="3200" u="sng" dirty="0" smtClean="0"/>
          </a:p>
          <a:p>
            <a:pPr marL="82296" indent="0">
              <a:buFont typeface="Arial"/>
              <a:buNone/>
            </a:pPr>
            <a:r>
              <a:rPr lang="fr-FR" sz="3200" u="sng" dirty="0" smtClean="0"/>
              <a:t>Contact </a:t>
            </a:r>
          </a:p>
          <a:p>
            <a:pPr marL="82296" indent="0">
              <a:buFont typeface="Arial"/>
              <a:buNone/>
            </a:pPr>
            <a:endParaRPr lang="fr-FR" sz="3200" dirty="0" smtClean="0"/>
          </a:p>
          <a:p>
            <a:pPr marL="82296" indent="0" algn="r">
              <a:buFont typeface="Arial"/>
              <a:buNone/>
            </a:pPr>
            <a:endParaRPr lang="fr-FR" sz="3200" i="1" dirty="0" smtClean="0"/>
          </a:p>
          <a:p>
            <a:pPr marL="82296" indent="0">
              <a:buFont typeface="Arial"/>
              <a:buNone/>
            </a:pPr>
            <a:r>
              <a:rPr lang="fr-FR" sz="3200" i="1" dirty="0" err="1" smtClean="0"/>
              <a:t>Crem</a:t>
            </a:r>
            <a:r>
              <a:rPr lang="fr-FR" sz="3200" i="1" dirty="0" smtClean="0"/>
              <a:t> </a:t>
            </a:r>
          </a:p>
          <a:p>
            <a:pPr marL="82296" indent="0">
              <a:buFont typeface="Arial"/>
              <a:buNone/>
            </a:pPr>
            <a:r>
              <a:rPr lang="fr-FR" sz="3200" i="1" dirty="0" smtClean="0"/>
              <a:t>Droit au vélo</a:t>
            </a:r>
          </a:p>
          <a:p>
            <a:pPr marL="82296" indent="0">
              <a:buFont typeface="Arial"/>
              <a:buNone/>
            </a:pPr>
            <a:r>
              <a:rPr lang="fr-FR" sz="3200" i="1" dirty="0" smtClean="0"/>
              <a:t>23 rue </a:t>
            </a:r>
            <a:r>
              <a:rPr lang="fr-FR" sz="3200" i="1" dirty="0" err="1" smtClean="0"/>
              <a:t>Gosselet</a:t>
            </a:r>
            <a:r>
              <a:rPr lang="fr-FR" sz="3200" i="1" dirty="0" smtClean="0"/>
              <a:t> – 59000 Lille</a:t>
            </a:r>
          </a:p>
          <a:p>
            <a:pPr marL="82296" indent="0">
              <a:buFont typeface="Arial"/>
              <a:buNone/>
            </a:pPr>
            <a:r>
              <a:rPr lang="fr-FR" sz="3200" i="1" dirty="0" smtClean="0"/>
              <a:t>Tél : 03 20 86 17 25 </a:t>
            </a:r>
          </a:p>
          <a:p>
            <a:pPr marL="82296" indent="0">
              <a:buFont typeface="Arial"/>
              <a:buNone/>
            </a:pPr>
            <a:r>
              <a:rPr lang="fr-FR" sz="3200" i="1" dirty="0" smtClean="0">
                <a:hlinkClick r:id="rId3"/>
              </a:rPr>
              <a:t>contact@ecomobilite.org</a:t>
            </a:r>
            <a:r>
              <a:rPr lang="fr-FR" sz="3200" i="1" dirty="0" smtClean="0"/>
              <a:t> </a:t>
            </a:r>
          </a:p>
          <a:p>
            <a:pPr marL="82296" indent="0">
              <a:buFont typeface="Arial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290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12018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       </a:t>
            </a:r>
            <a:br>
              <a:rPr lang="fr-FR" dirty="0" smtClean="0"/>
            </a:br>
            <a:r>
              <a:rPr lang="fr-FR" dirty="0" smtClean="0"/>
              <a:t>		</a:t>
            </a:r>
            <a:r>
              <a:rPr lang="fr-FR" sz="6000" b="1" baseline="30000" dirty="0" smtClean="0">
                <a:solidFill>
                  <a:srgbClr val="6AC2BF"/>
                </a:solidFill>
              </a:rPr>
              <a:t>Définition</a:t>
            </a:r>
            <a:r>
              <a:rPr lang="fr-FR" baseline="30000" dirty="0"/>
              <a:t/>
            </a:r>
            <a:br>
              <a:rPr lang="fr-FR" baseline="30000" dirty="0"/>
            </a:b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4180"/>
          <a:stretch/>
        </p:blipFill>
        <p:spPr>
          <a:xfrm>
            <a:off x="0" y="174812"/>
            <a:ext cx="924858" cy="13202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4858" y="1351508"/>
            <a:ext cx="772894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L</a:t>
            </a:r>
            <a:r>
              <a:rPr lang="fr-FR" sz="2800" b="1" dirty="0"/>
              <a:t>’</a:t>
            </a:r>
            <a:r>
              <a:rPr lang="fr-FR" sz="2800" b="1" dirty="0" err="1"/>
              <a:t>écomobilité</a:t>
            </a:r>
            <a:r>
              <a:rPr lang="fr-FR" sz="2800" b="1" dirty="0"/>
              <a:t> scolaire </a:t>
            </a:r>
            <a:r>
              <a:rPr lang="fr-FR" sz="2800" dirty="0"/>
              <a:t>consiste à limiter l’usage de la voiture individuelle pour les trajets domicile-établissements scolaires ainsi que pour les trajets internes à la vie scolaire </a:t>
            </a:r>
            <a:endParaRPr lang="fr-FR" sz="2800" dirty="0" smtClean="0"/>
          </a:p>
          <a:p>
            <a:endParaRPr lang="fr-FR" sz="2600" dirty="0"/>
          </a:p>
          <a:p>
            <a:r>
              <a:rPr lang="fr-FR" sz="2800" dirty="0" smtClean="0"/>
              <a:t>Il </a:t>
            </a:r>
            <a:r>
              <a:rPr lang="fr-FR" sz="2800" dirty="0"/>
              <a:t>s’agit au travers d’actions et d’aménagements de favoriser les modes actifs (marche, vélo, </a:t>
            </a:r>
            <a:r>
              <a:rPr lang="fr-FR" sz="2800" dirty="0" smtClean="0"/>
              <a:t>trottinette, </a:t>
            </a:r>
            <a:r>
              <a:rPr lang="fr-FR" sz="2800" dirty="0"/>
              <a:t>…) et modes doux (transports en commun, covoiturage, </a:t>
            </a:r>
            <a:endParaRPr lang="fr-FR" sz="2800" dirty="0" smtClean="0"/>
          </a:p>
          <a:p>
            <a:pPr marL="320040" lvl="1" indent="0">
              <a:buNone/>
            </a:pPr>
            <a:endParaRPr lang="fr-FR" sz="2800" dirty="0"/>
          </a:p>
          <a:p>
            <a:pPr marL="320040" lvl="1" indent="0">
              <a:buNone/>
            </a:pP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271" y="5618734"/>
            <a:ext cx="1192919" cy="76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17481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       </a:t>
            </a:r>
            <a:br>
              <a:rPr lang="fr-FR" dirty="0" smtClean="0"/>
            </a:br>
            <a:r>
              <a:rPr lang="fr-FR" sz="6000" b="1" baseline="30000" dirty="0" smtClean="0">
                <a:solidFill>
                  <a:srgbClr val="6AC2BF"/>
                </a:solidFill>
              </a:rPr>
              <a:t>Un constat quotidien </a:t>
            </a:r>
            <a:br>
              <a:rPr lang="fr-FR" sz="6000" b="1" baseline="30000" dirty="0" smtClean="0">
                <a:solidFill>
                  <a:srgbClr val="6AC2BF"/>
                </a:solidFill>
              </a:rPr>
            </a:br>
            <a:r>
              <a:rPr lang="fr-FR" sz="6000" b="1" baseline="30000" dirty="0" smtClean="0">
                <a:solidFill>
                  <a:srgbClr val="6AC2BF"/>
                </a:solidFill>
              </a:rPr>
              <a:t>devant les écoles</a:t>
            </a:r>
            <a:r>
              <a:rPr lang="fr-FR" baseline="30000" dirty="0"/>
              <a:t/>
            </a:r>
            <a:br>
              <a:rPr lang="fr-FR" baseline="30000" dirty="0"/>
            </a:b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4180"/>
          <a:stretch/>
        </p:blipFill>
        <p:spPr>
          <a:xfrm>
            <a:off x="0" y="174812"/>
            <a:ext cx="924858" cy="13202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4858" y="1351508"/>
            <a:ext cx="772894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1" indent="0">
              <a:buNone/>
            </a:pPr>
            <a:endParaRPr lang="fr-FR" sz="2800" dirty="0"/>
          </a:p>
          <a:p>
            <a:pPr marL="320040" lvl="1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5618734"/>
            <a:ext cx="1192919" cy="760399"/>
          </a:xfrm>
          <a:prstGeom prst="rect">
            <a:avLst/>
          </a:prstGeom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31757"/>
            <a:ext cx="4700915" cy="347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27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4180"/>
          <a:stretch/>
        </p:blipFill>
        <p:spPr>
          <a:xfrm>
            <a:off x="0" y="174812"/>
            <a:ext cx="924858" cy="13202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4858" y="1351508"/>
            <a:ext cx="772894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1" indent="0">
              <a:buNone/>
            </a:pPr>
            <a:endParaRPr lang="fr-FR" sz="2800" dirty="0"/>
          </a:p>
          <a:p>
            <a:pPr marL="320040" lvl="1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5618734"/>
            <a:ext cx="1192919" cy="760399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330400" cy="414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25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12018"/>
            <a:ext cx="7886700" cy="1325563"/>
          </a:xfrm>
        </p:spPr>
        <p:txBody>
          <a:bodyPr>
            <a:normAutofit/>
          </a:bodyPr>
          <a:lstStyle/>
          <a:p>
            <a:r>
              <a:rPr lang="fr-FR" dirty="0" smtClean="0"/>
              <a:t>        </a:t>
            </a:r>
            <a:br>
              <a:rPr lang="fr-FR" dirty="0" smtClean="0"/>
            </a:br>
            <a:r>
              <a:rPr lang="fr-FR" dirty="0" smtClean="0"/>
              <a:t>		</a:t>
            </a:r>
            <a:r>
              <a:rPr lang="fr-FR" sz="6000" b="1" baseline="30000" dirty="0" smtClean="0">
                <a:solidFill>
                  <a:srgbClr val="6AC2BF"/>
                </a:solidFill>
              </a:rPr>
              <a:t>Quelques chiffres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4180"/>
          <a:stretch/>
        </p:blipFill>
        <p:spPr>
          <a:xfrm>
            <a:off x="0" y="174812"/>
            <a:ext cx="924858" cy="13202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7327" y="1751041"/>
            <a:ext cx="77289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fr-FR" sz="2800" dirty="0"/>
              <a:t>70% des élèves du premier degré (maternelle et élémentaire) se rendent à l’école en voiture alors qu’ils habitent à moins de 1500 mètres de l’école.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2800" dirty="0"/>
              <a:t>Le secteur des transports est le plus gros émetteur de gaz à effet de serre, dont 91 % sont imputables au transport routier (</a:t>
            </a:r>
            <a:r>
              <a:rPr lang="fr-FR" sz="2800" i="1" dirty="0"/>
              <a:t>source MEDDE/CGDD</a:t>
            </a:r>
            <a:r>
              <a:rPr lang="fr-FR" sz="2800" dirty="0"/>
              <a:t>). </a:t>
            </a:r>
          </a:p>
          <a:p>
            <a:pPr marL="320040" lvl="1" indent="0">
              <a:buNone/>
            </a:pPr>
            <a:endParaRPr lang="fr-FR" sz="2800" dirty="0"/>
          </a:p>
          <a:p>
            <a:pPr marL="320040" lvl="1" indent="0">
              <a:buNone/>
            </a:pP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271" y="5618734"/>
            <a:ext cx="1192919" cy="76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35449" y="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       </a:t>
            </a:r>
            <a:br>
              <a:rPr lang="fr-FR" dirty="0" smtClean="0"/>
            </a:br>
            <a:r>
              <a:rPr lang="fr-FR" dirty="0" smtClean="0"/>
              <a:t>		</a:t>
            </a:r>
            <a:r>
              <a:rPr lang="fr-FR" b="1" dirty="0" smtClean="0">
                <a:solidFill>
                  <a:srgbClr val="6AC2BF"/>
                </a:solidFill>
              </a:rPr>
              <a:t>L’</a:t>
            </a:r>
            <a:r>
              <a:rPr lang="fr-FR" b="1" dirty="0" err="1" smtClean="0">
                <a:solidFill>
                  <a:srgbClr val="6AC2BF"/>
                </a:solidFill>
              </a:rPr>
              <a:t>écomobilité</a:t>
            </a:r>
            <a:r>
              <a:rPr lang="fr-FR" b="1" dirty="0" smtClean="0">
                <a:solidFill>
                  <a:srgbClr val="6AC2BF"/>
                </a:solidFill>
              </a:rPr>
              <a:t>, </a:t>
            </a:r>
            <a:br>
              <a:rPr lang="fr-FR" b="1" dirty="0" smtClean="0">
                <a:solidFill>
                  <a:srgbClr val="6AC2BF"/>
                </a:solidFill>
              </a:rPr>
            </a:br>
            <a:r>
              <a:rPr lang="fr-FR" b="1" dirty="0" smtClean="0">
                <a:solidFill>
                  <a:srgbClr val="6AC2BF"/>
                </a:solidFill>
              </a:rPr>
              <a:t>c’est bon pour la santé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4180"/>
          <a:stretch/>
        </p:blipFill>
        <p:spPr>
          <a:xfrm>
            <a:off x="0" y="174812"/>
            <a:ext cx="924858" cy="132021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271" y="5618734"/>
            <a:ext cx="1192919" cy="760399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39552" y="1844824"/>
            <a:ext cx="8153400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pollution de l’air </a:t>
            </a:r>
          </a:p>
          <a:p>
            <a:pPr marL="0" indent="0" algn="ctr">
              <a:buNone/>
            </a:pPr>
            <a:r>
              <a:rPr lang="fr-FR" dirty="0" smtClean="0"/>
              <a:t>+</a:t>
            </a:r>
          </a:p>
          <a:p>
            <a:pPr marL="0" indent="0" algn="ctr">
              <a:buNone/>
            </a:pPr>
            <a:r>
              <a:rPr lang="fr-FR" dirty="0" smtClean="0"/>
              <a:t>manque d’activité physique </a:t>
            </a:r>
          </a:p>
          <a:p>
            <a:pPr marL="0" indent="0" algn="ctr">
              <a:buNone/>
            </a:pPr>
            <a:r>
              <a:rPr lang="fr-FR" dirty="0"/>
              <a:t>=</a:t>
            </a: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problèmes de santé publique, </a:t>
            </a:r>
          </a:p>
          <a:p>
            <a:pPr marL="0" indent="0" algn="ctr">
              <a:buNone/>
            </a:pPr>
            <a:r>
              <a:rPr lang="fr-FR" dirty="0" smtClean="0"/>
              <a:t>surtout pour les enfants</a:t>
            </a:r>
          </a:p>
          <a:p>
            <a:pPr marL="0" indent="0" algn="ctr">
              <a:buNone/>
            </a:pPr>
            <a:r>
              <a:rPr lang="fr-FR" sz="2000" dirty="0" smtClean="0"/>
              <a:t>(asthme, surpoids, stress, manque de concentration, qualité de sommeil, … )</a:t>
            </a:r>
          </a:p>
          <a:p>
            <a:pPr marL="0" indent="0" algn="ctr">
              <a:buNone/>
            </a:pPr>
            <a:endParaRPr lang="fr-FR" sz="2000" dirty="0"/>
          </a:p>
          <a:p>
            <a:pPr marL="0" indent="0" algn="ctr">
              <a:buNone/>
            </a:pPr>
            <a:r>
              <a:rPr lang="fr-FR" sz="2000" dirty="0" smtClean="0">
                <a:solidFill>
                  <a:srgbClr val="FF0000"/>
                </a:solidFill>
              </a:rPr>
              <a:t>L’OMS recommande 30 à 60 </a:t>
            </a:r>
            <a:r>
              <a:rPr lang="fr-FR" sz="2000" dirty="0" err="1" smtClean="0">
                <a:solidFill>
                  <a:srgbClr val="FF0000"/>
                </a:solidFill>
              </a:rPr>
              <a:t>mns</a:t>
            </a:r>
            <a:r>
              <a:rPr lang="fr-FR" sz="2000" dirty="0" smtClean="0">
                <a:solidFill>
                  <a:srgbClr val="FF0000"/>
                </a:solidFill>
              </a:rPr>
              <a:t> d’activité physique</a:t>
            </a:r>
            <a:endParaRPr lang="fr-F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6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9616" y="0"/>
            <a:ext cx="8034872" cy="132556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       </a:t>
            </a:r>
            <a:br>
              <a:rPr lang="fr-FR" dirty="0" smtClean="0"/>
            </a:br>
            <a:r>
              <a:rPr lang="fr-FR" dirty="0" smtClean="0"/>
              <a:t>		</a:t>
            </a:r>
            <a:r>
              <a:rPr lang="fr-FR" b="1" dirty="0" smtClean="0">
                <a:solidFill>
                  <a:srgbClr val="6AC2BF"/>
                </a:solidFill>
              </a:rPr>
              <a:t>L’</a:t>
            </a:r>
            <a:r>
              <a:rPr lang="fr-FR" b="1" dirty="0" err="1" smtClean="0">
                <a:solidFill>
                  <a:srgbClr val="6AC2BF"/>
                </a:solidFill>
              </a:rPr>
              <a:t>écomobilité</a:t>
            </a:r>
            <a:r>
              <a:rPr lang="fr-FR" b="1" dirty="0" smtClean="0">
                <a:solidFill>
                  <a:srgbClr val="6AC2BF"/>
                </a:solidFill>
              </a:rPr>
              <a:t>, </a:t>
            </a:r>
            <a:br>
              <a:rPr lang="fr-FR" b="1" dirty="0" smtClean="0">
                <a:solidFill>
                  <a:srgbClr val="6AC2BF"/>
                </a:solidFill>
              </a:rPr>
            </a:br>
            <a:r>
              <a:rPr lang="fr-FR" b="1" dirty="0" smtClean="0">
                <a:solidFill>
                  <a:srgbClr val="6AC2BF"/>
                </a:solidFill>
              </a:rPr>
              <a:t>c’est bon pour le porte-monnaie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4180"/>
          <a:stretch/>
        </p:blipFill>
        <p:spPr>
          <a:xfrm>
            <a:off x="0" y="174812"/>
            <a:ext cx="924858" cy="132021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271" y="5618734"/>
            <a:ext cx="1192919" cy="760399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9" descr="billets.png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11560" y="1767377"/>
            <a:ext cx="4032448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http://www.bien-et-bio.info/wp-content/uploads/2007/09/eco_deplacements_adem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40005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076056" y="1678574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Posséder une voiture </a:t>
            </a:r>
          </a:p>
          <a:p>
            <a:r>
              <a:rPr lang="fr-FR" sz="2400" dirty="0"/>
              <a:t>particulière a un coût, qui </a:t>
            </a:r>
          </a:p>
          <a:p>
            <a:r>
              <a:rPr lang="fr-FR" sz="2400" dirty="0"/>
              <a:t>est </a:t>
            </a:r>
            <a:r>
              <a:rPr lang="fr-FR" sz="2400" dirty="0" smtClean="0"/>
              <a:t>approximativement :</a:t>
            </a:r>
          </a:p>
          <a:p>
            <a:endParaRPr lang="fr-FR" sz="2400" dirty="0"/>
          </a:p>
          <a:p>
            <a:r>
              <a:rPr lang="fr-FR" sz="2400" dirty="0"/>
              <a:t>• 20 fois supérieur à celui des </a:t>
            </a:r>
            <a:r>
              <a:rPr lang="fr-FR" sz="2400" dirty="0" smtClean="0"/>
              <a:t>transports publics</a:t>
            </a:r>
          </a:p>
          <a:p>
            <a:endParaRPr lang="fr-FR" sz="2400" dirty="0"/>
          </a:p>
          <a:p>
            <a:r>
              <a:rPr lang="fr-FR" sz="2400" dirty="0"/>
              <a:t>• 60 fois supérieur à celui d’un </a:t>
            </a:r>
            <a:r>
              <a:rPr lang="fr-FR" sz="2400" dirty="0" smtClean="0"/>
              <a:t>vélo </a:t>
            </a:r>
            <a:r>
              <a:rPr lang="fr-FR" sz="2400" dirty="0"/>
              <a:t>équipé et entretenu</a:t>
            </a:r>
            <a:r>
              <a:rPr lang="fr-FR" sz="2400" dirty="0" smtClean="0"/>
              <a:t>.</a:t>
            </a:r>
          </a:p>
          <a:p>
            <a:endParaRPr lang="fr-FR" sz="2400" dirty="0" smtClean="0"/>
          </a:p>
          <a:p>
            <a:r>
              <a:rPr lang="fr-FR" sz="2400" i="1" dirty="0" smtClean="0"/>
              <a:t>Source : ADEME</a:t>
            </a:r>
            <a:endParaRPr lang="fr-FR" sz="2400" i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057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35449" y="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       </a:t>
            </a:r>
            <a:br>
              <a:rPr lang="fr-FR" dirty="0" smtClean="0"/>
            </a:br>
            <a:r>
              <a:rPr lang="fr-FR" dirty="0" smtClean="0"/>
              <a:t>		</a:t>
            </a:r>
            <a:r>
              <a:rPr lang="fr-FR" b="1" dirty="0" smtClean="0">
                <a:solidFill>
                  <a:srgbClr val="6AC2BF"/>
                </a:solidFill>
              </a:rPr>
              <a:t>L’</a:t>
            </a:r>
            <a:r>
              <a:rPr lang="fr-FR" b="1" dirty="0" err="1" smtClean="0">
                <a:solidFill>
                  <a:srgbClr val="6AC2BF"/>
                </a:solidFill>
              </a:rPr>
              <a:t>écomobilité</a:t>
            </a:r>
            <a:r>
              <a:rPr lang="fr-FR" b="1" dirty="0" smtClean="0">
                <a:solidFill>
                  <a:srgbClr val="6AC2BF"/>
                </a:solidFill>
              </a:rPr>
              <a:t>, </a:t>
            </a:r>
            <a:br>
              <a:rPr lang="fr-FR" b="1" dirty="0" smtClean="0">
                <a:solidFill>
                  <a:srgbClr val="6AC2BF"/>
                </a:solidFill>
              </a:rPr>
            </a:br>
            <a:r>
              <a:rPr lang="fr-FR" b="1" dirty="0" smtClean="0">
                <a:solidFill>
                  <a:srgbClr val="6AC2BF"/>
                </a:solidFill>
              </a:rPr>
              <a:t>c’est bon pour la planète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4180"/>
          <a:stretch/>
        </p:blipFill>
        <p:spPr>
          <a:xfrm>
            <a:off x="0" y="174812"/>
            <a:ext cx="924858" cy="132021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271" y="5618734"/>
            <a:ext cx="1192919" cy="760399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899204" y="1865020"/>
            <a:ext cx="4463408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- de gaz à effet de serre</a:t>
            </a:r>
          </a:p>
          <a:p>
            <a:pPr marL="0" indent="0">
              <a:buFont typeface="Arial"/>
              <a:buNone/>
            </a:pPr>
            <a:r>
              <a:rPr lang="fr-FR" i="1" dirty="0" smtClean="0"/>
              <a:t>En ville, pendant le 1</a:t>
            </a:r>
            <a:r>
              <a:rPr lang="fr-FR" i="1" baseline="30000" dirty="0" smtClean="0"/>
              <a:t>er</a:t>
            </a:r>
            <a:r>
              <a:rPr lang="fr-FR" i="1" dirty="0" smtClean="0"/>
              <a:t> kilomètre, une voiture surconsomme 45% de carburant multipliant ses émissions de polluants</a:t>
            </a:r>
          </a:p>
          <a:p>
            <a:endParaRPr lang="fr-FR" dirty="0" smtClean="0"/>
          </a:p>
          <a:p>
            <a:r>
              <a:rPr lang="fr-FR" dirty="0" smtClean="0"/>
              <a:t>- de bruit</a:t>
            </a:r>
          </a:p>
          <a:p>
            <a:r>
              <a:rPr lang="fr-FR" dirty="0" smtClean="0"/>
              <a:t>- d’espace consommé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573" y="2708920"/>
            <a:ext cx="3744000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0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0"/>
            <a:ext cx="8006533" cy="132556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       </a:t>
            </a:r>
            <a:br>
              <a:rPr lang="fr-FR" dirty="0" smtClean="0"/>
            </a:br>
            <a:r>
              <a:rPr lang="fr-FR" dirty="0" smtClean="0"/>
              <a:t>		</a:t>
            </a:r>
            <a:r>
              <a:rPr lang="fr-FR" b="1" dirty="0" smtClean="0">
                <a:solidFill>
                  <a:srgbClr val="6AC2BF"/>
                </a:solidFill>
              </a:rPr>
              <a:t>L’</a:t>
            </a:r>
            <a:r>
              <a:rPr lang="fr-FR" b="1" dirty="0" err="1" smtClean="0">
                <a:solidFill>
                  <a:srgbClr val="6AC2BF"/>
                </a:solidFill>
              </a:rPr>
              <a:t>écomobilité</a:t>
            </a:r>
            <a:r>
              <a:rPr lang="fr-FR" b="1" dirty="0" smtClean="0">
                <a:solidFill>
                  <a:srgbClr val="6AC2BF"/>
                </a:solidFill>
              </a:rPr>
              <a:t>, </a:t>
            </a:r>
            <a:br>
              <a:rPr lang="fr-FR" b="1" dirty="0" smtClean="0">
                <a:solidFill>
                  <a:srgbClr val="6AC2BF"/>
                </a:solidFill>
              </a:rPr>
            </a:br>
            <a:r>
              <a:rPr lang="fr-FR" b="1" dirty="0" smtClean="0">
                <a:solidFill>
                  <a:srgbClr val="6AC2BF"/>
                </a:solidFill>
              </a:rPr>
              <a:t>c’est bon pour la vie du quartier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4180"/>
          <a:stretch/>
        </p:blipFill>
        <p:spPr>
          <a:xfrm>
            <a:off x="0" y="174812"/>
            <a:ext cx="924858" cy="132021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271" y="5618734"/>
            <a:ext cx="1192919" cy="760399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3913200" cy="293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r>
              <a:rPr lang="fr-FR" sz="3600" dirty="0" smtClean="0"/>
              <a:t>Sécurité routière</a:t>
            </a:r>
          </a:p>
          <a:p>
            <a:endParaRPr lang="fr-FR" sz="3600" dirty="0" smtClean="0"/>
          </a:p>
          <a:p>
            <a:r>
              <a:rPr lang="fr-FR" sz="3600" dirty="0" smtClean="0"/>
              <a:t>Convivialité</a:t>
            </a:r>
          </a:p>
          <a:p>
            <a:endParaRPr lang="fr-FR" sz="3600" dirty="0" smtClean="0"/>
          </a:p>
          <a:p>
            <a:r>
              <a:rPr lang="fr-FR" sz="3600" dirty="0" smtClean="0"/>
              <a:t>Lien social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410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</TotalTime>
  <Words>267</Words>
  <Application>Microsoft Office PowerPoint</Application>
  <PresentationFormat>Affichage à l'écran (4:3)</PresentationFormat>
  <Paragraphs>56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           Définition  </vt:lpstr>
      <vt:lpstr>         Un constat quotidien  devant les écoles  </vt:lpstr>
      <vt:lpstr>Présentation PowerPoint</vt:lpstr>
      <vt:lpstr>           Quelques chiffres </vt:lpstr>
      <vt:lpstr>           L’écomobilité,  c’est bon pour la santé</vt:lpstr>
      <vt:lpstr>           L’écomobilité,  c’est bon pour le porte-monnaie</vt:lpstr>
      <vt:lpstr>           L’écomobilité,  c’est bon pour la planète</vt:lpstr>
      <vt:lpstr>           L’écomobilité,  c’est bon pour la vie du quartier</vt:lpstr>
      <vt:lpstr>Présentation PowerPoint</vt:lpstr>
      <vt:lpstr>           ecomobilite.org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Pourquoi intégrer l’écomobilité scolaire dans ses activités / animations ?</dc:title>
  <dc:creator>judicaêl</dc:creator>
  <cp:lastModifiedBy>judicaêl</cp:lastModifiedBy>
  <cp:revision>80</cp:revision>
  <dcterms:created xsi:type="dcterms:W3CDTF">2015-09-08T13:16:03Z</dcterms:created>
  <dcterms:modified xsi:type="dcterms:W3CDTF">2016-02-24T17:16:41Z</dcterms:modified>
</cp:coreProperties>
</file>