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notesMasterIdLst>
    <p:notesMasterId r:id="rId32"/>
  </p:notesMasterIdLst>
  <p:sldIdLst>
    <p:sldId id="256" r:id="rId2"/>
    <p:sldId id="290" r:id="rId3"/>
    <p:sldId id="313" r:id="rId4"/>
    <p:sldId id="314" r:id="rId5"/>
    <p:sldId id="317" r:id="rId6"/>
    <p:sldId id="318" r:id="rId7"/>
    <p:sldId id="319" r:id="rId8"/>
    <p:sldId id="322" r:id="rId9"/>
    <p:sldId id="323" r:id="rId10"/>
    <p:sldId id="315" r:id="rId11"/>
    <p:sldId id="291" r:id="rId12"/>
    <p:sldId id="260" r:id="rId13"/>
    <p:sldId id="292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325" r:id="rId29"/>
    <p:sldId id="324" r:id="rId30"/>
    <p:sldId id="326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andine Gabriels" initials="AG" lastIdx="17" clrIdx="0">
    <p:extLst>
      <p:ext uri="{19B8F6BF-5375-455C-9EA6-DF929625EA0E}">
        <p15:presenceInfo xmlns:p15="http://schemas.microsoft.com/office/powerpoint/2012/main" userId="Amandine Gabriels" providerId="None"/>
      </p:ext>
    </p:extLst>
  </p:cmAuthor>
  <p:cmAuthor id="2" name="pc" initials="p" lastIdx="19" clrIdx="1">
    <p:extLst>
      <p:ext uri="{19B8F6BF-5375-455C-9EA6-DF929625EA0E}">
        <p15:presenceInfo xmlns:p15="http://schemas.microsoft.com/office/powerpoint/2012/main" userId="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240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AA2AA1-4522-4D61-818F-AD3ECEC1449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99E68075-D7A7-44C5-8CEB-283DDF596965}">
      <dgm:prSet phldrT="[Texte]"/>
      <dgm:spPr/>
      <dgm:t>
        <a:bodyPr/>
        <a:lstStyle/>
        <a:p>
          <a:r>
            <a:rPr lang="fr-FR" dirty="0"/>
            <a:t>Inscriptions </a:t>
          </a:r>
        </a:p>
      </dgm:t>
    </dgm:pt>
    <dgm:pt modelId="{B61991A2-4C8F-4403-8F7E-8C52195C8F51}" type="parTrans" cxnId="{8E76976F-F950-48B6-A1DC-8900173F713A}">
      <dgm:prSet/>
      <dgm:spPr/>
      <dgm:t>
        <a:bodyPr/>
        <a:lstStyle/>
        <a:p>
          <a:endParaRPr lang="fr-FR"/>
        </a:p>
      </dgm:t>
    </dgm:pt>
    <dgm:pt modelId="{93CB69CC-1C0B-4CB4-B966-37E15EFD0A45}" type="sibTrans" cxnId="{8E76976F-F950-48B6-A1DC-8900173F713A}">
      <dgm:prSet/>
      <dgm:spPr/>
      <dgm:t>
        <a:bodyPr/>
        <a:lstStyle/>
        <a:p>
          <a:endParaRPr lang="fr-FR"/>
        </a:p>
      </dgm:t>
    </dgm:pt>
    <dgm:pt modelId="{1589BE84-0BC7-41B8-9FD3-C6AA7673DCAF}">
      <dgm:prSet phldrT="[Texte]"/>
      <dgm:spPr/>
      <dgm:t>
        <a:bodyPr/>
        <a:lstStyle/>
        <a:p>
          <a:r>
            <a:rPr lang="fr-FR" dirty="0"/>
            <a:t>Visios explicatives référents challenge </a:t>
          </a:r>
        </a:p>
      </dgm:t>
    </dgm:pt>
    <dgm:pt modelId="{AE0B4E88-9441-4B5B-B71F-05FAA810EC7B}" type="parTrans" cxnId="{DC99B88A-871F-46A7-98D5-B066447858E2}">
      <dgm:prSet/>
      <dgm:spPr/>
      <dgm:t>
        <a:bodyPr/>
        <a:lstStyle/>
        <a:p>
          <a:endParaRPr lang="fr-FR"/>
        </a:p>
      </dgm:t>
    </dgm:pt>
    <dgm:pt modelId="{93BC7688-DCC9-4603-93CA-FC148DB3AE8A}" type="sibTrans" cxnId="{DC99B88A-871F-46A7-98D5-B066447858E2}">
      <dgm:prSet/>
      <dgm:spPr/>
      <dgm:t>
        <a:bodyPr/>
        <a:lstStyle/>
        <a:p>
          <a:endParaRPr lang="fr-FR"/>
        </a:p>
      </dgm:t>
    </dgm:pt>
    <dgm:pt modelId="{6A2C6C47-5E00-4A3F-B9AF-6EC79169D67C}">
      <dgm:prSet phldrT="[Texte]"/>
      <dgm:spPr/>
      <dgm:t>
        <a:bodyPr/>
        <a:lstStyle/>
        <a:p>
          <a:r>
            <a:rPr lang="fr-FR" dirty="0"/>
            <a:t>Etat des lieux</a:t>
          </a:r>
        </a:p>
      </dgm:t>
    </dgm:pt>
    <dgm:pt modelId="{421E9EEB-B707-41CA-91DE-8D04B40EC2BA}" type="parTrans" cxnId="{309794C7-B841-451E-8F4F-9E300D926D27}">
      <dgm:prSet/>
      <dgm:spPr/>
      <dgm:t>
        <a:bodyPr/>
        <a:lstStyle/>
        <a:p>
          <a:endParaRPr lang="fr-FR"/>
        </a:p>
      </dgm:t>
    </dgm:pt>
    <dgm:pt modelId="{C13E4F88-FD17-4389-9897-85B4A603FEEF}" type="sibTrans" cxnId="{309794C7-B841-451E-8F4F-9E300D926D27}">
      <dgm:prSet/>
      <dgm:spPr/>
      <dgm:t>
        <a:bodyPr/>
        <a:lstStyle/>
        <a:p>
          <a:endParaRPr lang="fr-FR"/>
        </a:p>
      </dgm:t>
    </dgm:pt>
    <dgm:pt modelId="{CFB50ECD-FEDE-4880-A6B9-248F9CC6839F}">
      <dgm:prSet/>
      <dgm:spPr/>
      <dgm:t>
        <a:bodyPr/>
        <a:lstStyle/>
        <a:p>
          <a:r>
            <a:rPr lang="fr-FR" dirty="0"/>
            <a:t>Challenge </a:t>
          </a:r>
        </a:p>
      </dgm:t>
    </dgm:pt>
    <dgm:pt modelId="{0922B797-FD5B-4687-805D-2B97460D3C7D}" type="parTrans" cxnId="{6D44A77B-9748-44E4-B759-EBC394D6ACB7}">
      <dgm:prSet/>
      <dgm:spPr/>
      <dgm:t>
        <a:bodyPr/>
        <a:lstStyle/>
        <a:p>
          <a:endParaRPr lang="fr-FR"/>
        </a:p>
      </dgm:t>
    </dgm:pt>
    <dgm:pt modelId="{D71843B5-0142-43C8-80D6-A3E28FC3C970}" type="sibTrans" cxnId="{6D44A77B-9748-44E4-B759-EBC394D6ACB7}">
      <dgm:prSet/>
      <dgm:spPr/>
      <dgm:t>
        <a:bodyPr/>
        <a:lstStyle/>
        <a:p>
          <a:endParaRPr lang="fr-FR"/>
        </a:p>
      </dgm:t>
    </dgm:pt>
    <dgm:pt modelId="{E0B1CA84-62AF-4848-A2CC-DECC3154DB45}">
      <dgm:prSet/>
      <dgm:spPr/>
      <dgm:t>
        <a:bodyPr/>
        <a:lstStyle/>
        <a:p>
          <a:r>
            <a:rPr lang="fr-FR" dirty="0"/>
            <a:t>Récoltes des fiches résultats remplies par les éco-délégués </a:t>
          </a:r>
        </a:p>
      </dgm:t>
    </dgm:pt>
    <dgm:pt modelId="{464C7761-3C3F-460C-8895-D4E403749A80}" type="parTrans" cxnId="{AE22F132-1297-4677-804B-CB68E67AFF45}">
      <dgm:prSet/>
      <dgm:spPr/>
      <dgm:t>
        <a:bodyPr/>
        <a:lstStyle/>
        <a:p>
          <a:endParaRPr lang="fr-FR"/>
        </a:p>
      </dgm:t>
    </dgm:pt>
    <dgm:pt modelId="{E677696C-0E54-4565-A186-A4D188C692AD}" type="sibTrans" cxnId="{AE22F132-1297-4677-804B-CB68E67AFF45}">
      <dgm:prSet/>
      <dgm:spPr/>
      <dgm:t>
        <a:bodyPr/>
        <a:lstStyle/>
        <a:p>
          <a:endParaRPr lang="fr-FR"/>
        </a:p>
      </dgm:t>
    </dgm:pt>
    <dgm:pt modelId="{99618FEF-6562-4454-ADC1-EE5CAD3F8BFD}">
      <dgm:prSet/>
      <dgm:spPr/>
      <dgm:t>
        <a:bodyPr/>
        <a:lstStyle/>
        <a:p>
          <a:r>
            <a:rPr lang="fr-FR" dirty="0"/>
            <a:t>Inscription des résultats dans la plateforme numérique </a:t>
          </a:r>
        </a:p>
      </dgm:t>
    </dgm:pt>
    <dgm:pt modelId="{026B8F87-2FDA-4CD2-85FF-4A0C4FE4A2BF}" type="parTrans" cxnId="{2FC958EB-CAD1-43FD-8099-9AFDDB24E4E1}">
      <dgm:prSet/>
      <dgm:spPr/>
      <dgm:t>
        <a:bodyPr/>
        <a:lstStyle/>
        <a:p>
          <a:endParaRPr lang="fr-FR"/>
        </a:p>
      </dgm:t>
    </dgm:pt>
    <dgm:pt modelId="{AC040576-26E9-4967-AD38-0FA4855B6DDB}" type="sibTrans" cxnId="{2FC958EB-CAD1-43FD-8099-9AFDDB24E4E1}">
      <dgm:prSet/>
      <dgm:spPr/>
      <dgm:t>
        <a:bodyPr/>
        <a:lstStyle/>
        <a:p>
          <a:endParaRPr lang="fr-FR"/>
        </a:p>
      </dgm:t>
    </dgm:pt>
    <dgm:pt modelId="{76177C66-78ED-42DC-9F06-DE60C3D1E7B1}">
      <dgm:prSet/>
      <dgm:spPr/>
      <dgm:t>
        <a:bodyPr/>
        <a:lstStyle/>
        <a:p>
          <a:r>
            <a:rPr lang="fr-FR" dirty="0"/>
            <a:t>Résultats </a:t>
          </a:r>
        </a:p>
      </dgm:t>
    </dgm:pt>
    <dgm:pt modelId="{DA9C0A79-9012-4424-90F9-BD5D9CDBF573}" type="parTrans" cxnId="{7B2CA1F2-A73B-40B3-AFB1-E3A897C06A83}">
      <dgm:prSet/>
      <dgm:spPr/>
      <dgm:t>
        <a:bodyPr/>
        <a:lstStyle/>
        <a:p>
          <a:endParaRPr lang="fr-FR"/>
        </a:p>
      </dgm:t>
    </dgm:pt>
    <dgm:pt modelId="{8AA30EF6-4C98-4372-8853-9101273F33FD}" type="sibTrans" cxnId="{7B2CA1F2-A73B-40B3-AFB1-E3A897C06A83}">
      <dgm:prSet/>
      <dgm:spPr/>
      <dgm:t>
        <a:bodyPr/>
        <a:lstStyle/>
        <a:p>
          <a:endParaRPr lang="fr-FR"/>
        </a:p>
      </dgm:t>
    </dgm:pt>
    <dgm:pt modelId="{211E53D9-E38A-4C00-AC3A-2B830F22B5B5}">
      <dgm:prSet/>
      <dgm:spPr/>
      <dgm:t>
        <a:bodyPr/>
        <a:lstStyle/>
        <a:p>
          <a:r>
            <a:rPr lang="fr-FR" dirty="0"/>
            <a:t>Remises de prix </a:t>
          </a:r>
        </a:p>
      </dgm:t>
    </dgm:pt>
    <dgm:pt modelId="{804BCEE3-44C9-453C-BC04-9A17DFDC7FD1}" type="parTrans" cxnId="{87701A27-9F62-46BE-8C69-0535C23A8A36}">
      <dgm:prSet/>
      <dgm:spPr/>
      <dgm:t>
        <a:bodyPr/>
        <a:lstStyle/>
        <a:p>
          <a:endParaRPr lang="fr-FR"/>
        </a:p>
      </dgm:t>
    </dgm:pt>
    <dgm:pt modelId="{1797EFDD-2205-4401-BD46-097625AB7FC0}" type="sibTrans" cxnId="{87701A27-9F62-46BE-8C69-0535C23A8A36}">
      <dgm:prSet/>
      <dgm:spPr/>
      <dgm:t>
        <a:bodyPr/>
        <a:lstStyle/>
        <a:p>
          <a:endParaRPr lang="fr-FR"/>
        </a:p>
      </dgm:t>
    </dgm:pt>
    <dgm:pt modelId="{56B95303-5B96-4CDD-BA28-A809019E3DCA}" type="pres">
      <dgm:prSet presAssocID="{C2AA2AA1-4522-4D61-818F-AD3ECEC14496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15B75D18-FFE5-4DB8-8C94-BD2113595FE8}" type="pres">
      <dgm:prSet presAssocID="{C2AA2AA1-4522-4D61-818F-AD3ECEC14496}" presName="arrow" presStyleLbl="bgShp" presStyleIdx="0" presStyleCnt="1"/>
      <dgm:spPr/>
    </dgm:pt>
    <dgm:pt modelId="{D8FD6F5C-C5E3-4B7A-84A8-2B3F5B42F61E}" type="pres">
      <dgm:prSet presAssocID="{C2AA2AA1-4522-4D61-818F-AD3ECEC14496}" presName="linearProcess" presStyleCnt="0"/>
      <dgm:spPr/>
    </dgm:pt>
    <dgm:pt modelId="{032AD733-D92B-470D-AE71-7FDE2F915126}" type="pres">
      <dgm:prSet presAssocID="{99E68075-D7A7-44C5-8CEB-283DDF596965}" presName="text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6878BC3-8C44-4B94-932F-CBC5A7C90F2A}" type="pres">
      <dgm:prSet presAssocID="{93CB69CC-1C0B-4CB4-B966-37E15EFD0A45}" presName="sibTrans" presStyleCnt="0"/>
      <dgm:spPr/>
    </dgm:pt>
    <dgm:pt modelId="{5588477B-DB0B-4D60-8041-3B9699F4B77A}" type="pres">
      <dgm:prSet presAssocID="{1589BE84-0BC7-41B8-9FD3-C6AA7673DCAF}" presName="text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60A739A-E680-4693-A177-687B1F25F518}" type="pres">
      <dgm:prSet presAssocID="{93BC7688-DCC9-4603-93CA-FC148DB3AE8A}" presName="sibTrans" presStyleCnt="0"/>
      <dgm:spPr/>
    </dgm:pt>
    <dgm:pt modelId="{A16EA0C8-9AB6-41EE-A186-598DBD0066BD}" type="pres">
      <dgm:prSet presAssocID="{6A2C6C47-5E00-4A3F-B9AF-6EC79169D67C}" presName="text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1203FEF-F321-43AE-B245-883EDF60018D}" type="pres">
      <dgm:prSet presAssocID="{C13E4F88-FD17-4389-9897-85B4A603FEEF}" presName="sibTrans" presStyleCnt="0"/>
      <dgm:spPr/>
    </dgm:pt>
    <dgm:pt modelId="{5BF48F00-EC1E-40BA-8A05-93DC175EDC45}" type="pres">
      <dgm:prSet presAssocID="{CFB50ECD-FEDE-4880-A6B9-248F9CC6839F}" presName="text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67EB32-B5B1-42BD-9F6B-80FB4243173D}" type="pres">
      <dgm:prSet presAssocID="{D71843B5-0142-43C8-80D6-A3E28FC3C970}" presName="sibTrans" presStyleCnt="0"/>
      <dgm:spPr/>
    </dgm:pt>
    <dgm:pt modelId="{3522C42B-A344-4AEF-A0AB-BD3F574D494D}" type="pres">
      <dgm:prSet presAssocID="{E0B1CA84-62AF-4848-A2CC-DECC3154DB45}" presName="text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80A0EDE-2B8B-452F-8777-FC248B91C4EF}" type="pres">
      <dgm:prSet presAssocID="{E677696C-0E54-4565-A186-A4D188C692AD}" presName="sibTrans" presStyleCnt="0"/>
      <dgm:spPr/>
    </dgm:pt>
    <dgm:pt modelId="{6C884BFF-0DDE-4800-898F-C43420789440}" type="pres">
      <dgm:prSet presAssocID="{99618FEF-6562-4454-ADC1-EE5CAD3F8BFD}" presName="text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ACD6B81-2D15-4CA7-A52A-724C35D2C116}" type="pres">
      <dgm:prSet presAssocID="{AC040576-26E9-4967-AD38-0FA4855B6DDB}" presName="sibTrans" presStyleCnt="0"/>
      <dgm:spPr/>
    </dgm:pt>
    <dgm:pt modelId="{1D4A55FD-BFD4-4C9D-8D61-02B435A6333E}" type="pres">
      <dgm:prSet presAssocID="{76177C66-78ED-42DC-9F06-DE60C3D1E7B1}" presName="text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B072782-9E9F-4920-AB6B-BC01BAEEED00}" type="pres">
      <dgm:prSet presAssocID="{8AA30EF6-4C98-4372-8853-9101273F33FD}" presName="sibTrans" presStyleCnt="0"/>
      <dgm:spPr/>
    </dgm:pt>
    <dgm:pt modelId="{930D49C2-1910-495B-8D2F-F1B257FCA2EE}" type="pres">
      <dgm:prSet presAssocID="{211E53D9-E38A-4C00-AC3A-2B830F22B5B5}" presName="text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87701A27-9F62-46BE-8C69-0535C23A8A36}" srcId="{C2AA2AA1-4522-4D61-818F-AD3ECEC14496}" destId="{211E53D9-E38A-4C00-AC3A-2B830F22B5B5}" srcOrd="7" destOrd="0" parTransId="{804BCEE3-44C9-453C-BC04-9A17DFDC7FD1}" sibTransId="{1797EFDD-2205-4401-BD46-097625AB7FC0}"/>
    <dgm:cxn modelId="{8E76976F-F950-48B6-A1DC-8900173F713A}" srcId="{C2AA2AA1-4522-4D61-818F-AD3ECEC14496}" destId="{99E68075-D7A7-44C5-8CEB-283DDF596965}" srcOrd="0" destOrd="0" parTransId="{B61991A2-4C8F-4403-8F7E-8C52195C8F51}" sibTransId="{93CB69CC-1C0B-4CB4-B966-37E15EFD0A45}"/>
    <dgm:cxn modelId="{6D44A77B-9748-44E4-B759-EBC394D6ACB7}" srcId="{C2AA2AA1-4522-4D61-818F-AD3ECEC14496}" destId="{CFB50ECD-FEDE-4880-A6B9-248F9CC6839F}" srcOrd="3" destOrd="0" parTransId="{0922B797-FD5B-4687-805D-2B97460D3C7D}" sibTransId="{D71843B5-0142-43C8-80D6-A3E28FC3C970}"/>
    <dgm:cxn modelId="{E9C22563-FA6E-4151-AB05-E3A70BF5CE08}" type="presOf" srcId="{C2AA2AA1-4522-4D61-818F-AD3ECEC14496}" destId="{56B95303-5B96-4CDD-BA28-A809019E3DCA}" srcOrd="0" destOrd="0" presId="urn:microsoft.com/office/officeart/2005/8/layout/hProcess9"/>
    <dgm:cxn modelId="{2FC958EB-CAD1-43FD-8099-9AFDDB24E4E1}" srcId="{C2AA2AA1-4522-4D61-818F-AD3ECEC14496}" destId="{99618FEF-6562-4454-ADC1-EE5CAD3F8BFD}" srcOrd="5" destOrd="0" parTransId="{026B8F87-2FDA-4CD2-85FF-4A0C4FE4A2BF}" sibTransId="{AC040576-26E9-4967-AD38-0FA4855B6DDB}"/>
    <dgm:cxn modelId="{7B2CA1F2-A73B-40B3-AFB1-E3A897C06A83}" srcId="{C2AA2AA1-4522-4D61-818F-AD3ECEC14496}" destId="{76177C66-78ED-42DC-9F06-DE60C3D1E7B1}" srcOrd="6" destOrd="0" parTransId="{DA9C0A79-9012-4424-90F9-BD5D9CDBF573}" sibTransId="{8AA30EF6-4C98-4372-8853-9101273F33FD}"/>
    <dgm:cxn modelId="{71C12083-7161-4E22-806E-6126F1767B5A}" type="presOf" srcId="{E0B1CA84-62AF-4848-A2CC-DECC3154DB45}" destId="{3522C42B-A344-4AEF-A0AB-BD3F574D494D}" srcOrd="0" destOrd="0" presId="urn:microsoft.com/office/officeart/2005/8/layout/hProcess9"/>
    <dgm:cxn modelId="{A31A1798-D00D-4E7D-B342-1C62DD8BD7A1}" type="presOf" srcId="{99618FEF-6562-4454-ADC1-EE5CAD3F8BFD}" destId="{6C884BFF-0DDE-4800-898F-C43420789440}" srcOrd="0" destOrd="0" presId="urn:microsoft.com/office/officeart/2005/8/layout/hProcess9"/>
    <dgm:cxn modelId="{97EB506F-D73A-4964-8F99-2CDBECE6886D}" type="presOf" srcId="{1589BE84-0BC7-41B8-9FD3-C6AA7673DCAF}" destId="{5588477B-DB0B-4D60-8041-3B9699F4B77A}" srcOrd="0" destOrd="0" presId="urn:microsoft.com/office/officeart/2005/8/layout/hProcess9"/>
    <dgm:cxn modelId="{C4EE0306-57CD-4F63-BF08-A289BC82BA47}" type="presOf" srcId="{99E68075-D7A7-44C5-8CEB-283DDF596965}" destId="{032AD733-D92B-470D-AE71-7FDE2F915126}" srcOrd="0" destOrd="0" presId="urn:microsoft.com/office/officeart/2005/8/layout/hProcess9"/>
    <dgm:cxn modelId="{D59EB98C-017E-49FF-8F45-866E647670F3}" type="presOf" srcId="{211E53D9-E38A-4C00-AC3A-2B830F22B5B5}" destId="{930D49C2-1910-495B-8D2F-F1B257FCA2EE}" srcOrd="0" destOrd="0" presId="urn:microsoft.com/office/officeart/2005/8/layout/hProcess9"/>
    <dgm:cxn modelId="{AE22F132-1297-4677-804B-CB68E67AFF45}" srcId="{C2AA2AA1-4522-4D61-818F-AD3ECEC14496}" destId="{E0B1CA84-62AF-4848-A2CC-DECC3154DB45}" srcOrd="4" destOrd="0" parTransId="{464C7761-3C3F-460C-8895-D4E403749A80}" sibTransId="{E677696C-0E54-4565-A186-A4D188C692AD}"/>
    <dgm:cxn modelId="{D47D86CF-34E4-42C3-91C2-53016095E3CE}" type="presOf" srcId="{6A2C6C47-5E00-4A3F-B9AF-6EC79169D67C}" destId="{A16EA0C8-9AB6-41EE-A186-598DBD0066BD}" srcOrd="0" destOrd="0" presId="urn:microsoft.com/office/officeart/2005/8/layout/hProcess9"/>
    <dgm:cxn modelId="{033E1314-EE8B-4ACD-A82E-445E5831E0F2}" type="presOf" srcId="{CFB50ECD-FEDE-4880-A6B9-248F9CC6839F}" destId="{5BF48F00-EC1E-40BA-8A05-93DC175EDC45}" srcOrd="0" destOrd="0" presId="urn:microsoft.com/office/officeart/2005/8/layout/hProcess9"/>
    <dgm:cxn modelId="{7B617484-35D0-448F-B7A5-103A474D8F41}" type="presOf" srcId="{76177C66-78ED-42DC-9F06-DE60C3D1E7B1}" destId="{1D4A55FD-BFD4-4C9D-8D61-02B435A6333E}" srcOrd="0" destOrd="0" presId="urn:microsoft.com/office/officeart/2005/8/layout/hProcess9"/>
    <dgm:cxn modelId="{309794C7-B841-451E-8F4F-9E300D926D27}" srcId="{C2AA2AA1-4522-4D61-818F-AD3ECEC14496}" destId="{6A2C6C47-5E00-4A3F-B9AF-6EC79169D67C}" srcOrd="2" destOrd="0" parTransId="{421E9EEB-B707-41CA-91DE-8D04B40EC2BA}" sibTransId="{C13E4F88-FD17-4389-9897-85B4A603FEEF}"/>
    <dgm:cxn modelId="{DC99B88A-871F-46A7-98D5-B066447858E2}" srcId="{C2AA2AA1-4522-4D61-818F-AD3ECEC14496}" destId="{1589BE84-0BC7-41B8-9FD3-C6AA7673DCAF}" srcOrd="1" destOrd="0" parTransId="{AE0B4E88-9441-4B5B-B71F-05FAA810EC7B}" sibTransId="{93BC7688-DCC9-4603-93CA-FC148DB3AE8A}"/>
    <dgm:cxn modelId="{CCB52E80-ECF5-4102-9B62-8E7BB569658A}" type="presParOf" srcId="{56B95303-5B96-4CDD-BA28-A809019E3DCA}" destId="{15B75D18-FFE5-4DB8-8C94-BD2113595FE8}" srcOrd="0" destOrd="0" presId="urn:microsoft.com/office/officeart/2005/8/layout/hProcess9"/>
    <dgm:cxn modelId="{3A864749-3AE2-4871-B01D-19A9433DC2FC}" type="presParOf" srcId="{56B95303-5B96-4CDD-BA28-A809019E3DCA}" destId="{D8FD6F5C-C5E3-4B7A-84A8-2B3F5B42F61E}" srcOrd="1" destOrd="0" presId="urn:microsoft.com/office/officeart/2005/8/layout/hProcess9"/>
    <dgm:cxn modelId="{45A35327-C321-40CE-9363-9E8A3BABE20B}" type="presParOf" srcId="{D8FD6F5C-C5E3-4B7A-84A8-2B3F5B42F61E}" destId="{032AD733-D92B-470D-AE71-7FDE2F915126}" srcOrd="0" destOrd="0" presId="urn:microsoft.com/office/officeart/2005/8/layout/hProcess9"/>
    <dgm:cxn modelId="{882461D7-DF62-4CA6-8AAF-B7F69AB24BF2}" type="presParOf" srcId="{D8FD6F5C-C5E3-4B7A-84A8-2B3F5B42F61E}" destId="{B6878BC3-8C44-4B94-932F-CBC5A7C90F2A}" srcOrd="1" destOrd="0" presId="urn:microsoft.com/office/officeart/2005/8/layout/hProcess9"/>
    <dgm:cxn modelId="{70040525-97A4-4B1B-8A02-55ECF435E54F}" type="presParOf" srcId="{D8FD6F5C-C5E3-4B7A-84A8-2B3F5B42F61E}" destId="{5588477B-DB0B-4D60-8041-3B9699F4B77A}" srcOrd="2" destOrd="0" presId="urn:microsoft.com/office/officeart/2005/8/layout/hProcess9"/>
    <dgm:cxn modelId="{147ABB6A-DDF7-48E6-8766-31D989CA68AA}" type="presParOf" srcId="{D8FD6F5C-C5E3-4B7A-84A8-2B3F5B42F61E}" destId="{460A739A-E680-4693-A177-687B1F25F518}" srcOrd="3" destOrd="0" presId="urn:microsoft.com/office/officeart/2005/8/layout/hProcess9"/>
    <dgm:cxn modelId="{0B39E7FD-90E3-44DC-891B-DB581B37985E}" type="presParOf" srcId="{D8FD6F5C-C5E3-4B7A-84A8-2B3F5B42F61E}" destId="{A16EA0C8-9AB6-41EE-A186-598DBD0066BD}" srcOrd="4" destOrd="0" presId="urn:microsoft.com/office/officeart/2005/8/layout/hProcess9"/>
    <dgm:cxn modelId="{0A4169FA-8A1F-4AA5-A90F-0FB22D3B606E}" type="presParOf" srcId="{D8FD6F5C-C5E3-4B7A-84A8-2B3F5B42F61E}" destId="{A1203FEF-F321-43AE-B245-883EDF60018D}" srcOrd="5" destOrd="0" presId="urn:microsoft.com/office/officeart/2005/8/layout/hProcess9"/>
    <dgm:cxn modelId="{E2E448BA-1124-40F7-9AC4-CE81BFA6A3B0}" type="presParOf" srcId="{D8FD6F5C-C5E3-4B7A-84A8-2B3F5B42F61E}" destId="{5BF48F00-EC1E-40BA-8A05-93DC175EDC45}" srcOrd="6" destOrd="0" presId="urn:microsoft.com/office/officeart/2005/8/layout/hProcess9"/>
    <dgm:cxn modelId="{5F8D6104-E5D7-4858-9BD4-72819368DF39}" type="presParOf" srcId="{D8FD6F5C-C5E3-4B7A-84A8-2B3F5B42F61E}" destId="{2667EB32-B5B1-42BD-9F6B-80FB4243173D}" srcOrd="7" destOrd="0" presId="urn:microsoft.com/office/officeart/2005/8/layout/hProcess9"/>
    <dgm:cxn modelId="{1DF2015E-C392-47F9-A225-04BD6E1DD175}" type="presParOf" srcId="{D8FD6F5C-C5E3-4B7A-84A8-2B3F5B42F61E}" destId="{3522C42B-A344-4AEF-A0AB-BD3F574D494D}" srcOrd="8" destOrd="0" presId="urn:microsoft.com/office/officeart/2005/8/layout/hProcess9"/>
    <dgm:cxn modelId="{865686B5-A951-4E6F-B67A-E54F8DBAE031}" type="presParOf" srcId="{D8FD6F5C-C5E3-4B7A-84A8-2B3F5B42F61E}" destId="{E80A0EDE-2B8B-452F-8777-FC248B91C4EF}" srcOrd="9" destOrd="0" presId="urn:microsoft.com/office/officeart/2005/8/layout/hProcess9"/>
    <dgm:cxn modelId="{E2C8CDE6-7627-4722-90C9-5ABA1D007AF6}" type="presParOf" srcId="{D8FD6F5C-C5E3-4B7A-84A8-2B3F5B42F61E}" destId="{6C884BFF-0DDE-4800-898F-C43420789440}" srcOrd="10" destOrd="0" presId="urn:microsoft.com/office/officeart/2005/8/layout/hProcess9"/>
    <dgm:cxn modelId="{6294E979-0732-4459-9399-55B97172C169}" type="presParOf" srcId="{D8FD6F5C-C5E3-4B7A-84A8-2B3F5B42F61E}" destId="{DACD6B81-2D15-4CA7-A52A-724C35D2C116}" srcOrd="11" destOrd="0" presId="urn:microsoft.com/office/officeart/2005/8/layout/hProcess9"/>
    <dgm:cxn modelId="{FDD4EB69-94F3-42C3-8AAF-1CF6956F4E30}" type="presParOf" srcId="{D8FD6F5C-C5E3-4B7A-84A8-2B3F5B42F61E}" destId="{1D4A55FD-BFD4-4C9D-8D61-02B435A6333E}" srcOrd="12" destOrd="0" presId="urn:microsoft.com/office/officeart/2005/8/layout/hProcess9"/>
    <dgm:cxn modelId="{9E620006-2298-49DD-8753-3A9013F683EB}" type="presParOf" srcId="{D8FD6F5C-C5E3-4B7A-84A8-2B3F5B42F61E}" destId="{DB072782-9E9F-4920-AB6B-BC01BAEEED00}" srcOrd="13" destOrd="0" presId="urn:microsoft.com/office/officeart/2005/8/layout/hProcess9"/>
    <dgm:cxn modelId="{30BB5655-47A4-4D84-BADC-2F7978D0F44D}" type="presParOf" srcId="{D8FD6F5C-C5E3-4B7A-84A8-2B3F5B42F61E}" destId="{930D49C2-1910-495B-8D2F-F1B257FCA2EE}" srcOrd="1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B75D18-FFE5-4DB8-8C94-BD2113595FE8}">
      <dsp:nvSpPr>
        <dsp:cNvPr id="0" name=""/>
        <dsp:cNvSpPr/>
      </dsp:nvSpPr>
      <dsp:spPr>
        <a:xfrm>
          <a:off x="824097" y="0"/>
          <a:ext cx="9339770" cy="235418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2AD733-D92B-470D-AE71-7FDE2F915126}">
      <dsp:nvSpPr>
        <dsp:cNvPr id="0" name=""/>
        <dsp:cNvSpPr/>
      </dsp:nvSpPr>
      <dsp:spPr>
        <a:xfrm>
          <a:off x="435" y="706256"/>
          <a:ext cx="1315819" cy="9416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/>
            <a:t>Inscriptions </a:t>
          </a:r>
        </a:p>
      </dsp:txBody>
      <dsp:txXfrm>
        <a:off x="46404" y="752225"/>
        <a:ext cx="1223881" cy="849737"/>
      </dsp:txXfrm>
    </dsp:sp>
    <dsp:sp modelId="{5588477B-DB0B-4D60-8041-3B9699F4B77A}">
      <dsp:nvSpPr>
        <dsp:cNvPr id="0" name=""/>
        <dsp:cNvSpPr/>
      </dsp:nvSpPr>
      <dsp:spPr>
        <a:xfrm>
          <a:off x="1382046" y="706256"/>
          <a:ext cx="1315819" cy="9416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/>
            <a:t>Visios explicatives référents challenge </a:t>
          </a:r>
        </a:p>
      </dsp:txBody>
      <dsp:txXfrm>
        <a:off x="1428015" y="752225"/>
        <a:ext cx="1223881" cy="849737"/>
      </dsp:txXfrm>
    </dsp:sp>
    <dsp:sp modelId="{A16EA0C8-9AB6-41EE-A186-598DBD0066BD}">
      <dsp:nvSpPr>
        <dsp:cNvPr id="0" name=""/>
        <dsp:cNvSpPr/>
      </dsp:nvSpPr>
      <dsp:spPr>
        <a:xfrm>
          <a:off x="2763656" y="706256"/>
          <a:ext cx="1315819" cy="9416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/>
            <a:t>Etat des lieux</a:t>
          </a:r>
        </a:p>
      </dsp:txBody>
      <dsp:txXfrm>
        <a:off x="2809625" y="752225"/>
        <a:ext cx="1223881" cy="849737"/>
      </dsp:txXfrm>
    </dsp:sp>
    <dsp:sp modelId="{5BF48F00-EC1E-40BA-8A05-93DC175EDC45}">
      <dsp:nvSpPr>
        <dsp:cNvPr id="0" name=""/>
        <dsp:cNvSpPr/>
      </dsp:nvSpPr>
      <dsp:spPr>
        <a:xfrm>
          <a:off x="4145267" y="706256"/>
          <a:ext cx="1315819" cy="9416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/>
            <a:t>Challenge </a:t>
          </a:r>
        </a:p>
      </dsp:txBody>
      <dsp:txXfrm>
        <a:off x="4191236" y="752225"/>
        <a:ext cx="1223881" cy="849737"/>
      </dsp:txXfrm>
    </dsp:sp>
    <dsp:sp modelId="{3522C42B-A344-4AEF-A0AB-BD3F574D494D}">
      <dsp:nvSpPr>
        <dsp:cNvPr id="0" name=""/>
        <dsp:cNvSpPr/>
      </dsp:nvSpPr>
      <dsp:spPr>
        <a:xfrm>
          <a:off x="5526877" y="706256"/>
          <a:ext cx="1315819" cy="9416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/>
            <a:t>Récoltes des fiches résultats remplies par les éco-délégués </a:t>
          </a:r>
        </a:p>
      </dsp:txBody>
      <dsp:txXfrm>
        <a:off x="5572846" y="752225"/>
        <a:ext cx="1223881" cy="849737"/>
      </dsp:txXfrm>
    </dsp:sp>
    <dsp:sp modelId="{6C884BFF-0DDE-4800-898F-C43420789440}">
      <dsp:nvSpPr>
        <dsp:cNvPr id="0" name=""/>
        <dsp:cNvSpPr/>
      </dsp:nvSpPr>
      <dsp:spPr>
        <a:xfrm>
          <a:off x="6908488" y="706256"/>
          <a:ext cx="1315819" cy="9416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/>
            <a:t>Inscription des résultats dans la plateforme numérique </a:t>
          </a:r>
        </a:p>
      </dsp:txBody>
      <dsp:txXfrm>
        <a:off x="6954457" y="752225"/>
        <a:ext cx="1223881" cy="849737"/>
      </dsp:txXfrm>
    </dsp:sp>
    <dsp:sp modelId="{1D4A55FD-BFD4-4C9D-8D61-02B435A6333E}">
      <dsp:nvSpPr>
        <dsp:cNvPr id="0" name=""/>
        <dsp:cNvSpPr/>
      </dsp:nvSpPr>
      <dsp:spPr>
        <a:xfrm>
          <a:off x="8290099" y="706256"/>
          <a:ext cx="1315819" cy="9416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/>
            <a:t>Résultats </a:t>
          </a:r>
        </a:p>
      </dsp:txBody>
      <dsp:txXfrm>
        <a:off x="8336068" y="752225"/>
        <a:ext cx="1223881" cy="849737"/>
      </dsp:txXfrm>
    </dsp:sp>
    <dsp:sp modelId="{930D49C2-1910-495B-8D2F-F1B257FCA2EE}">
      <dsp:nvSpPr>
        <dsp:cNvPr id="0" name=""/>
        <dsp:cNvSpPr/>
      </dsp:nvSpPr>
      <dsp:spPr>
        <a:xfrm>
          <a:off x="9671709" y="706256"/>
          <a:ext cx="1315819" cy="9416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/>
            <a:t>Remises de prix </a:t>
          </a:r>
        </a:p>
      </dsp:txBody>
      <dsp:txXfrm>
        <a:off x="9717678" y="752225"/>
        <a:ext cx="1223881" cy="8497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BB7A5-8157-43EE-97F3-57A5F8F3C158}" type="datetimeFigureOut">
              <a:rPr lang="fr-FR" smtClean="0"/>
              <a:pPr/>
              <a:t>16/01/2026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22015-6D16-44FD-AAC0-10FA8895FCA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6146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5983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982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579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515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110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016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533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500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075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586B75A-687E-405C-8A0B-8D00578BA2C3}" type="datetimeFigureOut">
              <a:rPr lang="en-US" smtClean="0"/>
              <a:pPr/>
              <a:t>1/16/2026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388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442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17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challenge-ecomobilite-scolaire.fr/college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challenge-ecomobilite-scolaire.fr/colleg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eg"/><Relationship Id="rId7" Type="http://schemas.openxmlformats.org/officeDocument/2006/relationships/image" Target="../media/image10.png"/><Relationship Id="rId2" Type="http://schemas.openxmlformats.org/officeDocument/2006/relationships/hyperlink" Target="http://www.ecomobilite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s://teams.microsoft.com/l/meetup-join/19:meeting_OTgwMDg5YjAtN2EzNS00MmFkLWJlOGEtZmY2YTA5YTg0YTZh@thread.v2/0?context=%7b%22Tid%22:%22084e13c9-2c21-40df-9dac-e196104cfa6b%22,%22Oid%22:%22707844e5-4363-4895-a010-39fe69c9036c%22%7d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raphael.honorez@ecomobilite.or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www.ecomobilite.org/" TargetMode="External"/><Relationship Id="rId4" Type="http://schemas.openxmlformats.org/officeDocument/2006/relationships/hyperlink" Target="mailto:michele.roussel@ecomobilite.or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8" y="0"/>
            <a:ext cx="9173613" cy="688021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-887748"/>
            <a:ext cx="9173613" cy="2155118"/>
          </a:xfrm>
          <a:solidFill>
            <a:schemeClr val="bg2">
              <a:alpha val="85000"/>
            </a:schemeClr>
          </a:solidFill>
        </p:spPr>
        <p:txBody>
          <a:bodyPr>
            <a:normAutofit/>
          </a:bodyPr>
          <a:lstStyle/>
          <a:p>
            <a:r>
              <a:rPr lang="fr-FR" sz="4400" dirty="0" smtClean="0">
                <a:latin typeface="Bahnschrift SemiBold" panose="020B0502040204020203" pitchFamily="34" charset="0"/>
              </a:rPr>
              <a:t>Challenges de l’</a:t>
            </a:r>
            <a:r>
              <a:rPr lang="fr-FR" sz="4400" dirty="0" err="1" smtClean="0">
                <a:latin typeface="Bahnschrift SemiBold" panose="020B0502040204020203" pitchFamily="34" charset="0"/>
              </a:rPr>
              <a:t>écomobilité</a:t>
            </a:r>
            <a:r>
              <a:rPr lang="fr-FR" sz="4400" dirty="0" smtClean="0">
                <a:latin typeface="Bahnschrift SemiBold" panose="020B0502040204020203" pitchFamily="34" charset="0"/>
              </a:rPr>
              <a:t> scolaire </a:t>
            </a:r>
            <a:br>
              <a:rPr lang="fr-FR" sz="4400" dirty="0" smtClean="0">
                <a:latin typeface="Bahnschrift SemiBold" panose="020B0502040204020203" pitchFamily="34" charset="0"/>
              </a:rPr>
            </a:br>
            <a:r>
              <a:rPr lang="fr-FR" sz="3600" dirty="0" smtClean="0">
                <a:latin typeface="Bahnschrift SemiBold" panose="020B0502040204020203" pitchFamily="34" charset="0"/>
              </a:rPr>
              <a:t>Collèges</a:t>
            </a:r>
            <a:endParaRPr lang="fr-FR" sz="3600" dirty="0">
              <a:latin typeface="Bahnschrift SemiBold" panose="020B0502040204020203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38369" y="831809"/>
            <a:ext cx="10058400" cy="1143000"/>
          </a:xfrm>
        </p:spPr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du </a:t>
            </a:r>
            <a:r>
              <a:rPr lang="fr-FR" dirty="0" smtClean="0">
                <a:solidFill>
                  <a:schemeClr val="tx1"/>
                </a:solidFill>
              </a:rPr>
              <a:t>30 </a:t>
            </a:r>
            <a:r>
              <a:rPr lang="fr-FR" dirty="0" smtClean="0">
                <a:solidFill>
                  <a:schemeClr val="tx1"/>
                </a:solidFill>
              </a:rPr>
              <a:t>mars </a:t>
            </a:r>
            <a:r>
              <a:rPr lang="fr-FR" dirty="0" smtClean="0">
                <a:solidFill>
                  <a:schemeClr val="tx1"/>
                </a:solidFill>
              </a:rPr>
              <a:t>au 03 avril 2026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420" y="5449927"/>
            <a:ext cx="715747" cy="72051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454" y="4669280"/>
            <a:ext cx="1465462" cy="72051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882" y="761942"/>
            <a:ext cx="1559178" cy="84195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650" y="4711279"/>
            <a:ext cx="950179" cy="68948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449" y="281579"/>
            <a:ext cx="724437" cy="86932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9259246" y="4393981"/>
            <a:ext cx="4504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latin typeface="Bahnschrift SemiBold" panose="020B0502040204020203" pitchFamily="34" charset="0"/>
              </a:rPr>
              <a:t>Partenaires de la mission </a:t>
            </a:r>
            <a:r>
              <a:rPr lang="fr-FR" sz="1200" dirty="0" smtClean="0">
                <a:latin typeface="Bahnschrift SemiBold" panose="020B0502040204020203" pitchFamily="34" charset="0"/>
              </a:rPr>
              <a:t>PMES </a:t>
            </a:r>
            <a:r>
              <a:rPr lang="fr-FR" sz="1200" dirty="0" smtClean="0">
                <a:latin typeface="Bahnschrift SemiBold" panose="020B0502040204020203" pitchFamily="34" charset="0"/>
              </a:rPr>
              <a:t>:</a:t>
            </a:r>
            <a:endParaRPr lang="fr-FR" sz="1200" dirty="0">
              <a:latin typeface="Bahnschrift SemiBold" panose="020B0502040204020203" pitchFamily="34" charset="0"/>
            </a:endParaRPr>
          </a:p>
        </p:txBody>
      </p:sp>
      <p:sp>
        <p:nvSpPr>
          <p:cNvPr id="5" name="AutoShape 2" descr="Hauts-de-France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4" descr="Hauts-de-France — Wikipé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94635" y="5529350"/>
            <a:ext cx="961644" cy="641096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23167" y="5441061"/>
            <a:ext cx="728138" cy="732992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568" y="1370399"/>
            <a:ext cx="952201" cy="54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8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3351" y="128721"/>
            <a:ext cx="9817801" cy="1320800"/>
          </a:xfrm>
        </p:spPr>
        <p:txBody>
          <a:bodyPr>
            <a:normAutofit/>
          </a:bodyPr>
          <a:lstStyle/>
          <a:p>
            <a:r>
              <a:rPr lang="fr-FR" sz="4000" b="1" dirty="0">
                <a:latin typeface="Bahnschrift SemiBold" panose="020B0502040204020203" pitchFamily="34" charset="0"/>
              </a:rPr>
              <a:t>Quelles sont les questions à se </a:t>
            </a:r>
            <a:r>
              <a:rPr lang="fr-FR" sz="4000" b="1" dirty="0" smtClean="0">
                <a:latin typeface="Bahnschrift SemiBold" panose="020B0502040204020203" pitchFamily="34" charset="0"/>
              </a:rPr>
              <a:t>poser pour améliorer votre mobilité ?  </a:t>
            </a:r>
            <a:endParaRPr lang="fr-FR" sz="4000" b="1" dirty="0">
              <a:latin typeface="Bahnschrift SemiBold" panose="020B0502040204020203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9260" y="1801906"/>
            <a:ext cx="8386175" cy="45720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fr-FR" sz="1800" dirty="0"/>
              <a:t>Qu’est ce que mon </a:t>
            </a:r>
            <a:r>
              <a:rPr lang="fr-FR" sz="1800" dirty="0" smtClean="0"/>
              <a:t>établissement </a:t>
            </a:r>
            <a:r>
              <a:rPr lang="fr-FR" sz="1800" dirty="0"/>
              <a:t>fait déjà pour les </a:t>
            </a:r>
            <a:r>
              <a:rPr lang="fr-FR" sz="1800" dirty="0" smtClean="0"/>
              <a:t>élèves </a:t>
            </a:r>
            <a:r>
              <a:rPr lang="fr-FR" sz="1800" dirty="0"/>
              <a:t>et le personnel en faveur de l’</a:t>
            </a:r>
            <a:r>
              <a:rPr lang="fr-FR" sz="1800" dirty="0" err="1"/>
              <a:t>eco</a:t>
            </a:r>
            <a:r>
              <a:rPr lang="fr-FR" sz="1800" dirty="0"/>
              <a:t>-mobilité ? </a:t>
            </a:r>
          </a:p>
          <a:p>
            <a:pPr algn="just"/>
            <a:r>
              <a:rPr lang="fr-FR" sz="1800" dirty="0"/>
              <a:t>Mon établissement est-il facilement accessible en transport en commun, modes actifs, et en voiture  ? </a:t>
            </a:r>
          </a:p>
          <a:p>
            <a:pPr algn="just"/>
            <a:r>
              <a:rPr lang="fr-FR" sz="1800" dirty="0"/>
              <a:t>L’éco-mobilité est-elle favorisée dans mon établissement ? (est-il plus facile de s’y rendre en voiture, en vélo en transport en commun ?) Les nouvelles solutions de mobilité sont-elles encouragées ? (mobilité électrique, vélos à assistance électrique, covoiturage, autopartage, etc.)</a:t>
            </a:r>
          </a:p>
          <a:p>
            <a:pPr algn="just"/>
            <a:r>
              <a:rPr lang="fr-FR" sz="1800" dirty="0"/>
              <a:t>A quoi ressemble la mobilité des </a:t>
            </a:r>
            <a:r>
              <a:rPr lang="fr-FR" sz="1800" dirty="0" smtClean="0"/>
              <a:t>élèves </a:t>
            </a:r>
            <a:r>
              <a:rPr lang="fr-FR" sz="1800" dirty="0"/>
              <a:t>et du personnel ? Quelles sont leurs contraintes ?  Sont-ils sensibles aux enjeux du développement et de la mobilité durable ? </a:t>
            </a:r>
          </a:p>
          <a:p>
            <a:pPr algn="just"/>
            <a:r>
              <a:rPr lang="fr-FR" sz="1800" dirty="0"/>
              <a:t>Les élèves peuvent-ils venir à</a:t>
            </a:r>
            <a:r>
              <a:rPr lang="fr-FR" sz="1800" dirty="0" smtClean="0"/>
              <a:t> l’établissement </a:t>
            </a:r>
            <a:r>
              <a:rPr lang="fr-FR" sz="1800" dirty="0"/>
              <a:t>en totale autonomie ? </a:t>
            </a:r>
          </a:p>
          <a:p>
            <a:pPr algn="just"/>
            <a:r>
              <a:rPr lang="fr-FR" sz="1800" dirty="0"/>
              <a:t>Existe-t-il des points particulièrement dangereux sur le trajet des élèves et aux alentours de l’ </a:t>
            </a:r>
            <a:r>
              <a:rPr lang="fr-FR" sz="1800" dirty="0" smtClean="0"/>
              <a:t>établissement ?</a:t>
            </a:r>
            <a:endParaRPr lang="fr-FR" sz="1800" dirty="0"/>
          </a:p>
          <a:p>
            <a:pPr algn="just"/>
            <a:r>
              <a:rPr lang="fr-FR" sz="1800" dirty="0"/>
              <a:t>Les parcours piétons et cyclistes sont-ils agréables ?  </a:t>
            </a:r>
          </a:p>
          <a:p>
            <a:pPr algn="just"/>
            <a:r>
              <a:rPr lang="fr-FR" sz="1800" dirty="0"/>
              <a:t>Les rythmes scolaires de chaque classe sont-ils appropriés aux TC, covoiturage, etc. ? </a:t>
            </a:r>
          </a:p>
        </p:txBody>
      </p:sp>
      <p:sp>
        <p:nvSpPr>
          <p:cNvPr id="4" name="Bulle ronde 3"/>
          <p:cNvSpPr/>
          <p:nvPr/>
        </p:nvSpPr>
        <p:spPr>
          <a:xfrm>
            <a:off x="9522443" y="3161407"/>
            <a:ext cx="2942826" cy="1067372"/>
          </a:xfrm>
          <a:prstGeom prst="wedgeEllipseCallout">
            <a:avLst/>
          </a:prstGeom>
          <a:solidFill>
            <a:srgbClr val="66CBBA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9770405" y="3033373"/>
            <a:ext cx="24469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0" dirty="0">
                <a:solidFill>
                  <a:schemeClr val="bg1"/>
                </a:solidFill>
              </a:rPr>
              <a:t>???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4000500"/>
            <a:ext cx="2119257" cy="25812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05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5664" y="-268696"/>
            <a:ext cx="8596668" cy="1320800"/>
          </a:xfrm>
        </p:spPr>
        <p:txBody>
          <a:bodyPr/>
          <a:lstStyle/>
          <a:p>
            <a:r>
              <a:rPr lang="fr-FR" dirty="0" smtClean="0">
                <a:latin typeface="Bahnschrift SemiBold" panose="020B0502040204020203" pitchFamily="34" charset="0"/>
              </a:rPr>
              <a:t>Le challenge </a:t>
            </a:r>
            <a:endParaRPr lang="fr-FR" dirty="0">
              <a:latin typeface="Bahnschrift SemiBold" panose="020B0502040204020203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039" y="4756318"/>
            <a:ext cx="2338730" cy="175404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954" y="2937516"/>
            <a:ext cx="2107284" cy="158046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893" y="1953911"/>
            <a:ext cx="1546878" cy="206250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214" y="4756318"/>
            <a:ext cx="2602486" cy="195186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181" y="485491"/>
            <a:ext cx="1608924" cy="214523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171" y="379669"/>
            <a:ext cx="2766590" cy="134487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404" y="2619846"/>
            <a:ext cx="2152629" cy="1614472"/>
          </a:xfrm>
          <a:prstGeom prst="rect">
            <a:avLst/>
          </a:prstGeom>
        </p:spPr>
      </p:pic>
      <p:sp>
        <p:nvSpPr>
          <p:cNvPr id="12" name="Espace réservé du contenu 2"/>
          <p:cNvSpPr>
            <a:spLocks noGrp="1"/>
          </p:cNvSpPr>
          <p:nvPr>
            <p:ph idx="1"/>
          </p:nvPr>
        </p:nvSpPr>
        <p:spPr>
          <a:xfrm>
            <a:off x="413356" y="1228028"/>
            <a:ext cx="4488762" cy="523175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FR" b="1" dirty="0">
                <a:latin typeface="Bahnschrift SemiBold" panose="020B0502040204020203" pitchFamily="34" charset="0"/>
              </a:rPr>
              <a:t>3</a:t>
            </a:r>
            <a:r>
              <a:rPr lang="fr-FR" b="1" dirty="0" smtClean="0">
                <a:latin typeface="Bahnschrift SemiBold" panose="020B0502040204020203" pitchFamily="34" charset="0"/>
              </a:rPr>
              <a:t> challenges proposés par le CREM (écoles, collèges et lycées)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smtClean="0"/>
              <a:t>Les </a:t>
            </a:r>
            <a:r>
              <a:rPr lang="fr-FR" dirty="0"/>
              <a:t>Challenge de la Mobilité donne </a:t>
            </a:r>
            <a:r>
              <a:rPr lang="fr-FR" dirty="0" smtClean="0"/>
              <a:t>l'occasion </a:t>
            </a:r>
            <a:r>
              <a:rPr lang="fr-FR" dirty="0"/>
              <a:t>aux établissements soucieux de l'environnement, de la santé et de la sécurité de </a:t>
            </a:r>
            <a:r>
              <a:rPr lang="fr-FR" dirty="0" smtClean="0"/>
              <a:t>:</a:t>
            </a:r>
          </a:p>
          <a:p>
            <a:pPr marL="0" indent="0">
              <a:buNone/>
            </a:pP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 faire </a:t>
            </a:r>
            <a:r>
              <a:rPr lang="fr-FR" dirty="0"/>
              <a:t>tester au moins une fois dans l'année un mode alternatif pour les </a:t>
            </a:r>
            <a:r>
              <a:rPr lang="fr-FR" dirty="0" smtClean="0"/>
              <a:t>captifs,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 rendre divertissant le changement des habitudes de déplacement grâce à l’esprit de compétition,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</a:t>
            </a:r>
            <a:r>
              <a:rPr lang="fr-FR" dirty="0" smtClean="0"/>
              <a:t>communiquer </a:t>
            </a:r>
            <a:r>
              <a:rPr lang="fr-FR" dirty="0"/>
              <a:t>auprès </a:t>
            </a:r>
            <a:r>
              <a:rPr lang="fr-FR" dirty="0" smtClean="0"/>
              <a:t>des enfants / parents /</a:t>
            </a:r>
            <a:r>
              <a:rPr lang="fr-FR" dirty="0"/>
              <a:t> </a:t>
            </a:r>
            <a:r>
              <a:rPr lang="fr-FR" dirty="0" smtClean="0"/>
              <a:t>personnel sur </a:t>
            </a:r>
            <a:r>
              <a:rPr lang="fr-FR" dirty="0"/>
              <a:t>les solutions possibles pour les trajets </a:t>
            </a:r>
            <a:r>
              <a:rPr lang="fr-FR" dirty="0" smtClean="0"/>
              <a:t>domicile-établissements scolaires,</a:t>
            </a:r>
            <a:r>
              <a:rPr lang="fr-FR" dirty="0"/>
              <a:t> </a:t>
            </a:r>
            <a:endParaRPr lang="fr-FR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 évaluer </a:t>
            </a:r>
            <a:r>
              <a:rPr lang="fr-FR" dirty="0"/>
              <a:t>les pratiques des </a:t>
            </a:r>
            <a:r>
              <a:rPr lang="fr-FR" dirty="0" smtClean="0"/>
              <a:t>personnes </a:t>
            </a:r>
            <a:r>
              <a:rPr lang="fr-FR" dirty="0"/>
              <a:t>sur le trajet domicile-établissements scolaires et les effets </a:t>
            </a:r>
            <a:r>
              <a:rPr lang="fr-FR" dirty="0" smtClean="0"/>
              <a:t>du PDES,</a:t>
            </a: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</a:t>
            </a:r>
            <a:r>
              <a:rPr lang="fr-FR" dirty="0" smtClean="0"/>
              <a:t>conforter les résultats de l’enquête PDES avec les résultats du challenge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518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2443" y="0"/>
            <a:ext cx="6459345" cy="1450757"/>
          </a:xfrm>
        </p:spPr>
        <p:txBody>
          <a:bodyPr>
            <a:normAutofit/>
          </a:bodyPr>
          <a:lstStyle/>
          <a:p>
            <a:r>
              <a:rPr lang="fr-FR" sz="3600" dirty="0" smtClean="0">
                <a:latin typeface="Bahnschrift SemiBold" panose="020B0502040204020203" pitchFamily="34" charset="0"/>
              </a:rPr>
              <a:t>Principe du challenge de l’</a:t>
            </a:r>
            <a:r>
              <a:rPr lang="fr-FR" sz="3600" dirty="0" err="1" smtClean="0">
                <a:latin typeface="Bahnschrift SemiBold" panose="020B0502040204020203" pitchFamily="34" charset="0"/>
              </a:rPr>
              <a:t>écomobilité</a:t>
            </a:r>
            <a:r>
              <a:rPr lang="fr-FR" sz="3600" dirty="0">
                <a:latin typeface="Bahnschrift SemiBold" panose="020B0502040204020203" pitchFamily="34" charset="0"/>
              </a:rPr>
              <a:t> </a:t>
            </a:r>
            <a:r>
              <a:rPr lang="fr-FR" sz="3600" dirty="0" smtClean="0">
                <a:latin typeface="Bahnschrift SemiBold" panose="020B0502040204020203" pitchFamily="34" charset="0"/>
              </a:rPr>
              <a:t>des </a:t>
            </a:r>
            <a:r>
              <a:rPr lang="fr-FR" sz="3600" dirty="0" smtClean="0">
                <a:latin typeface="Bahnschrift SemiBold" panose="020B0502040204020203" pitchFamily="34" charset="0"/>
              </a:rPr>
              <a:t>collèges</a:t>
            </a:r>
            <a:endParaRPr lang="fr-FR" sz="3600" dirty="0">
              <a:latin typeface="Bahnschrift SemiBold" panose="020B0502040204020203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7224" y="1926291"/>
            <a:ext cx="7046258" cy="4295215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r-FR" sz="1400" b="1" dirty="0" smtClean="0"/>
              <a:t>Infos</a:t>
            </a:r>
            <a:r>
              <a:rPr lang="fr-FR" sz="1400" b="1" dirty="0"/>
              <a:t>, outils, ressources et résultats sur le site </a:t>
            </a:r>
            <a:r>
              <a:rPr lang="fr-FR" sz="1400" b="1" dirty="0" smtClean="0"/>
              <a:t>: </a:t>
            </a:r>
            <a:r>
              <a:rPr lang="fr-FR" sz="1400" dirty="0" smtClean="0">
                <a:hlinkClick r:id="rId2"/>
              </a:rPr>
              <a:t>https</a:t>
            </a:r>
            <a:r>
              <a:rPr lang="fr-FR" sz="1400" dirty="0">
                <a:hlinkClick r:id="rId2"/>
              </a:rPr>
              <a:t>://challenge-ecomobilite-scolaire.fr/college</a:t>
            </a:r>
            <a:r>
              <a:rPr lang="fr-FR" sz="1400" dirty="0" smtClean="0">
                <a:hlinkClick r:id="rId2"/>
              </a:rPr>
              <a:t>/</a:t>
            </a:r>
            <a:r>
              <a:rPr lang="fr-FR" sz="1400" dirty="0" smtClean="0"/>
              <a:t> </a:t>
            </a:r>
            <a:endParaRPr lang="fr-FR" sz="1400" dirty="0"/>
          </a:p>
          <a:p>
            <a:pPr marL="0" indent="0">
              <a:lnSpc>
                <a:spcPct val="120000"/>
              </a:lnSpc>
              <a:buNone/>
            </a:pPr>
            <a:r>
              <a:rPr lang="fr-FR" sz="1400" dirty="0" smtClean="0"/>
              <a:t>L’organisation </a:t>
            </a:r>
            <a:r>
              <a:rPr lang="fr-FR" sz="1400" dirty="0"/>
              <a:t>de ce challenge s’appuie sur la </a:t>
            </a:r>
            <a:r>
              <a:rPr lang="fr-FR" sz="1400" b="1" dirty="0"/>
              <a:t>participation des </a:t>
            </a:r>
            <a:r>
              <a:rPr lang="fr-FR" sz="1400" b="1" dirty="0" smtClean="0"/>
              <a:t>éco-délégués</a:t>
            </a:r>
            <a:r>
              <a:rPr lang="fr-FR" sz="1400" dirty="0"/>
              <a:t>, relais entre les élèves et le référent challenge de l’établissement </a:t>
            </a:r>
            <a:r>
              <a:rPr lang="fr-FR" sz="1400" dirty="0" smtClean="0"/>
              <a:t>participant</a:t>
            </a:r>
            <a:r>
              <a:rPr lang="fr-FR" sz="1400" dirty="0"/>
              <a:t> </a:t>
            </a:r>
            <a:r>
              <a:rPr lang="fr-FR" sz="1600" dirty="0" smtClean="0"/>
              <a:t>: </a:t>
            </a:r>
          </a:p>
          <a:p>
            <a:pPr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1400" b="1" dirty="0" smtClean="0"/>
              <a:t> </a:t>
            </a:r>
            <a:r>
              <a:rPr lang="fr-FR" sz="1400" b="1" dirty="0" smtClean="0"/>
              <a:t>dès aujourd’hui </a:t>
            </a:r>
            <a:r>
              <a:rPr lang="fr-FR" sz="1400" b="1" dirty="0" smtClean="0"/>
              <a:t>:</a:t>
            </a:r>
            <a:r>
              <a:rPr lang="fr-FR" sz="1400" dirty="0" smtClean="0"/>
              <a:t> motiver les éco-délégués et faire un essai en </a:t>
            </a:r>
            <a:r>
              <a:rPr lang="fr-FR" sz="1400" dirty="0" smtClean="0"/>
              <a:t>classe (communiquer auprès de ses camarades, encourager à venir autrement qu’en voiture individuelle,  mettre des affiches dans le collège, prévoir des animations, etc. )</a:t>
            </a:r>
            <a:endParaRPr lang="fr-FR" sz="1400" dirty="0" smtClean="0"/>
          </a:p>
          <a:p>
            <a:pPr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1400" b="1" dirty="0" smtClean="0"/>
              <a:t> </a:t>
            </a:r>
            <a:r>
              <a:rPr lang="fr-FR" sz="1400" b="1" dirty="0" smtClean="0"/>
              <a:t>un jour la semaine du 23 au 27</a:t>
            </a:r>
            <a:r>
              <a:rPr lang="fr-FR" sz="1400" b="1" dirty="0" smtClean="0"/>
              <a:t> </a:t>
            </a:r>
            <a:r>
              <a:rPr lang="fr-FR" sz="1400" b="1" dirty="0" smtClean="0"/>
              <a:t>mars</a:t>
            </a:r>
            <a:r>
              <a:rPr lang="fr-FR" sz="1400" dirty="0"/>
              <a:t> </a:t>
            </a:r>
            <a:r>
              <a:rPr lang="fr-FR" sz="1400" dirty="0" smtClean="0"/>
              <a:t>: les éco-délégués vont demander dans les classes comment les élèves viennent, ce comptage hors challenge permet de savoir quelles sont les habitudes de déplacement en temps ordinaire. </a:t>
            </a:r>
          </a:p>
          <a:p>
            <a:pPr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1400" b="1" dirty="0" smtClean="0"/>
              <a:t> Du </a:t>
            </a:r>
            <a:r>
              <a:rPr lang="fr-FR" sz="1400" b="1" dirty="0" smtClean="0"/>
              <a:t>30 mars </a:t>
            </a:r>
            <a:r>
              <a:rPr lang="fr-FR" sz="1400" b="1" dirty="0" smtClean="0"/>
              <a:t>au </a:t>
            </a:r>
            <a:r>
              <a:rPr lang="fr-FR" sz="1400" b="1" dirty="0" smtClean="0"/>
              <a:t>03 avril </a:t>
            </a:r>
            <a:r>
              <a:rPr lang="fr-FR" sz="1400" b="1" dirty="0" smtClean="0"/>
              <a:t>: </a:t>
            </a:r>
            <a:r>
              <a:rPr lang="fr-FR" sz="1400" dirty="0"/>
              <a:t>l</a:t>
            </a:r>
            <a:r>
              <a:rPr lang="fr-FR" sz="1400" dirty="0" smtClean="0"/>
              <a:t>e comptage continue chaque jour et dans chaque classe. </a:t>
            </a:r>
          </a:p>
          <a:p>
            <a:pPr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1400" dirty="0"/>
              <a:t> </a:t>
            </a:r>
            <a:r>
              <a:rPr lang="fr-FR" sz="1400" b="1" dirty="0" smtClean="0"/>
              <a:t>Après le </a:t>
            </a:r>
            <a:r>
              <a:rPr lang="fr-FR" sz="1400" b="1" dirty="0" smtClean="0"/>
              <a:t>03 avril : </a:t>
            </a:r>
            <a:r>
              <a:rPr lang="fr-FR" sz="1400" dirty="0" smtClean="0"/>
              <a:t>rendre les fiches des éco-délégués au référent challenge de l’établissement </a:t>
            </a:r>
          </a:p>
          <a:p>
            <a:pPr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1400" dirty="0" smtClean="0"/>
              <a:t>Le personnel </a:t>
            </a:r>
            <a:r>
              <a:rPr lang="fr-FR" sz="1400" dirty="0" smtClean="0"/>
              <a:t>du collège peut </a:t>
            </a:r>
            <a:r>
              <a:rPr lang="fr-FR" sz="1400" dirty="0" smtClean="0"/>
              <a:t>participer dans sa propre catégorie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968" y="0"/>
            <a:ext cx="48340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78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1345" y="-209837"/>
            <a:ext cx="10058400" cy="1450757"/>
          </a:xfrm>
        </p:spPr>
        <p:txBody>
          <a:bodyPr/>
          <a:lstStyle/>
          <a:p>
            <a:r>
              <a:rPr lang="fr-FR" dirty="0" smtClean="0"/>
              <a:t>Les ressources à disposition 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62981" y="1949621"/>
            <a:ext cx="477793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L’affiche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Le livret d'explication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Le flyer d’information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Le guide des animations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Le document à destination des collectivités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Une bannière pour les réseaux sociaux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Une signature mail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Le règlement</a:t>
            </a:r>
            <a:endParaRPr lang="fr-FR" sz="1600" dirty="0"/>
          </a:p>
        </p:txBody>
      </p:sp>
      <p:sp>
        <p:nvSpPr>
          <p:cNvPr id="6" name="Rectangle 5"/>
          <p:cNvSpPr/>
          <p:nvPr/>
        </p:nvSpPr>
        <p:spPr>
          <a:xfrm>
            <a:off x="621345" y="4577882"/>
            <a:ext cx="39592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L’ensemble des documents de communication sont disponibles ici </a:t>
            </a:r>
            <a:r>
              <a:rPr lang="fr-FR" dirty="0"/>
              <a:t>: </a:t>
            </a:r>
            <a:r>
              <a:rPr lang="fr-FR" dirty="0">
                <a:hlinkClick r:id="rId2"/>
              </a:rPr>
              <a:t>https://challenge-ecomobilite-scolaire.fr/college/</a:t>
            </a:r>
            <a:r>
              <a:rPr lang="fr-FR" dirty="0"/>
              <a:t>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447" y="1687421"/>
            <a:ext cx="3312040" cy="464860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516" y="1727788"/>
            <a:ext cx="3282943" cy="464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5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5902" y="246872"/>
            <a:ext cx="10058400" cy="1450757"/>
          </a:xfrm>
        </p:spPr>
        <p:txBody>
          <a:bodyPr/>
          <a:lstStyle/>
          <a:p>
            <a:r>
              <a:rPr lang="fr-FR" dirty="0"/>
              <a:t>G</a:t>
            </a:r>
            <a:r>
              <a:rPr lang="fr-FR" dirty="0" smtClean="0"/>
              <a:t>agnants des défis éco-mobilité et changement d’habitudes 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415902" y="2081034"/>
            <a:ext cx="41826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smtClean="0"/>
              <a:t>6 catégories </a:t>
            </a:r>
            <a:r>
              <a:rPr lang="fr-FR" sz="1600" b="1" dirty="0"/>
              <a:t>sont à </a:t>
            </a:r>
            <a:r>
              <a:rPr lang="fr-FR" sz="1600" b="1" dirty="0" smtClean="0"/>
              <a:t>remporter : </a:t>
            </a:r>
          </a:p>
          <a:p>
            <a:endParaRPr lang="fr-FR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fr-FR" sz="1600" dirty="0" smtClean="0"/>
              <a:t> </a:t>
            </a:r>
            <a:r>
              <a:rPr lang="fr-FR" sz="1400" b="1" i="1" dirty="0" smtClean="0"/>
              <a:t>La classe / le collège / Lycée / le groupe de personnel la / le plus éco-mobile : </a:t>
            </a:r>
          </a:p>
          <a:p>
            <a:pPr>
              <a:buFont typeface="Arial" panose="020B0604020202020204" pitchFamily="34" charset="0"/>
              <a:buChar char="•"/>
            </a:pPr>
            <a:endParaRPr lang="fr-FR" sz="1400" b="1" dirty="0" smtClean="0"/>
          </a:p>
          <a:p>
            <a:pPr lvl="1"/>
            <a:r>
              <a:rPr lang="fr-FR" sz="1200" i="1" dirty="0" smtClean="0"/>
              <a:t>le </a:t>
            </a:r>
            <a:r>
              <a:rPr lang="fr-FR" sz="1200" i="1" dirty="0"/>
              <a:t>nombre le plus élevé de personnes </a:t>
            </a:r>
            <a:r>
              <a:rPr lang="fr-FR" sz="1200" i="1" dirty="0" smtClean="0"/>
              <a:t>venus </a:t>
            </a:r>
            <a:r>
              <a:rPr lang="fr-FR" sz="1200" i="1" dirty="0"/>
              <a:t>au </a:t>
            </a:r>
            <a:r>
              <a:rPr lang="fr-FR" sz="1200" i="1" dirty="0" smtClean="0"/>
              <a:t>collège ou au lycée </a:t>
            </a:r>
            <a:r>
              <a:rPr lang="fr-FR" sz="1200" i="1" dirty="0"/>
              <a:t>en mode de transport doux sera désignée comme le groupe le plus </a:t>
            </a:r>
            <a:r>
              <a:rPr lang="fr-FR" sz="1200" i="1" dirty="0" smtClean="0"/>
              <a:t>éco-mobile. </a:t>
            </a:r>
          </a:p>
          <a:p>
            <a:pPr lvl="1"/>
            <a:endParaRPr lang="fr-FR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fr-FR" sz="1400" dirty="0" smtClean="0"/>
              <a:t> </a:t>
            </a:r>
            <a:r>
              <a:rPr lang="fr-FR" sz="1400" b="1" i="1" dirty="0" smtClean="0"/>
              <a:t>La </a:t>
            </a:r>
            <a:r>
              <a:rPr lang="fr-FR" sz="1400" b="1" i="1" dirty="0"/>
              <a:t>classe / le collège / Lycée / le groupe de personnel ayant fourni le plus bel effort </a:t>
            </a:r>
            <a:r>
              <a:rPr lang="fr-FR" sz="1400" b="1" i="1" dirty="0" smtClean="0"/>
              <a:t>éco-mobile</a:t>
            </a:r>
            <a:r>
              <a:rPr lang="fr-FR" sz="1400" dirty="0" smtClean="0"/>
              <a:t> : </a:t>
            </a:r>
          </a:p>
          <a:p>
            <a:pPr>
              <a:buFont typeface="Arial" panose="020B0604020202020204" pitchFamily="34" charset="0"/>
              <a:buChar char="•"/>
            </a:pPr>
            <a:endParaRPr lang="fr-FR" sz="1400" dirty="0" smtClean="0"/>
          </a:p>
          <a:p>
            <a:pPr lvl="1"/>
            <a:r>
              <a:rPr lang="fr-FR" sz="1200" i="1" dirty="0" smtClean="0"/>
              <a:t>la </a:t>
            </a:r>
            <a:r>
              <a:rPr lang="fr-FR" sz="1200" i="1" dirty="0"/>
              <a:t>plus belle progression </a:t>
            </a:r>
            <a:r>
              <a:rPr lang="fr-FR" sz="1200" i="1" dirty="0" smtClean="0"/>
              <a:t>éco-mobile </a:t>
            </a:r>
            <a:r>
              <a:rPr lang="fr-FR" sz="1200" i="1" dirty="0"/>
              <a:t>sera désignée comme le groupe ayant fourni le plus bel effort </a:t>
            </a:r>
            <a:r>
              <a:rPr lang="fr-FR" sz="1200" i="1" dirty="0" smtClean="0"/>
              <a:t>éco-mobile en prenant un jour de référence avant le début du challenge. </a:t>
            </a:r>
            <a:endParaRPr lang="fr-FR" sz="1200" i="1" dirty="0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7729456" y="1155300"/>
            <a:ext cx="4298439" cy="50259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fr-FR" sz="1400" dirty="0" smtClean="0"/>
              <a:t>Un coefficient permet de favoriser le collège </a:t>
            </a:r>
            <a:r>
              <a:rPr lang="fr-FR" sz="1400" dirty="0"/>
              <a:t>ou </a:t>
            </a:r>
            <a:r>
              <a:rPr lang="fr-FR" sz="1400" dirty="0" smtClean="0"/>
              <a:t>le </a:t>
            </a:r>
            <a:r>
              <a:rPr lang="fr-FR" sz="1400" dirty="0"/>
              <a:t>lycée </a:t>
            </a:r>
            <a:r>
              <a:rPr lang="fr-FR" sz="1400" dirty="0" smtClean="0"/>
              <a:t>comptant le plus de participants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/>
          <a:srcRect b="8163"/>
          <a:stretch/>
        </p:blipFill>
        <p:spPr>
          <a:xfrm>
            <a:off x="8558502" y="1735803"/>
            <a:ext cx="2877021" cy="376564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/>
          <a:srcRect b="8819"/>
          <a:stretch/>
        </p:blipFill>
        <p:spPr>
          <a:xfrm>
            <a:off x="5134893" y="1735803"/>
            <a:ext cx="2887294" cy="376155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548" y="5585012"/>
            <a:ext cx="10507975" cy="125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3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Gagnants des défis de l’animation  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1097280" y="2163709"/>
            <a:ext cx="5536011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4 </a:t>
            </a:r>
            <a:r>
              <a:rPr lang="fr-FR" b="1" dirty="0"/>
              <a:t>défis sont à </a:t>
            </a:r>
            <a:r>
              <a:rPr lang="fr-FR" b="1" dirty="0" smtClean="0"/>
              <a:t>remporter : </a:t>
            </a:r>
          </a:p>
          <a:p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</a:t>
            </a:r>
            <a:r>
              <a:rPr lang="fr-FR" sz="1600" b="1" i="1" dirty="0" smtClean="0"/>
              <a:t>Le prix du challenge vivant : </a:t>
            </a:r>
          </a:p>
          <a:p>
            <a:pPr lvl="1"/>
            <a:r>
              <a:rPr lang="fr-FR" sz="1400" i="1" dirty="0" smtClean="0"/>
              <a:t>une </a:t>
            </a:r>
            <a:r>
              <a:rPr lang="fr-FR" sz="1400" i="1" dirty="0"/>
              <a:t>récompense sera décernée au </a:t>
            </a:r>
            <a:r>
              <a:rPr lang="fr-FR" sz="1400" i="1" dirty="0" smtClean="0"/>
              <a:t>collège et au lycée</a:t>
            </a:r>
            <a:endParaRPr lang="fr-FR" sz="1400" i="1" dirty="0"/>
          </a:p>
          <a:p>
            <a:pPr lvl="1"/>
            <a:r>
              <a:rPr lang="fr-FR" sz="1400" i="1" dirty="0"/>
              <a:t>ayant réalisé le plus d'animations durant la période du challenge.</a:t>
            </a:r>
            <a:endParaRPr lang="fr-FR" sz="1400" i="1" dirty="0" smtClean="0"/>
          </a:p>
          <a:p>
            <a:pPr lvl="1"/>
            <a:endParaRPr lang="fr-FR" sz="16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FR" sz="1600" dirty="0" smtClean="0"/>
              <a:t> </a:t>
            </a:r>
            <a:r>
              <a:rPr lang="fr-FR" sz="1600" b="1" i="1" dirty="0" smtClean="0"/>
              <a:t>Le prix de l’animation la plus originale </a:t>
            </a:r>
            <a:r>
              <a:rPr lang="fr-FR" sz="1600" dirty="0" smtClean="0"/>
              <a:t>: </a:t>
            </a:r>
          </a:p>
          <a:p>
            <a:pPr lvl="1"/>
            <a:r>
              <a:rPr lang="fr-FR" sz="1400" i="1" dirty="0" smtClean="0"/>
              <a:t>une </a:t>
            </a:r>
            <a:r>
              <a:rPr lang="fr-FR" sz="1400" i="1" dirty="0"/>
              <a:t>récompense sera </a:t>
            </a:r>
            <a:r>
              <a:rPr lang="fr-FR" sz="1400" i="1" dirty="0" smtClean="0"/>
              <a:t>décernée au </a:t>
            </a:r>
            <a:r>
              <a:rPr lang="fr-FR" sz="1400" i="1" dirty="0"/>
              <a:t>collège et au lycée</a:t>
            </a:r>
          </a:p>
          <a:p>
            <a:pPr lvl="1"/>
            <a:r>
              <a:rPr lang="fr-FR" sz="1400" i="1" dirty="0" smtClean="0"/>
              <a:t>ayant </a:t>
            </a:r>
            <a:r>
              <a:rPr lang="fr-FR" sz="1400" i="1" dirty="0"/>
              <a:t>réalisé l’animation la plus originale</a:t>
            </a:r>
            <a:r>
              <a:rPr lang="fr-FR" sz="1400" i="1" dirty="0" smtClean="0"/>
              <a:t>.</a:t>
            </a:r>
          </a:p>
          <a:p>
            <a:pPr lvl="1"/>
            <a:endParaRPr lang="fr-FR" sz="1400" i="1" dirty="0"/>
          </a:p>
          <a:p>
            <a:pPr>
              <a:buFont typeface="Arial" panose="020B0604020202020204" pitchFamily="34" charset="0"/>
              <a:buChar char="•"/>
            </a:pPr>
            <a:r>
              <a:rPr lang="fr-FR" sz="1600" dirty="0"/>
              <a:t> </a:t>
            </a:r>
            <a:r>
              <a:rPr lang="fr-FR" sz="1600" b="1" i="1" dirty="0"/>
              <a:t>Le </a:t>
            </a:r>
            <a:r>
              <a:rPr lang="fr-FR" sz="1600" b="1" i="1" dirty="0" smtClean="0"/>
              <a:t>coup de cœur du jury </a:t>
            </a:r>
            <a:r>
              <a:rPr lang="fr-FR" sz="1600" dirty="0" smtClean="0"/>
              <a:t>: </a:t>
            </a:r>
            <a:endParaRPr lang="fr-FR" sz="1600" dirty="0"/>
          </a:p>
          <a:p>
            <a:pPr lvl="1"/>
            <a:r>
              <a:rPr lang="fr-FR" sz="1400" i="1" dirty="0" smtClean="0"/>
              <a:t>Le </a:t>
            </a:r>
            <a:r>
              <a:rPr lang="fr-FR" sz="1400" i="1" dirty="0"/>
              <a:t>jury attribuera un prix coup de </a:t>
            </a:r>
            <a:r>
              <a:rPr lang="fr-FR" sz="1400" i="1" dirty="0" smtClean="0"/>
              <a:t>cœur. </a:t>
            </a:r>
          </a:p>
          <a:p>
            <a:pPr lvl="1"/>
            <a:endParaRPr lang="fr-FR" sz="1400" i="1" dirty="0" smtClean="0"/>
          </a:p>
          <a:p>
            <a:pPr marL="82550" indent="-82550">
              <a:buFont typeface="Arial" panose="020B0604020202020204" pitchFamily="34" charset="0"/>
              <a:buChar char="•"/>
            </a:pPr>
            <a:r>
              <a:rPr lang="fr-FR" sz="1600" b="1" i="1" dirty="0"/>
              <a:t> </a:t>
            </a:r>
            <a:r>
              <a:rPr lang="fr-FR" sz="1600" b="1" i="1" dirty="0" smtClean="0"/>
              <a:t>Le prix </a:t>
            </a:r>
            <a:r>
              <a:rPr lang="fr-FR" sz="1600" b="1" i="1" dirty="0"/>
              <a:t>de la </a:t>
            </a:r>
            <a:r>
              <a:rPr lang="fr-FR" sz="1600" b="1" i="1" dirty="0" smtClean="0"/>
              <a:t>participation : </a:t>
            </a:r>
            <a:endParaRPr lang="fr-FR" sz="1600" b="1" i="1" dirty="0"/>
          </a:p>
          <a:p>
            <a:r>
              <a:rPr lang="fr-FR" sz="1400" i="1" dirty="0" smtClean="0"/>
              <a:t>	Un </a:t>
            </a:r>
            <a:r>
              <a:rPr lang="fr-FR" sz="1400" i="1" dirty="0"/>
              <a:t>prix qui récompense l'engagement </a:t>
            </a:r>
            <a:r>
              <a:rPr lang="fr-FR" sz="1400" i="1" dirty="0" smtClean="0"/>
              <a:t>du plus </a:t>
            </a:r>
            <a:r>
              <a:rPr lang="fr-FR" sz="1400" i="1" dirty="0"/>
              <a:t>grand nombre </a:t>
            </a:r>
            <a:r>
              <a:rPr lang="fr-FR" sz="1400" i="1" dirty="0" smtClean="0"/>
              <a:t>	d'élèves </a:t>
            </a:r>
            <a:r>
              <a:rPr lang="fr-FR" sz="1400" i="1" dirty="0"/>
              <a:t>et de personnel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6180" y="1737360"/>
            <a:ext cx="3539500" cy="500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74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Exemples d’animations </a:t>
            </a:r>
            <a:endParaRPr lang="fr-FR" dirty="0"/>
          </a:p>
        </p:txBody>
      </p:sp>
      <p:pic>
        <p:nvPicPr>
          <p:cNvPr id="5" name="Espace réservé pour une image 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5" b="23125"/>
          <a:stretch>
            <a:fillRect/>
          </a:stretch>
        </p:blipFill>
        <p:spPr/>
      </p:pic>
      <p:sp>
        <p:nvSpPr>
          <p:cNvPr id="6" name="ZoneTexte 5"/>
          <p:cNvSpPr txBox="1"/>
          <p:nvPr/>
        </p:nvSpPr>
        <p:spPr>
          <a:xfrm>
            <a:off x="9292760" y="4365650"/>
            <a:ext cx="4504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Collège de Trith-Saint-Léger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775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Exemples de lauréats des défis animations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0300" y="1954916"/>
            <a:ext cx="5635673" cy="4023360"/>
          </a:xfrm>
        </p:spPr>
        <p:txBody>
          <a:bodyPr>
            <a:noAutofit/>
          </a:bodyPr>
          <a:lstStyle/>
          <a:p>
            <a:r>
              <a:rPr lang="fr-FR" sz="1300" b="1" u="sng" dirty="0" smtClean="0"/>
              <a:t>Défi des animations les plus originales : </a:t>
            </a:r>
          </a:p>
          <a:p>
            <a:r>
              <a:rPr lang="fr-FR" sz="1300" b="1" dirty="0" smtClean="0"/>
              <a:t>Le collège </a:t>
            </a:r>
            <a:r>
              <a:rPr lang="fr-FR" sz="1300" b="1" dirty="0"/>
              <a:t>de Roost-Warendin qui a : </a:t>
            </a:r>
            <a:endParaRPr lang="fr-FR" sz="1300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FR" sz="1300" dirty="0" smtClean="0"/>
              <a:t>  saisi </a:t>
            </a:r>
            <a:r>
              <a:rPr lang="fr-FR" sz="1300" dirty="0"/>
              <a:t>l’occasion du challenge pour lancer sa démarche </a:t>
            </a:r>
            <a:r>
              <a:rPr lang="fr-FR" sz="1300" dirty="0" smtClean="0"/>
              <a:t>PDES </a:t>
            </a:r>
            <a:r>
              <a:rPr lang="fr-FR" sz="1300" dirty="0"/>
              <a:t>(plan de déplacement des établissements scolaires), </a:t>
            </a:r>
            <a:endParaRPr lang="fr-FR" sz="13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FR" sz="1300" dirty="0"/>
              <a:t> </a:t>
            </a:r>
            <a:r>
              <a:rPr lang="fr-FR" sz="1300" dirty="0" smtClean="0"/>
              <a:t> animé </a:t>
            </a:r>
            <a:r>
              <a:rPr lang="fr-FR" sz="1300" dirty="0"/>
              <a:t>des ateliers cartographiques avec un professeur d’histoire géographie afin de repérer les voies de circulation amenant au collège et en repérant les voies alternatives à la route telles que les chemins carrossables et les voies vertes, </a:t>
            </a:r>
            <a:endParaRPr lang="fr-FR" sz="13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FR" sz="1300" dirty="0"/>
              <a:t> </a:t>
            </a:r>
            <a:r>
              <a:rPr lang="fr-FR" sz="1300" dirty="0" smtClean="0"/>
              <a:t> mis </a:t>
            </a:r>
            <a:r>
              <a:rPr lang="fr-FR" sz="1300" dirty="0"/>
              <a:t>en place </a:t>
            </a:r>
            <a:r>
              <a:rPr lang="fr-FR" sz="1300" dirty="0" smtClean="0"/>
              <a:t>des </a:t>
            </a:r>
            <a:r>
              <a:rPr lang="fr-FR" sz="1300" dirty="0" err="1"/>
              <a:t>vélobus</a:t>
            </a:r>
            <a:r>
              <a:rPr lang="fr-FR" sz="1300" dirty="0"/>
              <a:t>, </a:t>
            </a:r>
            <a:endParaRPr lang="fr-FR" sz="13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FR" sz="1300" dirty="0"/>
              <a:t> </a:t>
            </a:r>
            <a:r>
              <a:rPr lang="fr-FR" sz="1300" dirty="0" smtClean="0"/>
              <a:t>organisé </a:t>
            </a:r>
            <a:r>
              <a:rPr lang="fr-FR" sz="1300" dirty="0"/>
              <a:t>des actions Contrôle Technique des Vélos avec la participation d'un partenaire, La Bouée des Jeunes (atelier d'insertion de réparation de vélo), </a:t>
            </a:r>
            <a:endParaRPr lang="fr-FR" sz="13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FR" sz="1300" dirty="0"/>
              <a:t> </a:t>
            </a:r>
            <a:r>
              <a:rPr lang="fr-FR" sz="1300" dirty="0" smtClean="0"/>
              <a:t>les </a:t>
            </a:r>
            <a:r>
              <a:rPr lang="fr-FR" sz="1300" dirty="0"/>
              <a:t>classes de 4ème </a:t>
            </a:r>
            <a:r>
              <a:rPr lang="fr-FR" sz="1300" dirty="0" err="1"/>
              <a:t>Segpa</a:t>
            </a:r>
            <a:r>
              <a:rPr lang="fr-FR" sz="1300" dirty="0"/>
              <a:t>, 3ème </a:t>
            </a:r>
            <a:r>
              <a:rPr lang="fr-FR" sz="1300" dirty="0" err="1"/>
              <a:t>Segpa</a:t>
            </a:r>
            <a:r>
              <a:rPr lang="fr-FR" sz="1300" dirty="0"/>
              <a:t> ont travaillé à l'organisation d'un voyage de fin d'année L’Échappée d'Ernest. Voyage qui sera 100% </a:t>
            </a:r>
            <a:r>
              <a:rPr lang="fr-FR" sz="1300" dirty="0" err="1"/>
              <a:t>écomobile</a:t>
            </a:r>
            <a:r>
              <a:rPr lang="fr-FR" sz="1300" dirty="0"/>
              <a:t> ! </a:t>
            </a:r>
            <a:endParaRPr lang="fr-FR" sz="13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FR" sz="1300" dirty="0" smtClean="0"/>
              <a:t>  Enfin, monsieur </a:t>
            </a:r>
            <a:r>
              <a:rPr lang="fr-FR" sz="1300" dirty="0" err="1" smtClean="0"/>
              <a:t>Hallé</a:t>
            </a:r>
            <a:r>
              <a:rPr lang="fr-FR" sz="1300" dirty="0" smtClean="0"/>
              <a:t>, </a:t>
            </a:r>
            <a:r>
              <a:rPr lang="fr-FR" sz="1300" dirty="0"/>
              <a:t>2ème vice président de </a:t>
            </a:r>
            <a:r>
              <a:rPr lang="fr-FR" sz="1300" dirty="0" err="1"/>
              <a:t>Douaisis</a:t>
            </a:r>
            <a:r>
              <a:rPr lang="fr-FR" sz="1300" dirty="0"/>
              <a:t> </a:t>
            </a:r>
            <a:r>
              <a:rPr lang="fr-FR" sz="1300" dirty="0" smtClean="0"/>
              <a:t>Agglomération est venu au collège pour un </a:t>
            </a:r>
            <a:r>
              <a:rPr lang="fr-FR" sz="1300" dirty="0"/>
              <a:t>moment de restitution des actions entreprises. </a:t>
            </a:r>
            <a:r>
              <a:rPr lang="fr-FR" sz="1300" dirty="0" smtClean="0"/>
              <a:t>Ces actions ont fait </a:t>
            </a:r>
            <a:r>
              <a:rPr lang="fr-FR" sz="1300" dirty="0"/>
              <a:t>l'objet d'une publication sur les supports de communication de </a:t>
            </a:r>
            <a:r>
              <a:rPr lang="fr-FR" sz="1300" dirty="0" err="1"/>
              <a:t>Douaisis</a:t>
            </a:r>
            <a:r>
              <a:rPr lang="fr-FR" sz="1300" dirty="0"/>
              <a:t> Agglo.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896" y="1954916"/>
            <a:ext cx="2605494" cy="17353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57888" y="2293551"/>
            <a:ext cx="2709081" cy="203181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841" y="3945220"/>
            <a:ext cx="3011605" cy="225870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4911369"/>
            <a:ext cx="2601854" cy="173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2062" y="1913972"/>
            <a:ext cx="5958613" cy="4268463"/>
          </a:xfrm>
        </p:spPr>
        <p:txBody>
          <a:bodyPr>
            <a:normAutofit lnSpcReduction="10000"/>
          </a:bodyPr>
          <a:lstStyle/>
          <a:p>
            <a:r>
              <a:rPr lang="fr-FR" b="1" u="sng" dirty="0" smtClean="0"/>
              <a:t>Défi du challenge vivant :  </a:t>
            </a:r>
            <a:endParaRPr lang="fr-FR" b="1" u="sng" dirty="0"/>
          </a:p>
          <a:p>
            <a:r>
              <a:rPr lang="fr-FR" b="1" dirty="0" smtClean="0"/>
              <a:t>Le collège </a:t>
            </a:r>
            <a:r>
              <a:rPr lang="fr-FR" b="1" dirty="0"/>
              <a:t>Jean Macé de </a:t>
            </a:r>
            <a:r>
              <a:rPr lang="fr-FR" b="1" dirty="0" err="1"/>
              <a:t>Bruay</a:t>
            </a:r>
            <a:r>
              <a:rPr lang="fr-FR" b="1" dirty="0"/>
              <a:t>-sur-Escaut </a:t>
            </a:r>
            <a:r>
              <a:rPr lang="fr-FR" dirty="0"/>
              <a:t>qui a réalisé pas moins de 14 animations ! </a:t>
            </a:r>
            <a:endParaRPr lang="fr-FR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FR" sz="1700" dirty="0" smtClean="0"/>
              <a:t>  une </a:t>
            </a:r>
            <a:r>
              <a:rPr lang="fr-FR" sz="1700" dirty="0"/>
              <a:t>sensibilisation de la population de la commune et des parents par le Facebook de la ville et via l’ENT (espace numérique de travail), </a:t>
            </a:r>
            <a:endParaRPr lang="fr-FR" sz="17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FR" sz="1700" dirty="0"/>
              <a:t> </a:t>
            </a:r>
            <a:r>
              <a:rPr lang="fr-FR" sz="1700" dirty="0" smtClean="0"/>
              <a:t> la </a:t>
            </a:r>
            <a:r>
              <a:rPr lang="fr-FR" sz="1700" dirty="0"/>
              <a:t>réalisation d’une exposition sur la sécurité routière, la pollution </a:t>
            </a:r>
            <a:r>
              <a:rPr lang="fr-FR" sz="1700" dirty="0" smtClean="0"/>
              <a:t>atmosphérique </a:t>
            </a:r>
            <a:r>
              <a:rPr lang="fr-FR" sz="1700" dirty="0"/>
              <a:t>et devenir </a:t>
            </a:r>
            <a:r>
              <a:rPr lang="fr-FR" sz="1700" dirty="0" smtClean="0"/>
              <a:t>éco-mobile </a:t>
            </a:r>
            <a:r>
              <a:rPr lang="fr-FR" sz="1700" dirty="0"/>
              <a:t>pour tous les collégiens, </a:t>
            </a:r>
            <a:endParaRPr lang="fr-FR" sz="17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FR" sz="1700" dirty="0"/>
              <a:t> </a:t>
            </a:r>
            <a:r>
              <a:rPr lang="fr-FR" sz="1700" dirty="0" smtClean="0"/>
              <a:t> la </a:t>
            </a:r>
            <a:r>
              <a:rPr lang="fr-FR" sz="1700" dirty="0"/>
              <a:t>réalisation d’une maquette "green city" (ville du futur écoresponsable) faite par les ULIS, </a:t>
            </a:r>
            <a:endParaRPr lang="fr-FR" sz="17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FR" sz="1700" dirty="0"/>
              <a:t> </a:t>
            </a:r>
            <a:r>
              <a:rPr lang="fr-FR" sz="1700" dirty="0" smtClean="0"/>
              <a:t> la </a:t>
            </a:r>
            <a:r>
              <a:rPr lang="fr-FR" sz="1700" dirty="0"/>
              <a:t>découverte de l’itinéraire cyclable Boucle </a:t>
            </a:r>
            <a:r>
              <a:rPr lang="fr-FR" sz="1700" dirty="0" err="1"/>
              <a:t>Un'escaut</a:t>
            </a:r>
            <a:r>
              <a:rPr lang="fr-FR" sz="1700" dirty="0"/>
              <a:t>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700" dirty="0" smtClean="0"/>
              <a:t>  la </a:t>
            </a:r>
            <a:r>
              <a:rPr lang="fr-FR" sz="1700" dirty="0"/>
              <a:t>mise en place d’un atelier de maniabilité et essai de trottinettes électriques pour les élèves et le personnel du collège (prototype trottinette société JERICO),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596" y="987227"/>
            <a:ext cx="1633180" cy="122488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425" y="3602438"/>
            <a:ext cx="3106003" cy="310600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178" y="4258100"/>
            <a:ext cx="2392908" cy="179468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8472" y="148913"/>
            <a:ext cx="4599295" cy="3187688"/>
          </a:xfrm>
          <a:prstGeom prst="rect">
            <a:avLst/>
          </a:prstGeom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292062" y="-138340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/>
              <a:t>Exemples de lauréats des</a:t>
            </a:r>
          </a:p>
          <a:p>
            <a:r>
              <a:rPr lang="fr-FR" sz="3600" dirty="0" smtClean="0"/>
              <a:t>défis animations 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67938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1244" y="1913973"/>
            <a:ext cx="6176977" cy="4023360"/>
          </a:xfrm>
        </p:spPr>
        <p:txBody>
          <a:bodyPr>
            <a:normAutofit fontScale="92500" lnSpcReduction="10000"/>
          </a:bodyPr>
          <a:lstStyle/>
          <a:p>
            <a:r>
              <a:rPr lang="fr-FR" b="1" u="sng" dirty="0" smtClean="0"/>
              <a:t>Coup de cœur du jury : </a:t>
            </a:r>
          </a:p>
          <a:p>
            <a:r>
              <a:rPr lang="fr-FR" b="1" dirty="0" smtClean="0"/>
              <a:t>Le collège </a:t>
            </a:r>
            <a:r>
              <a:rPr lang="fr-FR" b="1" dirty="0"/>
              <a:t>Paul Langevin d’Avesnes-les-Aubert </a:t>
            </a:r>
            <a:endParaRPr lang="fr-FR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</a:t>
            </a:r>
            <a:r>
              <a:rPr lang="fr-FR" dirty="0" smtClean="0"/>
              <a:t> l’organisation </a:t>
            </a:r>
            <a:r>
              <a:rPr lang="fr-FR" dirty="0"/>
              <a:t>d’ateliers d’entretien pour les </a:t>
            </a:r>
            <a:r>
              <a:rPr lang="fr-FR" dirty="0" smtClean="0"/>
              <a:t>vélos </a:t>
            </a:r>
            <a:r>
              <a:rPr lang="fr-FR" dirty="0"/>
              <a:t>avec une vingtaine d'élèves venus à vélo autour d'un </a:t>
            </a:r>
            <a:r>
              <a:rPr lang="fr-FR" dirty="0" smtClean="0"/>
              <a:t>parent, </a:t>
            </a:r>
            <a:r>
              <a:rPr lang="fr-FR" dirty="0"/>
              <a:t>d'une association cycliste, d'un prof de techno et de 4 élèves sachant entretenir leur vélo, </a:t>
            </a:r>
            <a:endParaRPr lang="fr-FR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</a:t>
            </a:r>
            <a:r>
              <a:rPr lang="fr-FR" dirty="0" smtClean="0"/>
              <a:t> la </a:t>
            </a:r>
            <a:r>
              <a:rPr lang="fr-FR" dirty="0"/>
              <a:t>création d’une exposition sur </a:t>
            </a:r>
            <a:r>
              <a:rPr lang="fr-FR" dirty="0" smtClean="0"/>
              <a:t>l'éco-mobilité </a:t>
            </a:r>
            <a:r>
              <a:rPr lang="fr-FR" dirty="0"/>
              <a:t>préparée les semaines précédentes par 2 classes de 4ème, </a:t>
            </a:r>
            <a:endParaRPr lang="fr-FR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</a:t>
            </a:r>
            <a:r>
              <a:rPr lang="fr-FR" dirty="0" smtClean="0"/>
              <a:t> le </a:t>
            </a:r>
            <a:r>
              <a:rPr lang="fr-FR" dirty="0"/>
              <a:t>rassemblement à 8h devant le collège des élèves venus à vélo le mercredi 18 mai, </a:t>
            </a:r>
            <a:endParaRPr lang="fr-FR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</a:t>
            </a:r>
            <a:r>
              <a:rPr lang="fr-FR" dirty="0" smtClean="0"/>
              <a:t> l’organisation </a:t>
            </a:r>
            <a:r>
              <a:rPr lang="fr-FR" dirty="0"/>
              <a:t>d’un jeu de piste pour les 4 classes de 5èmes autour de l'</a:t>
            </a:r>
            <a:r>
              <a:rPr lang="fr-FR" dirty="0" err="1"/>
              <a:t>écomobilité</a:t>
            </a:r>
            <a:r>
              <a:rPr lang="fr-FR" dirty="0"/>
              <a:t> avec 7 épreuves (circuit, mimes, recherche d'informations, calcul ...), 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257" y="145366"/>
            <a:ext cx="3146702" cy="313009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221" y="3275463"/>
            <a:ext cx="5177681" cy="2969552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281492" y="145366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Exemples de lauréats des </a:t>
            </a:r>
          </a:p>
          <a:p>
            <a:r>
              <a:rPr lang="fr-FR" dirty="0" smtClean="0"/>
              <a:t>défis animations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733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182214" y="430113"/>
            <a:ext cx="5035588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38" rtl="0" eaLnBrk="1" fontAlgn="auto" latinLnBrk="0" hangingPunct="1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rgbClr val="E31A13"/>
              </a:buClr>
              <a:buSzPts val="1400"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Bahnschrift SemiBold" panose="020B0502040204020203" pitchFamily="34" charset="0"/>
                <a:ea typeface="Arial"/>
                <a:cs typeface="Arial"/>
                <a:sym typeface="Arial"/>
              </a:rPr>
              <a:t>Une ressource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Bahnschrift SemiBold" panose="020B0502040204020203" pitchFamily="34" charset="0"/>
                <a:ea typeface="Arial"/>
                <a:cs typeface="Arial"/>
                <a:sym typeface="Arial"/>
              </a:rPr>
              <a:t>régionale pour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Bahnschrift SemiBold" panose="020B0502040204020203" pitchFamily="34" charset="0"/>
              <a:ea typeface="Arial"/>
              <a:cs typeface="Arial"/>
              <a:sym typeface="Arial"/>
            </a:endParaRPr>
          </a:p>
          <a:p>
            <a:pPr marL="0" marR="0" lvl="0" indent="0" algn="ctr" defTabSz="914338" rtl="0" eaLnBrk="1" fontAlgn="auto" latinLnBrk="0" hangingPunct="1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rgbClr val="E31A13"/>
              </a:buClr>
              <a:buSzPts val="1400"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E31A13"/>
                </a:solidFill>
                <a:effectLst/>
                <a:uLnTx/>
                <a:uFillTx/>
                <a:latin typeface="Bahnschrift SemiBold" panose="020B0502040204020203" pitchFamily="34" charset="0"/>
                <a:ea typeface="Arial"/>
                <a:cs typeface="Arial"/>
                <a:sym typeface="Arial"/>
              </a:rPr>
              <a:t>Susciter la prise en compte de l’écomobilité dans les politiques 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31A13"/>
                </a:solidFill>
                <a:effectLst/>
                <a:uLnTx/>
                <a:uFillTx/>
                <a:latin typeface="Bahnschrift SemiBold" panose="020B0502040204020203" pitchFamily="34" charset="0"/>
                <a:ea typeface="Arial"/>
                <a:cs typeface="Arial"/>
                <a:sym typeface="Arial"/>
              </a:rPr>
              <a:t>territoriales</a:t>
            </a:r>
            <a:endParaRPr kumimoji="0" lang="fr-FR" sz="1800" b="1" i="0" u="none" strike="noStrike" kern="1200" cap="none" spc="0" normalizeH="0" baseline="0" noProof="0" dirty="0" smtClean="0">
              <a:ln>
                <a:noFill/>
              </a:ln>
              <a:solidFill>
                <a:srgbClr val="009A9B"/>
              </a:solidFill>
              <a:effectLst/>
              <a:uLnTx/>
              <a:uFillTx/>
              <a:latin typeface="Bahnschrift SemiBold" panose="020B0502040204020203" pitchFamily="34" charset="0"/>
              <a:ea typeface="Arial"/>
              <a:cs typeface="Arial"/>
              <a:sym typeface="Arial"/>
            </a:endParaRPr>
          </a:p>
          <a:p>
            <a:pPr marL="0" marR="0" lvl="0" indent="0" algn="ctr" defTabSz="914338" rtl="0" eaLnBrk="1" fontAlgn="auto" latinLnBrk="0" hangingPunct="1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rgbClr val="009A9B"/>
              </a:buClr>
              <a:buSzPts val="1400"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4;p1"/>
          <p:cNvSpPr txBox="1">
            <a:spLocks noGrp="1"/>
          </p:cNvSpPr>
          <p:nvPr>
            <p:ph type="title"/>
          </p:nvPr>
        </p:nvSpPr>
        <p:spPr>
          <a:xfrm>
            <a:off x="830073" y="477928"/>
            <a:ext cx="10515232" cy="31728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3" tIns="45699" rIns="91423" bIns="45699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sz="1462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13026" y="1974341"/>
            <a:ext cx="5394258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38" marR="0" lvl="0" indent="-171438" defTabSz="914338" rtl="0" eaLnBrk="1" fontAlgn="auto" latinLnBrk="0" hangingPunct="1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rgbClr val="E31A13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Valorisation de dispositifs de financements (appels à projets, CEE, </a:t>
            </a:r>
            <a:r>
              <a:rPr lang="fr-FR" sz="1500" dirty="0" err="1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etc</a:t>
            </a:r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)</a:t>
            </a:r>
          </a:p>
          <a:p>
            <a:pPr marL="171438" marR="0" lvl="0" indent="-171438" defTabSz="914338" rtl="0" eaLnBrk="1" fontAlgn="auto" latinLnBrk="0" hangingPunct="1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rgbClr val="E31A13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Mise en réseau avec les acteurs de la mobilité en région </a:t>
            </a:r>
          </a:p>
          <a:p>
            <a:pPr marL="171438" marR="0" lvl="0" indent="-171438" defTabSz="914338" rtl="0" eaLnBrk="1" fontAlgn="auto" latinLnBrk="0" hangingPunct="1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rgbClr val="E31A13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Capitalisation de bonnes pratiques </a:t>
            </a:r>
          </a:p>
          <a:p>
            <a:pPr marL="171438" marR="0" lvl="0" indent="-171438" defTabSz="914338" rtl="0" eaLnBrk="1" fontAlgn="auto" latinLnBrk="0" hangingPunct="1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rgbClr val="E31A13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Valorisation d’évènements nationaux et locaux (semaine de la mobilité, Mai à vélo, </a:t>
            </a:r>
            <a:r>
              <a:rPr lang="fr-FR" sz="1500" dirty="0" err="1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etc</a:t>
            </a:r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)</a:t>
            </a:r>
          </a:p>
          <a:p>
            <a:pPr marL="171438" marR="0" lvl="0" indent="-171438" defTabSz="914338" rtl="0" eaLnBrk="1" fontAlgn="auto" latinLnBrk="0" hangingPunct="1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rgbClr val="E31A13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Organisation de challenges de l’écomobilité dans les écoles, collèges et lycées</a:t>
            </a:r>
          </a:p>
          <a:p>
            <a:pPr marL="171438" marR="0" lvl="0" indent="-171438" defTabSz="914338" rtl="0" eaLnBrk="1" fontAlgn="auto" latinLnBrk="0" hangingPunct="1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rgbClr val="E31A13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Accompagnement des PDES de collèges - lycées</a:t>
            </a:r>
          </a:p>
          <a:p>
            <a:pPr marL="171438" marR="0" lvl="0" indent="-171438" defTabSz="914338" rtl="0" eaLnBrk="1" fontAlgn="auto" latinLnBrk="0" hangingPunct="1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rgbClr val="E31A13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Ressources sur rues scolaires, rues aux enfants, pédibus-</a:t>
            </a:r>
            <a:r>
              <a:rPr lang="fr-FR" sz="1500" dirty="0" err="1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vélobus</a:t>
            </a:r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, </a:t>
            </a:r>
            <a:r>
              <a:rPr lang="fr-FR" sz="1500" dirty="0" err="1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etc</a:t>
            </a:r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 </a:t>
            </a:r>
          </a:p>
          <a:p>
            <a:pPr marL="0" marR="0" lvl="0" indent="0" defTabSz="914338" rtl="0" eaLnBrk="1" fontAlgn="auto" latinLnBrk="0" hangingPunct="1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rgbClr val="E31A13"/>
              </a:buClr>
              <a:buSzPts val="1400"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2"/>
              </a:rPr>
              <a:t>www.ecomobilite.org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defTabSz="914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1A13"/>
              </a:buClr>
              <a:buSzPts val="1400"/>
              <a:buFontTx/>
              <a:buNone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defTabSz="914338" rtl="0" eaLnBrk="1" fontAlgn="auto" latinLnBrk="0" hangingPunct="1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rgbClr val="E31A13"/>
              </a:buClr>
              <a:buSzPts val="1400"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defTabSz="914338" rtl="0" eaLnBrk="1" fontAlgn="auto" latinLnBrk="0" hangingPunct="1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rgbClr val="E31A13"/>
              </a:buClr>
              <a:buSzPts val="1400"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defTabSz="914338" rtl="0" eaLnBrk="1" fontAlgn="auto" latinLnBrk="0" hangingPunct="1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rgbClr val="E31A13"/>
              </a:buClr>
              <a:buSzPts val="1400"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785" y="156115"/>
            <a:ext cx="2568634" cy="1818226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994" y="2542841"/>
            <a:ext cx="1661887" cy="221585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49" y="222996"/>
            <a:ext cx="471002" cy="65692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5574" y="462326"/>
            <a:ext cx="1072618" cy="120669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1496">
            <a:off x="196864" y="1142681"/>
            <a:ext cx="810160" cy="46438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622" y="2336529"/>
            <a:ext cx="3059487" cy="432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4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5541" y="139465"/>
            <a:ext cx="10058400" cy="1450757"/>
          </a:xfrm>
        </p:spPr>
        <p:txBody>
          <a:bodyPr/>
          <a:lstStyle/>
          <a:p>
            <a:r>
              <a:rPr lang="fr-FR" dirty="0" smtClean="0"/>
              <a:t>Exemples d’animations réalisées dans le cadre du challenge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4975" y="5696671"/>
            <a:ext cx="2481008" cy="696035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fr-FR" sz="1400" dirty="0" smtClean="0"/>
              <a:t>Collège St Exupéry </a:t>
            </a:r>
          </a:p>
          <a:p>
            <a:pPr>
              <a:spcBef>
                <a:spcPts val="0"/>
              </a:spcBef>
            </a:pPr>
            <a:r>
              <a:rPr lang="fr-FR" sz="1400" dirty="0" smtClean="0"/>
              <a:t>Steenvoorde</a:t>
            </a:r>
          </a:p>
          <a:p>
            <a:pPr>
              <a:spcBef>
                <a:spcPts val="0"/>
              </a:spcBef>
            </a:pPr>
            <a:r>
              <a:rPr lang="fr-FR" sz="1400" dirty="0" smtClean="0"/>
              <a:t>Le garage vélo est plein </a:t>
            </a:r>
            <a:endParaRPr lang="fr-FR" sz="1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75" y="1945587"/>
            <a:ext cx="2771443" cy="369525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902" y="3490752"/>
            <a:ext cx="2866790" cy="2150092"/>
          </a:xfrm>
          <a:prstGeom prst="rect">
            <a:avLst/>
          </a:prstGeom>
        </p:spPr>
      </p:pic>
      <p:sp>
        <p:nvSpPr>
          <p:cNvPr id="15" name="Espace réservé du contenu 2"/>
          <p:cNvSpPr txBox="1">
            <a:spLocks/>
          </p:cNvSpPr>
          <p:nvPr/>
        </p:nvSpPr>
        <p:spPr>
          <a:xfrm>
            <a:off x="3739944" y="5640844"/>
            <a:ext cx="3329595" cy="6960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400" dirty="0" smtClean="0"/>
              <a:t>Collège Jean Jaurès Lens </a:t>
            </a:r>
          </a:p>
          <a:p>
            <a:pPr>
              <a:spcBef>
                <a:spcPts val="0"/>
              </a:spcBef>
            </a:pPr>
            <a:r>
              <a:rPr lang="fr-FR" sz="1400" dirty="0" smtClean="0"/>
              <a:t>Balade vélo</a:t>
            </a:r>
            <a:endParaRPr lang="fr-FR" sz="1400" dirty="0"/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7793446" y="5673693"/>
            <a:ext cx="2851807" cy="6960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400" dirty="0" smtClean="0"/>
              <a:t>Collège Saint Joseph - </a:t>
            </a:r>
            <a:r>
              <a:rPr lang="fr-FR" sz="1400" dirty="0" err="1" smtClean="0"/>
              <a:t>Hellemmes</a:t>
            </a:r>
            <a:r>
              <a:rPr lang="fr-FR" sz="1400" dirty="0" smtClean="0"/>
              <a:t> </a:t>
            </a:r>
          </a:p>
          <a:p>
            <a:pPr>
              <a:spcBef>
                <a:spcPts val="0"/>
              </a:spcBef>
            </a:pPr>
            <a:r>
              <a:rPr lang="fr-FR" sz="1400" dirty="0" smtClean="0"/>
              <a:t>Challenge kilomètre vélo 80 km du collège à la mer  </a:t>
            </a:r>
            <a:endParaRPr lang="fr-FR" sz="1400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902" y="1173707"/>
            <a:ext cx="2866242" cy="214968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781" y="2156845"/>
            <a:ext cx="3097363" cy="309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4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Exemples d’a</a:t>
            </a:r>
            <a:r>
              <a:rPr lang="fr-FR" dirty="0" smtClean="0"/>
              <a:t>nimations réalisées dans le cadre du challenge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894" y="1975508"/>
            <a:ext cx="7157884" cy="3479527"/>
          </a:xfrm>
          <a:prstGeom prst="rect">
            <a:avLst/>
          </a:prstGeom>
        </p:spPr>
      </p:pic>
      <p:sp>
        <p:nvSpPr>
          <p:cNvPr id="15" name="Espace réservé du contenu 2"/>
          <p:cNvSpPr txBox="1">
            <a:spLocks/>
          </p:cNvSpPr>
          <p:nvPr/>
        </p:nvSpPr>
        <p:spPr>
          <a:xfrm>
            <a:off x="961994" y="5416851"/>
            <a:ext cx="2481008" cy="6960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400" dirty="0" smtClean="0"/>
              <a:t>Collège Gernez Rieux Ronchin</a:t>
            </a:r>
          </a:p>
          <a:p>
            <a:pPr>
              <a:spcBef>
                <a:spcPts val="0"/>
              </a:spcBef>
            </a:pPr>
            <a:r>
              <a:rPr lang="fr-FR" sz="1400" dirty="0" smtClean="0"/>
              <a:t>Atelier de maniabilité vélo</a:t>
            </a:r>
            <a:endParaRPr lang="fr-FR" sz="1400" dirty="0"/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4730716" y="5472760"/>
            <a:ext cx="6010072" cy="6960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400" dirty="0" smtClean="0"/>
              <a:t>Collège Notre Dame de Lourdes Steenvoorde </a:t>
            </a:r>
          </a:p>
          <a:p>
            <a:pPr>
              <a:spcBef>
                <a:spcPts val="0"/>
              </a:spcBef>
            </a:pPr>
            <a:r>
              <a:rPr lang="fr-FR" sz="1400" dirty="0" smtClean="0"/>
              <a:t>Atelier de repérage cartographique (itinéraires à emprunter et/ou à améliorer)</a:t>
            </a:r>
            <a:endParaRPr lang="fr-FR" sz="1400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77" y="1886785"/>
            <a:ext cx="2515197" cy="335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9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Exemples d’a</a:t>
            </a:r>
            <a:r>
              <a:rPr lang="fr-FR" dirty="0" smtClean="0"/>
              <a:t>nimations réalisées dans le cadre du challenge 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064" y="4196298"/>
            <a:ext cx="3548936" cy="266170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41" y="2390999"/>
            <a:ext cx="5175735" cy="287183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448" y="1889157"/>
            <a:ext cx="2616047" cy="348806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745" y="1326401"/>
            <a:ext cx="2452380" cy="1839285"/>
          </a:xfrm>
          <a:prstGeom prst="rect">
            <a:avLst/>
          </a:prstGeom>
        </p:spPr>
      </p:pic>
      <p:sp>
        <p:nvSpPr>
          <p:cNvPr id="14" name="Espace réservé du contenu 2"/>
          <p:cNvSpPr txBox="1">
            <a:spLocks/>
          </p:cNvSpPr>
          <p:nvPr/>
        </p:nvSpPr>
        <p:spPr>
          <a:xfrm>
            <a:off x="339182" y="5281433"/>
            <a:ext cx="2481008" cy="6960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400" dirty="0" smtClean="0"/>
              <a:t>Collège Dupleix Landrecies </a:t>
            </a:r>
            <a:endParaRPr lang="fr-FR" sz="1400" dirty="0"/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5593373" y="5377219"/>
            <a:ext cx="2481008" cy="6960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400" dirty="0" smtClean="0"/>
              <a:t>Atelier de réparation </a:t>
            </a:r>
          </a:p>
          <a:p>
            <a:pPr>
              <a:spcBef>
                <a:spcPts val="0"/>
              </a:spcBef>
            </a:pPr>
            <a:r>
              <a:rPr lang="fr-FR" sz="1400" dirty="0" smtClean="0"/>
              <a:t>Collège </a:t>
            </a:r>
            <a:r>
              <a:rPr lang="fr-FR" sz="1400" dirty="0" err="1" smtClean="0"/>
              <a:t>Trith</a:t>
            </a:r>
            <a:r>
              <a:rPr lang="fr-FR" sz="1400" dirty="0" smtClean="0"/>
              <a:t> Saint Léger </a:t>
            </a:r>
            <a:endParaRPr lang="fr-FR" sz="1400" dirty="0"/>
          </a:p>
        </p:txBody>
      </p:sp>
      <p:sp>
        <p:nvSpPr>
          <p:cNvPr id="17" name="Espace réservé du contenu 2"/>
          <p:cNvSpPr txBox="1">
            <a:spLocks/>
          </p:cNvSpPr>
          <p:nvPr/>
        </p:nvSpPr>
        <p:spPr>
          <a:xfrm>
            <a:off x="9060117" y="3165686"/>
            <a:ext cx="2481008" cy="6960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400" dirty="0" smtClean="0"/>
              <a:t>Décoration de vélos </a:t>
            </a:r>
          </a:p>
          <a:p>
            <a:pPr>
              <a:spcBef>
                <a:spcPts val="0"/>
              </a:spcBef>
            </a:pPr>
            <a:r>
              <a:rPr lang="fr-FR" sz="1400" dirty="0" smtClean="0"/>
              <a:t>Collège de </a:t>
            </a:r>
            <a:r>
              <a:rPr lang="fr-FR" sz="1400" dirty="0" err="1" smtClean="0"/>
              <a:t>Trith</a:t>
            </a:r>
            <a:r>
              <a:rPr lang="fr-FR" sz="1400" dirty="0" smtClean="0"/>
              <a:t> Saint Léger </a:t>
            </a:r>
            <a:endParaRPr lang="fr-FR" sz="1400" dirty="0"/>
          </a:p>
        </p:txBody>
      </p:sp>
      <p:sp>
        <p:nvSpPr>
          <p:cNvPr id="18" name="Espace réservé du contenu 2"/>
          <p:cNvSpPr txBox="1">
            <a:spLocks/>
          </p:cNvSpPr>
          <p:nvPr/>
        </p:nvSpPr>
        <p:spPr>
          <a:xfrm>
            <a:off x="8540467" y="3680992"/>
            <a:ext cx="3548936" cy="6960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400" dirty="0" smtClean="0"/>
              <a:t>Don de vélos à une association locale </a:t>
            </a:r>
          </a:p>
          <a:p>
            <a:pPr>
              <a:spcBef>
                <a:spcPts val="0"/>
              </a:spcBef>
            </a:pPr>
            <a:r>
              <a:rPr lang="fr-FR" sz="1400" dirty="0" smtClean="0"/>
              <a:t>Collège Jean Zay Dunkerque 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8270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Exemples d’a</a:t>
            </a:r>
            <a:r>
              <a:rPr lang="fr-FR" dirty="0" smtClean="0"/>
              <a:t>nimations réalisées dans le cadre du challenge </a:t>
            </a:r>
            <a:endParaRPr lang="fr-FR" dirty="0"/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134466" y="5779335"/>
            <a:ext cx="3645964" cy="6960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400" dirty="0" smtClean="0"/>
              <a:t>Collège Jean Jaurès Lens</a:t>
            </a:r>
          </a:p>
          <a:p>
            <a:pPr>
              <a:spcBef>
                <a:spcPts val="0"/>
              </a:spcBef>
            </a:pPr>
            <a:r>
              <a:rPr lang="fr-FR" sz="1400" dirty="0" smtClean="0"/>
              <a:t>Distribution de tracts aux parents par les élèves   </a:t>
            </a:r>
            <a:endParaRPr lang="fr-FR" sz="1400" dirty="0"/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5443248" y="5240740"/>
            <a:ext cx="1921992" cy="91390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400" dirty="0"/>
              <a:t>Collège Jean Jaurès </a:t>
            </a:r>
            <a:r>
              <a:rPr lang="fr-FR" sz="1400" dirty="0" smtClean="0"/>
              <a:t>Lens</a:t>
            </a:r>
          </a:p>
          <a:p>
            <a:pPr>
              <a:spcBef>
                <a:spcPts val="0"/>
              </a:spcBef>
            </a:pPr>
            <a:r>
              <a:rPr lang="fr-FR" sz="1400" dirty="0" smtClean="0"/>
              <a:t>Proposition de réaménagement du local vélo</a:t>
            </a:r>
            <a:endParaRPr lang="fr-FR" sz="1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66" y="1899086"/>
            <a:ext cx="4942502" cy="385090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8906" y="4503267"/>
            <a:ext cx="1205866" cy="162408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3248" y="2424167"/>
            <a:ext cx="1921992" cy="260418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520" y="2325888"/>
            <a:ext cx="2124371" cy="2800741"/>
          </a:xfrm>
          <a:prstGeom prst="rect">
            <a:avLst/>
          </a:prstGeom>
        </p:spPr>
      </p:pic>
      <p:sp>
        <p:nvSpPr>
          <p:cNvPr id="15" name="Espace réservé du contenu 2"/>
          <p:cNvSpPr txBox="1">
            <a:spLocks/>
          </p:cNvSpPr>
          <p:nvPr/>
        </p:nvSpPr>
        <p:spPr>
          <a:xfrm>
            <a:off x="7646099" y="5240740"/>
            <a:ext cx="1921992" cy="913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400" dirty="0"/>
              <a:t>Collège Jean Jaurès </a:t>
            </a:r>
            <a:r>
              <a:rPr lang="fr-FR" sz="1400" dirty="0" smtClean="0"/>
              <a:t>Lens</a:t>
            </a:r>
          </a:p>
          <a:p>
            <a:pPr>
              <a:spcBef>
                <a:spcPts val="0"/>
              </a:spcBef>
            </a:pPr>
            <a:r>
              <a:rPr lang="fr-FR" sz="1400" dirty="0" smtClean="0"/>
              <a:t>Sortie en transport en commun avec les médiateurs TADAO</a:t>
            </a:r>
            <a:endParaRPr lang="fr-FR" sz="14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94804" y="2753438"/>
            <a:ext cx="2599899" cy="1949924"/>
          </a:xfrm>
          <a:prstGeom prst="rect">
            <a:avLst/>
          </a:prstGeom>
        </p:spPr>
      </p:pic>
      <p:sp>
        <p:nvSpPr>
          <p:cNvPr id="17" name="Espace réservé du contenu 2"/>
          <p:cNvSpPr txBox="1">
            <a:spLocks/>
          </p:cNvSpPr>
          <p:nvPr/>
        </p:nvSpPr>
        <p:spPr>
          <a:xfrm>
            <a:off x="10019791" y="5126629"/>
            <a:ext cx="1921992" cy="913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400" dirty="0"/>
              <a:t>Collège </a:t>
            </a:r>
            <a:r>
              <a:rPr lang="fr-FR" sz="1400" dirty="0" smtClean="0"/>
              <a:t>Roger Salengro </a:t>
            </a:r>
          </a:p>
          <a:p>
            <a:pPr>
              <a:spcBef>
                <a:spcPts val="0"/>
              </a:spcBef>
            </a:pPr>
            <a:r>
              <a:rPr lang="fr-FR" sz="1400" dirty="0" smtClean="0"/>
              <a:t>Houplines </a:t>
            </a:r>
          </a:p>
          <a:p>
            <a:pPr>
              <a:spcBef>
                <a:spcPts val="0"/>
              </a:spcBef>
            </a:pPr>
            <a:r>
              <a:rPr lang="fr-FR" sz="1400" dirty="0" smtClean="0"/>
              <a:t>Chorale de l’</a:t>
            </a:r>
            <a:r>
              <a:rPr lang="fr-FR" sz="1400" dirty="0" err="1" smtClean="0"/>
              <a:t>écomobilité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72238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Exemples d’a</a:t>
            </a:r>
            <a:r>
              <a:rPr lang="fr-FR" dirty="0" smtClean="0"/>
              <a:t>nimations réalisées dans le cadre du challenge </a:t>
            </a:r>
            <a:endParaRPr lang="fr-FR" dirty="0"/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282054" y="5583581"/>
            <a:ext cx="3645964" cy="6960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400" dirty="0" smtClean="0"/>
              <a:t>Collège Saint-Exupéry Steenvoorde </a:t>
            </a:r>
          </a:p>
          <a:p>
            <a:pPr>
              <a:spcBef>
                <a:spcPts val="0"/>
              </a:spcBef>
            </a:pPr>
            <a:r>
              <a:rPr lang="fr-FR" sz="1400" dirty="0" smtClean="0"/>
              <a:t>Pédibus</a:t>
            </a:r>
            <a:endParaRPr lang="fr-FR" sz="1400" dirty="0"/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4693684" y="3452143"/>
            <a:ext cx="2952415" cy="91390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400" dirty="0" smtClean="0"/>
              <a:t>Collège Jean Lemaire des Belges BAVAY</a:t>
            </a:r>
          </a:p>
          <a:p>
            <a:pPr>
              <a:spcBef>
                <a:spcPts val="0"/>
              </a:spcBef>
            </a:pPr>
            <a:r>
              <a:rPr lang="fr-FR" sz="1400" dirty="0" smtClean="0"/>
              <a:t>Distribution de faux PV</a:t>
            </a:r>
            <a:endParaRPr lang="fr-FR" sz="1400" dirty="0"/>
          </a:p>
        </p:txBody>
      </p:sp>
      <p:sp>
        <p:nvSpPr>
          <p:cNvPr id="15" name="Espace réservé du contenu 2"/>
          <p:cNvSpPr txBox="1">
            <a:spLocks/>
          </p:cNvSpPr>
          <p:nvPr/>
        </p:nvSpPr>
        <p:spPr>
          <a:xfrm>
            <a:off x="7646099" y="4986854"/>
            <a:ext cx="1921992" cy="1167792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400" dirty="0"/>
              <a:t>Collège </a:t>
            </a:r>
            <a:r>
              <a:rPr lang="fr-FR" sz="1400" dirty="0" smtClean="0"/>
              <a:t>Victor Hugo Somain </a:t>
            </a:r>
          </a:p>
          <a:p>
            <a:pPr>
              <a:spcBef>
                <a:spcPts val="0"/>
              </a:spcBef>
            </a:pPr>
            <a:r>
              <a:rPr lang="fr-FR" sz="1400" dirty="0" smtClean="0"/>
              <a:t>Des actions en faveur du développement durable donnaient plus de points aux classes participantes </a:t>
            </a:r>
            <a:endParaRPr lang="fr-FR" sz="1400" dirty="0"/>
          </a:p>
        </p:txBody>
      </p:sp>
      <p:sp>
        <p:nvSpPr>
          <p:cNvPr id="17" name="Espace réservé du contenu 2"/>
          <p:cNvSpPr txBox="1">
            <a:spLocks/>
          </p:cNvSpPr>
          <p:nvPr/>
        </p:nvSpPr>
        <p:spPr>
          <a:xfrm>
            <a:off x="10019791" y="5126629"/>
            <a:ext cx="1921992" cy="913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400" dirty="0" smtClean="0"/>
              <a:t>Collège Gernez Rieux </a:t>
            </a:r>
          </a:p>
          <a:p>
            <a:pPr>
              <a:spcBef>
                <a:spcPts val="0"/>
              </a:spcBef>
            </a:pPr>
            <a:r>
              <a:rPr lang="fr-FR" sz="1400" dirty="0" smtClean="0"/>
              <a:t>Ronchin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54" y="2209326"/>
            <a:ext cx="4130723" cy="309804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684" y="2020209"/>
            <a:ext cx="3080990" cy="141178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751" y="1917471"/>
            <a:ext cx="2222072" cy="314315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695" y="2020209"/>
            <a:ext cx="2024480" cy="286386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781" y="4035105"/>
            <a:ext cx="2528658" cy="1896493"/>
          </a:xfrm>
          <a:prstGeom prst="rect">
            <a:avLst/>
          </a:prstGeom>
        </p:spPr>
      </p:pic>
      <p:sp>
        <p:nvSpPr>
          <p:cNvPr id="18" name="Espace réservé du contenu 2"/>
          <p:cNvSpPr txBox="1">
            <a:spLocks/>
          </p:cNvSpPr>
          <p:nvPr/>
        </p:nvSpPr>
        <p:spPr>
          <a:xfrm>
            <a:off x="4815780" y="5890160"/>
            <a:ext cx="2704135" cy="913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400" dirty="0" smtClean="0"/>
              <a:t>Collège Notre Dame de Lourdes – Steenvoorde Test de stationnement </a:t>
            </a:r>
          </a:p>
        </p:txBody>
      </p:sp>
    </p:spTree>
    <p:extLst>
      <p:ext uri="{BB962C8B-B14F-4D97-AF65-F5344CB8AC3E}">
        <p14:creationId xmlns:p14="http://schemas.microsoft.com/office/powerpoint/2010/main" val="238118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Résultats et remise de prix 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9292760" y="4365650"/>
            <a:ext cx="4504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Collège de Trith-Saint-Léger </a:t>
            </a:r>
            <a:endParaRPr lang="fr-FR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/>
      </p:sp>
      <p:pic>
        <p:nvPicPr>
          <p:cNvPr id="7" name="Espace réservé du contenu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0" b="27555"/>
          <a:stretch/>
        </p:blipFill>
        <p:spPr>
          <a:xfrm>
            <a:off x="15" y="1"/>
            <a:ext cx="12192000" cy="494049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9" name="ZoneTexte 8"/>
          <p:cNvSpPr txBox="1"/>
          <p:nvPr/>
        </p:nvSpPr>
        <p:spPr>
          <a:xfrm>
            <a:off x="9735403" y="5020576"/>
            <a:ext cx="2456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Collège Roost-Warendin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872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80" y="445411"/>
            <a:ext cx="5893455" cy="1250653"/>
          </a:xfrm>
        </p:spPr>
        <p:txBody>
          <a:bodyPr>
            <a:normAutofit/>
          </a:bodyPr>
          <a:lstStyle/>
          <a:p>
            <a:r>
              <a:rPr lang="fr-FR" dirty="0" smtClean="0"/>
              <a:t>Remises de prix 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3255356"/>
            <a:ext cx="2772699" cy="207952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873" y="3048158"/>
            <a:ext cx="2831677" cy="212375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249" y="3391058"/>
            <a:ext cx="2910348" cy="218276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01445" y="2064774"/>
            <a:ext cx="5530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8 remises de prix pour les 8 établissements gagnants :</a:t>
            </a:r>
            <a:endParaRPr lang="fr-FR" dirty="0"/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4869898" y="5573819"/>
            <a:ext cx="2915159" cy="913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400" dirty="0" smtClean="0"/>
              <a:t>Collège Léon Blum Wavrin</a:t>
            </a:r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8807873" y="5230918"/>
            <a:ext cx="2915159" cy="913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400" dirty="0" smtClean="0"/>
              <a:t>Collège Jean Macé </a:t>
            </a:r>
            <a:r>
              <a:rPr lang="fr-FR" sz="1400" dirty="0" err="1" smtClean="0"/>
              <a:t>Bruay</a:t>
            </a:r>
            <a:r>
              <a:rPr lang="fr-FR" sz="1400" dirty="0"/>
              <a:t>-</a:t>
            </a:r>
            <a:r>
              <a:rPr lang="fr-FR" sz="1400" dirty="0" smtClean="0"/>
              <a:t>sur-Escaut </a:t>
            </a:r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1210968" y="5412141"/>
            <a:ext cx="2915159" cy="913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400" dirty="0" smtClean="0"/>
              <a:t>Collège Saint-Exupéry Hautmont 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200" y="0"/>
            <a:ext cx="3098800" cy="2324100"/>
          </a:xfrm>
          <a:prstGeom prst="rect">
            <a:avLst/>
          </a:prstGeom>
        </p:spPr>
      </p:pic>
      <p:sp>
        <p:nvSpPr>
          <p:cNvPr id="16" name="Espace réservé du contenu 2"/>
          <p:cNvSpPr txBox="1">
            <a:spLocks/>
          </p:cNvSpPr>
          <p:nvPr/>
        </p:nvSpPr>
        <p:spPr>
          <a:xfrm>
            <a:off x="7569200" y="2324100"/>
            <a:ext cx="2915159" cy="913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400" dirty="0" smtClean="0"/>
              <a:t>Collège Saint Jean La Madeleine </a:t>
            </a:r>
          </a:p>
        </p:txBody>
      </p:sp>
    </p:spTree>
    <p:extLst>
      <p:ext uri="{BB962C8B-B14F-4D97-AF65-F5344CB8AC3E}">
        <p14:creationId xmlns:p14="http://schemas.microsoft.com/office/powerpoint/2010/main" val="153666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0080" y="-87881"/>
            <a:ext cx="10058400" cy="1450757"/>
          </a:xfrm>
        </p:spPr>
        <p:txBody>
          <a:bodyPr/>
          <a:lstStyle/>
          <a:p>
            <a:r>
              <a:rPr lang="fr-FR" dirty="0" smtClean="0"/>
              <a:t>Autres récompenses 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36251" y="455608"/>
            <a:ext cx="3294704" cy="256350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8278" y="3532905"/>
            <a:ext cx="3390651" cy="261984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2215325"/>
            <a:ext cx="2143432" cy="160757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86" y="4173794"/>
            <a:ext cx="2261419" cy="169606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231" y="345272"/>
            <a:ext cx="2090047" cy="156753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19387" y="1882505"/>
            <a:ext cx="53389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/>
              <a:t>La plupart des récompenses ont été délivrées par les collèges et lycées eux-mêmes, par la commune et/ou par des partenaires privés (enseigne d’</a:t>
            </a:r>
            <a:r>
              <a:rPr lang="fr-FR" dirty="0"/>
              <a:t>é</a:t>
            </a:r>
            <a:r>
              <a:rPr lang="fr-FR" dirty="0" smtClean="0"/>
              <a:t>quipement sportif, fondation assurance, etc.). Parmi ces lots, il y a : </a:t>
            </a:r>
          </a:p>
          <a:p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Divers goodies (bracelets fluorescents, gourdes, etc.),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Organisation de balades à vélos,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Organisation de goûters ou de petits déjeuners,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Remises des trophées et diplômes (pour les classes gagnantes dans le collège).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r>
              <a:rPr lang="fr-FR" b="1" dirty="0" smtClean="0"/>
              <a:t>Le CREM délivre uniquement des trophées aux lauréats régionaux dans chaque catégorie. 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77666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78" y="134929"/>
            <a:ext cx="10058400" cy="1450757"/>
          </a:xfrm>
        </p:spPr>
        <p:txBody>
          <a:bodyPr>
            <a:normAutofit/>
          </a:bodyPr>
          <a:lstStyle/>
          <a:p>
            <a:r>
              <a:rPr lang="fr-FR" sz="3200" dirty="0"/>
              <a:t>Calendrier du challenge </a:t>
            </a:r>
            <a:r>
              <a:rPr lang="fr-FR" sz="3200" dirty="0" err="1"/>
              <a:t>écomobilité</a:t>
            </a:r>
            <a:r>
              <a:rPr lang="fr-FR" sz="3200" dirty="0"/>
              <a:t> collèges et lycées 2026</a:t>
            </a:r>
          </a:p>
        </p:txBody>
      </p:sp>
      <p:graphicFrame>
        <p:nvGraphicFramePr>
          <p:cNvPr id="4" name="Diagramme 3"/>
          <p:cNvGraphicFramePr/>
          <p:nvPr>
            <p:extLst/>
          </p:nvPr>
        </p:nvGraphicFramePr>
        <p:xfrm>
          <a:off x="632496" y="2907654"/>
          <a:ext cx="10987965" cy="2354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4715835" y="2368617"/>
            <a:ext cx="1450833" cy="5390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30/03 au 03/04</a:t>
            </a:r>
          </a:p>
        </p:txBody>
      </p:sp>
      <p:sp>
        <p:nvSpPr>
          <p:cNvPr id="9" name="Rectangle 8"/>
          <p:cNvSpPr/>
          <p:nvPr/>
        </p:nvSpPr>
        <p:spPr>
          <a:xfrm>
            <a:off x="3412850" y="2395232"/>
            <a:ext cx="1173707" cy="5124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Un jour « classique » en mars 2026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93203" y="2368618"/>
            <a:ext cx="2577151" cy="5124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Du 03/04 au 25/04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973557" y="2368618"/>
            <a:ext cx="1200242" cy="5124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Mai 2026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350465" y="2368617"/>
            <a:ext cx="1200242" cy="5124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Juin 2026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109865" y="2324371"/>
            <a:ext cx="1173707" cy="10664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000" b="1" dirty="0">
                <a:solidFill>
                  <a:schemeClr val="tx1"/>
                </a:solidFill>
              </a:rPr>
              <a:t>Lundi 26 janvier 2026 à 13h – </a:t>
            </a:r>
            <a:r>
              <a:rPr lang="fr-FR" sz="1000" b="1" dirty="0">
                <a:solidFill>
                  <a:schemeClr val="tx1"/>
                </a:solidFill>
                <a:hlinkClick r:id="rId7"/>
              </a:rPr>
              <a:t>lien</a:t>
            </a:r>
            <a:endParaRPr lang="fr-FR" sz="1000" b="1" dirty="0">
              <a:solidFill>
                <a:schemeClr val="tx1"/>
              </a:solidFill>
            </a:endParaRPr>
          </a:p>
          <a:p>
            <a:r>
              <a:rPr lang="fr-FR" sz="1000" b="1" dirty="0">
                <a:solidFill>
                  <a:schemeClr val="tx1"/>
                </a:solidFill>
              </a:rPr>
              <a:t>Mardi 27 janvier 2026 à 17h – </a:t>
            </a:r>
            <a:r>
              <a:rPr lang="fr-FR" sz="1000" b="1" dirty="0">
                <a:solidFill>
                  <a:schemeClr val="tx1"/>
                </a:solidFill>
                <a:hlinkClick r:id="rId7"/>
              </a:rPr>
              <a:t>lien</a:t>
            </a:r>
            <a:endParaRPr lang="fr-FR" sz="1000" b="1" dirty="0">
              <a:solidFill>
                <a:schemeClr val="tx1"/>
              </a:solidFill>
            </a:endParaRPr>
          </a:p>
          <a:p>
            <a:r>
              <a:rPr lang="fr-FR" sz="1000" b="1" dirty="0">
                <a:solidFill>
                  <a:schemeClr val="tx1"/>
                </a:solidFill>
              </a:rPr>
              <a:t>Mercredi 28 janvier 2026 à 10h – </a:t>
            </a:r>
            <a:r>
              <a:rPr lang="fr-FR" sz="1000" b="1" dirty="0">
                <a:solidFill>
                  <a:schemeClr val="tx1"/>
                </a:solidFill>
                <a:hlinkClick r:id="rId7"/>
              </a:rPr>
              <a:t>lien</a:t>
            </a:r>
            <a:endParaRPr lang="fr-FR" sz="10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23626" y="2395231"/>
            <a:ext cx="1230425" cy="5124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Jusqu’au </a:t>
            </a:r>
            <a:r>
              <a:rPr lang="fr-FR" sz="1200" dirty="0" smtClean="0">
                <a:solidFill>
                  <a:schemeClr val="tx1"/>
                </a:solidFill>
              </a:rPr>
              <a:t>20 </a:t>
            </a:r>
            <a:r>
              <a:rPr lang="fr-FR" sz="1200" dirty="0">
                <a:solidFill>
                  <a:schemeClr val="tx1"/>
                </a:solidFill>
              </a:rPr>
              <a:t>mars 2026</a:t>
            </a:r>
          </a:p>
        </p:txBody>
      </p:sp>
    </p:spTree>
    <p:extLst>
      <p:ext uri="{BB962C8B-B14F-4D97-AF65-F5344CB8AC3E}">
        <p14:creationId xmlns:p14="http://schemas.microsoft.com/office/powerpoint/2010/main" val="331165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106866" y="-72783"/>
            <a:ext cx="8879816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>
                <a:latin typeface="Bahnschrift SemiBold" panose="020B0502040204020203" pitchFamily="34" charset="0"/>
              </a:rPr>
              <a:t>Atelier actions, remportons le challenge ! </a:t>
            </a:r>
            <a:endParaRPr lang="fr-FR" sz="3600" dirty="0">
              <a:latin typeface="Bahnschrift SemiBold" panose="020B0502040204020203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4131" y="2032682"/>
            <a:ext cx="3767977" cy="482531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1963" y="1809053"/>
            <a:ext cx="3561661" cy="504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5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648" y="425120"/>
            <a:ext cx="10058400" cy="1450757"/>
          </a:xfrm>
        </p:spPr>
        <p:txBody>
          <a:bodyPr>
            <a:normAutofit/>
          </a:bodyPr>
          <a:lstStyle/>
          <a:p>
            <a:r>
              <a:rPr lang="fr-FR" sz="4000" b="1" dirty="0">
                <a:latin typeface="Bahnschrift SemiBold" panose="020B0502040204020203" pitchFamily="34" charset="0"/>
              </a:rPr>
              <a:t>L’</a:t>
            </a:r>
            <a:r>
              <a:rPr lang="fr-FR" sz="4000" b="1" dirty="0" err="1">
                <a:latin typeface="Bahnschrift SemiBold" panose="020B0502040204020203" pitchFamily="34" charset="0"/>
              </a:rPr>
              <a:t>écomobilité</a:t>
            </a:r>
            <a:r>
              <a:rPr lang="fr-FR" sz="4000" b="1" dirty="0">
                <a:latin typeface="Bahnschrift SemiBold" panose="020B0502040204020203" pitchFamily="34" charset="0"/>
              </a:rPr>
              <a:t> scolaire, c’est quoi ? </a:t>
            </a:r>
            <a:br>
              <a:rPr lang="fr-FR" sz="4000" b="1" dirty="0">
                <a:latin typeface="Bahnschrift SemiBold" panose="020B0502040204020203" pitchFamily="34" charset="0"/>
              </a:rPr>
            </a:br>
            <a:endParaRPr lang="fr-FR" sz="4000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623648" y="1869204"/>
            <a:ext cx="10806352" cy="321185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1600" b="1" dirty="0" err="1" smtClean="0"/>
              <a:t>Ecomobilité</a:t>
            </a:r>
            <a:r>
              <a:rPr lang="fr-FR" sz="1600" b="1" dirty="0" smtClean="0"/>
              <a:t> scolaire : </a:t>
            </a:r>
            <a:r>
              <a:rPr lang="fr-FR" sz="1600" dirty="0" smtClean="0"/>
              <a:t> « </a:t>
            </a:r>
            <a:r>
              <a:rPr lang="fr-FR" sz="1600" i="1" dirty="0" smtClean="0"/>
              <a:t>Favoriser des pratiques de </a:t>
            </a:r>
            <a:r>
              <a:rPr lang="fr-FR" sz="1600" i="1" dirty="0" smtClean="0">
                <a:solidFill>
                  <a:schemeClr val="accent1"/>
                </a:solidFill>
              </a:rPr>
              <a:t>déplacement plus sûres, plus solidaires et moins polluantes</a:t>
            </a:r>
            <a:r>
              <a:rPr lang="fr-FR" sz="1600" i="1" dirty="0" smtClean="0"/>
              <a:t> que la voiture pour les trajets scolaires, extra-scolaires, de l’école à l’université. Elle vise à limiter l’usage de la voiture individuelle au profit de modes alternatifs, notamment pour des questions de </a:t>
            </a:r>
            <a:r>
              <a:rPr lang="fr-FR" sz="1600" i="1" dirty="0" smtClean="0">
                <a:solidFill>
                  <a:schemeClr val="accent1"/>
                </a:solidFill>
              </a:rPr>
              <a:t>santé</a:t>
            </a:r>
            <a:r>
              <a:rPr lang="fr-FR" sz="1600" i="1" dirty="0" smtClean="0"/>
              <a:t>, d’</a:t>
            </a:r>
            <a:r>
              <a:rPr lang="fr-FR" sz="1600" i="1" dirty="0" smtClean="0">
                <a:solidFill>
                  <a:schemeClr val="accent1"/>
                </a:solidFill>
              </a:rPr>
              <a:t>environnement, </a:t>
            </a:r>
            <a:r>
              <a:rPr lang="fr-FR" sz="1600" i="1" dirty="0" smtClean="0"/>
              <a:t>de </a:t>
            </a:r>
            <a:r>
              <a:rPr lang="fr-FR" sz="1600" i="1" dirty="0" smtClean="0">
                <a:solidFill>
                  <a:schemeClr val="accent1"/>
                </a:solidFill>
              </a:rPr>
              <a:t>sécurité</a:t>
            </a:r>
            <a:r>
              <a:rPr lang="fr-FR" sz="1600" i="1" dirty="0" smtClean="0"/>
              <a:t> ou encore de </a:t>
            </a:r>
            <a:r>
              <a:rPr lang="fr-FR" sz="1600" i="1" dirty="0" smtClean="0">
                <a:solidFill>
                  <a:schemeClr val="accent1"/>
                </a:solidFill>
              </a:rPr>
              <a:t>qualité de vie</a:t>
            </a:r>
            <a:r>
              <a:rPr lang="fr-FR" sz="1600" i="1" dirty="0" smtClean="0"/>
              <a:t>.</a:t>
            </a:r>
            <a:r>
              <a:rPr lang="fr-FR" sz="1600" dirty="0" smtClean="0"/>
              <a:t> » </a:t>
            </a:r>
            <a:r>
              <a:rPr lang="fr-FR" sz="1600" dirty="0" err="1" smtClean="0"/>
              <a:t>Mobiscol</a:t>
            </a:r>
            <a:endParaRPr lang="fr-FR" sz="1600" b="1" dirty="0" smtClean="0"/>
          </a:p>
          <a:p>
            <a:r>
              <a:rPr lang="fr-FR" sz="1600" b="1" dirty="0" smtClean="0"/>
              <a:t>PPA – Plan de Prévention de l’Atmosphère : </a:t>
            </a:r>
            <a:r>
              <a:rPr lang="fr-FR" sz="1600" dirty="0" smtClean="0"/>
              <a:t>rend obligatoire les PDES. </a:t>
            </a:r>
          </a:p>
          <a:p>
            <a:pPr algn="just"/>
            <a:r>
              <a:rPr lang="fr-FR" sz="1600" b="1" dirty="0" smtClean="0"/>
              <a:t>PDES – Plan de Déplacement Etablissement Scolaire </a:t>
            </a:r>
            <a:r>
              <a:rPr lang="fr-FR" sz="1600" dirty="0" smtClean="0"/>
              <a:t>: Document stratégique qui propose un certain nombre de mesures visant à optimiser les modes actifs et modes doux pour les trajets domicile-école.</a:t>
            </a:r>
            <a:endParaRPr lang="fr-FR" sz="1600" b="1" dirty="0" smtClean="0"/>
          </a:p>
          <a:p>
            <a:pPr marL="0" indent="0">
              <a:buFont typeface="Calibri" panose="020F0502020204030204" pitchFamily="34" charset="0"/>
              <a:buNone/>
            </a:pPr>
            <a:endParaRPr lang="fr-FR" sz="1600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3959837"/>
            <a:ext cx="3447269" cy="1909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8999" y="3507657"/>
            <a:ext cx="1791001" cy="2529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895094" y="4586367"/>
            <a:ext cx="4326146" cy="801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73050" indent="-2730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marL="0" indent="0" algn="ctr" defTabSz="449263" fontAlgn="base">
              <a:spcBef>
                <a:spcPts val="600"/>
              </a:spcBef>
              <a:spcAft>
                <a:spcPts val="1425"/>
              </a:spcAft>
              <a:buClr>
                <a:srgbClr val="FE8637"/>
              </a:buClr>
              <a:buSzPct val="70000"/>
              <a:defRPr/>
            </a:pP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Pollution de l’air  -  Insécurité routière - Santé physique et psychologique – Sédentarité - Eveil des enfants - Autonomie</a:t>
            </a:r>
          </a:p>
          <a:p>
            <a:pPr algn="ctr" defTabSz="449263" fontAlgn="base">
              <a:spcBef>
                <a:spcPts val="600"/>
              </a:spcBef>
              <a:spcAft>
                <a:spcPts val="1425"/>
              </a:spcAft>
              <a:defRPr/>
            </a:pPr>
            <a:endParaRPr lang="fr-FR" sz="2400" dirty="0">
              <a:latin typeface="Century Schoolbook" charset="0"/>
              <a:cs typeface="Arial" charset="0"/>
            </a:endParaRPr>
          </a:p>
          <a:p>
            <a:pPr algn="ctr" defTabSz="449263" fontAlgn="base">
              <a:spcBef>
                <a:spcPts val="600"/>
              </a:spcBef>
              <a:spcAft>
                <a:spcPts val="1425"/>
              </a:spcAft>
              <a:defRPr/>
            </a:pPr>
            <a:endParaRPr lang="fr-FR" sz="2400" dirty="0">
              <a:latin typeface="Century Schoolbook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23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7172" y="1816330"/>
            <a:ext cx="3200400" cy="2286000"/>
          </a:xfrm>
        </p:spPr>
        <p:txBody>
          <a:bodyPr>
            <a:normAutofit/>
          </a:bodyPr>
          <a:lstStyle/>
          <a:p>
            <a:r>
              <a:rPr lang="fr-FR" sz="4400" b="1" dirty="0"/>
              <a:t>Contact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284" y="2274553"/>
            <a:ext cx="2745793" cy="3089017"/>
          </a:xfrm>
          <a:prstGeom prst="rect">
            <a:avLst/>
          </a:prstGeom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7682556" y="1958407"/>
            <a:ext cx="4512988" cy="4110016"/>
          </a:xfrm>
          <a:prstGeom prst="rect">
            <a:avLst/>
          </a:prstGeom>
        </p:spPr>
        <p:txBody>
          <a:bodyPr vert="horz" lIns="0" tIns="45720" rIns="0" bIns="45720" rtlCol="0" anchor="t"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fr-FR" b="1" u="sng" dirty="0">
                <a:solidFill>
                  <a:schemeClr val="tx1"/>
                </a:solidFill>
                <a:latin typeface="Calibri Light"/>
                <a:ea typeface="Calibri"/>
                <a:cs typeface="Calibri"/>
              </a:rPr>
              <a:t>Académie de Lille : </a:t>
            </a:r>
            <a:endParaRPr lang="fr-FR" b="1" u="sng" dirty="0">
              <a:solidFill>
                <a:schemeClr val="tx1"/>
              </a:solidFill>
              <a:latin typeface="Calibri Light"/>
              <a:ea typeface="Calibri Light"/>
              <a:cs typeface="Calibri Light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fr-FR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Raphaël HONOREZ </a:t>
            </a:r>
            <a:r>
              <a:rPr lang="fr-FR" dirty="0">
                <a:latin typeface="Calibri Light"/>
              </a:rPr>
              <a:t/>
            </a:r>
            <a:br>
              <a:rPr lang="fr-FR" dirty="0">
                <a:latin typeface="Calibri Light"/>
              </a:rPr>
            </a:br>
            <a:r>
              <a:rPr lang="fr-FR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raphael.honorez@ecomobilite.org</a:t>
            </a:r>
            <a:r>
              <a:rPr lang="fr-FR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 </a:t>
            </a:r>
            <a:r>
              <a:rPr lang="fr-FR" dirty="0">
                <a:latin typeface="Calibri Light"/>
              </a:rPr>
              <a:t/>
            </a:r>
            <a:br>
              <a:rPr lang="fr-FR" dirty="0">
                <a:latin typeface="Calibri Light"/>
              </a:rPr>
            </a:br>
            <a:r>
              <a:rPr lang="fr-FR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Tél : 03 20 52 97 58  - 07 49 86 18 34</a:t>
            </a:r>
            <a:endParaRPr lang="fr-FR" dirty="0">
              <a:solidFill>
                <a:schemeClr val="tx1"/>
              </a:solidFill>
              <a:latin typeface="Calibri Light"/>
              <a:ea typeface="Calibri"/>
              <a:cs typeface="Calibri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fr-FR" b="1" u="sng" dirty="0">
                <a:latin typeface="Calibri Light"/>
                <a:ea typeface="Calibri Light"/>
                <a:cs typeface="Calibri Light"/>
              </a:rPr>
              <a:t>Académie Amiens :</a:t>
            </a:r>
            <a:endParaRPr lang="fr-FR" dirty="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pPr marL="0" indent="0">
              <a:lnSpc>
                <a:spcPct val="120000"/>
              </a:lnSpc>
              <a:spcBef>
                <a:spcPts val="200"/>
              </a:spcBef>
              <a:buNone/>
            </a:pPr>
            <a:r>
              <a:rPr lang="fr-FR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Michele ROUSSEL</a:t>
            </a:r>
          </a:p>
          <a:p>
            <a:pPr marL="0" indent="0">
              <a:lnSpc>
                <a:spcPct val="120000"/>
              </a:lnSpc>
              <a:spcBef>
                <a:spcPts val="200"/>
              </a:spcBef>
              <a:buNone/>
            </a:pPr>
            <a:r>
              <a:rPr lang="fr-FR" dirty="0">
                <a:solidFill>
                  <a:schemeClr val="tx1"/>
                </a:solidFill>
                <a:latin typeface="Calibri Light"/>
                <a:ea typeface="+mn-lt"/>
                <a:cs typeface="+mn-lt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michele.roussel@ecomobilite.org</a:t>
            </a:r>
            <a:endParaRPr lang="fr-FR">
              <a:solidFill>
                <a:schemeClr val="tx1"/>
              </a:solidFill>
              <a:latin typeface="Calibri Light"/>
              <a:ea typeface="+mn-lt"/>
              <a:cs typeface="+mn-lt"/>
              <a:hlinkClick r:id="rId4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lnSpc>
                <a:spcPct val="120000"/>
              </a:lnSpc>
              <a:spcBef>
                <a:spcPts val="200"/>
              </a:spcBef>
              <a:buNone/>
            </a:pPr>
            <a:r>
              <a:rPr lang="fr-FR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Tél : </a:t>
            </a:r>
            <a:r>
              <a:rPr lang="fr-FR" dirty="0">
                <a:solidFill>
                  <a:schemeClr val="tx1"/>
                </a:solidFill>
                <a:latin typeface="Calibri Light"/>
                <a:ea typeface="+mn-lt"/>
                <a:cs typeface="+mn-lt"/>
              </a:rPr>
              <a:t>03 22 47 17 77- 06 10 34 33 40</a:t>
            </a:r>
            <a:endParaRPr lang="fr-FR" b="1" dirty="0">
              <a:solidFill>
                <a:schemeClr val="tx1"/>
              </a:solidFill>
              <a:latin typeface="Calibri"/>
              <a:ea typeface="+mn-lt"/>
              <a:cs typeface="+mn-lt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fr-FR" dirty="0">
                <a:solidFill>
                  <a:schemeClr val="tx1"/>
                </a:solidFill>
              </a:rPr>
              <a:t/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>site </a:t>
            </a:r>
            <a:r>
              <a:rPr lang="fr-FR" dirty="0" err="1">
                <a:solidFill>
                  <a:schemeClr val="tx1"/>
                </a:solidFill>
              </a:rPr>
              <a:t>Crem</a:t>
            </a:r>
            <a:r>
              <a:rPr lang="fr-FR" dirty="0">
                <a:solidFill>
                  <a:schemeClr val="tx1"/>
                </a:solidFill>
              </a:rPr>
              <a:t>: </a:t>
            </a:r>
            <a:r>
              <a:rPr lang="fr-FR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www.ecomobilite.org</a:t>
            </a:r>
            <a:r>
              <a:rPr lang="fr-FR" dirty="0">
                <a:solidFill>
                  <a:schemeClr val="tx1"/>
                </a:solidFill>
              </a:rPr>
              <a:t> </a:t>
            </a:r>
            <a:endParaRPr lang="fr-FR" b="1">
              <a:solidFill>
                <a:schemeClr val="tx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281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335663" y="503655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>
                <a:latin typeface="Bahnschrift SemiBold" panose="020B0502040204020203" pitchFamily="34" charset="0"/>
              </a:rPr>
              <a:t>Pourquoi agir sur nos déplacements ? </a:t>
            </a:r>
            <a:br>
              <a:rPr lang="fr-FR" sz="4000" b="1" dirty="0">
                <a:latin typeface="Bahnschrift SemiBold" panose="020B0502040204020203" pitchFamily="34" charset="0"/>
              </a:rPr>
            </a:br>
            <a:endParaRPr lang="fr-FR" sz="4000" b="1" dirty="0">
              <a:latin typeface="Bahnschrift SemiBold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49484" y="2856453"/>
            <a:ext cx="830718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/>
              <a:t>Quel </a:t>
            </a:r>
            <a:r>
              <a:rPr lang="fr-FR" sz="3200" dirty="0" smtClean="0"/>
              <a:t>pourcentage </a:t>
            </a:r>
            <a:r>
              <a:rPr lang="fr-FR" sz="3200" dirty="0"/>
              <a:t>des bruits émis dans l'environnement </a:t>
            </a:r>
            <a:r>
              <a:rPr lang="fr-FR" sz="3200" dirty="0" smtClean="0"/>
              <a:t>provient </a:t>
            </a:r>
            <a:r>
              <a:rPr lang="fr-FR" sz="3200" dirty="0"/>
              <a:t>des transports routiers? </a:t>
            </a:r>
            <a:endParaRPr lang="fr-FR" sz="3200" dirty="0" smtClean="0"/>
          </a:p>
          <a:p>
            <a:endParaRPr lang="fr-FR" sz="3200" dirty="0"/>
          </a:p>
          <a:p>
            <a:r>
              <a:rPr lang="fr-FR" sz="3200" b="1" dirty="0" smtClean="0"/>
              <a:t>68%</a:t>
            </a:r>
            <a:r>
              <a:rPr lang="fr-FR" sz="3200" dirty="0" smtClean="0"/>
              <a:t> 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35471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335663" y="503655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>
                <a:latin typeface="Bahnschrift SemiBold" panose="020B0502040204020203" pitchFamily="34" charset="0"/>
              </a:rPr>
              <a:t>Pourquoi agir sur nos déplacements ? </a:t>
            </a:r>
            <a:br>
              <a:rPr lang="fr-FR" sz="4000" b="1" dirty="0">
                <a:latin typeface="Bahnschrift SemiBold" panose="020B0502040204020203" pitchFamily="34" charset="0"/>
              </a:rPr>
            </a:br>
            <a:endParaRPr lang="fr-FR" sz="4000" b="1" dirty="0">
              <a:latin typeface="Bahnschrift SemiBold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5789" y="2300826"/>
            <a:ext cx="986117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0000"/>
                </a:solidFill>
                <a:latin typeface="Calibri" panose="020F0502020204030204" pitchFamily="34" charset="0"/>
              </a:rPr>
              <a:t>Quelles sont les recommandations de l’OMS en terme d’activité physique journalière pour un </a:t>
            </a:r>
            <a:r>
              <a:rPr lang="fr-FR" sz="3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enfant (5-17 </a:t>
            </a:r>
            <a:r>
              <a:rPr lang="fr-FR" sz="3200" dirty="0">
                <a:solidFill>
                  <a:srgbClr val="000000"/>
                </a:solidFill>
                <a:latin typeface="Calibri" panose="020F0502020204030204" pitchFamily="34" charset="0"/>
              </a:rPr>
              <a:t>ans) ? </a:t>
            </a:r>
            <a:r>
              <a:rPr lang="fr-FR" sz="3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(en minutes / jour)</a:t>
            </a:r>
          </a:p>
          <a:p>
            <a:endParaRPr lang="fr-FR" sz="3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fr-FR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60 </a:t>
            </a:r>
            <a:r>
              <a:rPr lang="fr-FR" sz="2400" dirty="0">
                <a:solidFill>
                  <a:srgbClr val="000000"/>
                </a:solidFill>
                <a:latin typeface="Calibri" panose="020F0502020204030204" pitchFamily="34" charset="0"/>
              </a:rPr>
              <a:t>minutes d’activité physique modérée par jour.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44933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335663" y="503655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>
                <a:latin typeface="Bahnschrift SemiBold" panose="020B0502040204020203" pitchFamily="34" charset="0"/>
              </a:rPr>
              <a:t>Pourquoi agir sur nos déplacements ? </a:t>
            </a:r>
            <a:br>
              <a:rPr lang="fr-FR" sz="4000" b="1" dirty="0">
                <a:latin typeface="Bahnschrift SemiBold" panose="020B0502040204020203" pitchFamily="34" charset="0"/>
              </a:rPr>
            </a:br>
            <a:endParaRPr lang="fr-FR" sz="4000" b="1" dirty="0">
              <a:latin typeface="Bahnschrift SemiBold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47364" y="2608747"/>
            <a:ext cx="887505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/>
              <a:t>Quelle est la part de personnes seules </a:t>
            </a:r>
            <a:r>
              <a:rPr lang="fr-FR" sz="2800" dirty="0"/>
              <a:t>dans leur </a:t>
            </a:r>
            <a:r>
              <a:rPr lang="fr-FR" sz="2800" dirty="0" smtClean="0"/>
              <a:t>voitures </a:t>
            </a:r>
            <a:r>
              <a:rPr lang="fr-FR" sz="2800" dirty="0"/>
              <a:t>sur </a:t>
            </a:r>
            <a:r>
              <a:rPr lang="fr-FR" sz="2800" dirty="0" smtClean="0"/>
              <a:t>leur trajets </a:t>
            </a:r>
            <a:r>
              <a:rPr lang="fr-FR" sz="2800" dirty="0"/>
              <a:t>domicile-travail </a:t>
            </a:r>
            <a:r>
              <a:rPr lang="fr-FR" sz="2800" dirty="0" smtClean="0"/>
              <a:t>? (en pourcentage)</a:t>
            </a:r>
          </a:p>
          <a:p>
            <a:endParaRPr lang="fr-FR" sz="2800" dirty="0"/>
          </a:p>
          <a:p>
            <a:r>
              <a:rPr lang="fr-FR" sz="2800" dirty="0" smtClean="0"/>
              <a:t>Réponse </a:t>
            </a:r>
            <a:r>
              <a:rPr lang="fr-FR" sz="2800" dirty="0"/>
              <a:t>: </a:t>
            </a:r>
            <a:r>
              <a:rPr lang="fr-FR" sz="2800" dirty="0" smtClean="0"/>
              <a:t>84%</a:t>
            </a:r>
          </a:p>
          <a:p>
            <a:endParaRPr lang="fr-FR" sz="2800" dirty="0"/>
          </a:p>
          <a:p>
            <a:r>
              <a:rPr lang="fr-FR" sz="2800" dirty="0" smtClean="0"/>
              <a:t>Les </a:t>
            </a:r>
            <a:r>
              <a:rPr lang="fr-FR" sz="2800" dirty="0"/>
              <a:t>voitures roulent de plus en plus vides. 2,3 passagers par trajet au début de l'automobile contre </a:t>
            </a:r>
            <a:r>
              <a:rPr lang="fr-FR" sz="2800" dirty="0" smtClean="0"/>
              <a:t>1,6 aujourd’hui. 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65193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335663" y="503655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>
                <a:latin typeface="Bahnschrift SemiBold" panose="020B0502040204020203" pitchFamily="34" charset="0"/>
              </a:rPr>
              <a:t>Pourquoi agir sur nos déplacements ? </a:t>
            </a:r>
            <a:br>
              <a:rPr lang="fr-FR" sz="4000" b="1" dirty="0">
                <a:latin typeface="Bahnschrift SemiBold" panose="020B0502040204020203" pitchFamily="34" charset="0"/>
              </a:rPr>
            </a:br>
            <a:endParaRPr lang="fr-FR" sz="4000" b="1" dirty="0">
              <a:latin typeface="Bahnschrift SemiBold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0" y="3105835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800" dirty="0" smtClean="0"/>
              <a:t>Une </a:t>
            </a:r>
            <a:r>
              <a:rPr lang="fr-FR" sz="2800" dirty="0"/>
              <a:t>voiture ne roule pas tout le temps. En moyenne, elle est inutilisée : </a:t>
            </a:r>
            <a:endParaRPr lang="fr-FR" sz="2800" dirty="0" smtClean="0"/>
          </a:p>
          <a:p>
            <a:endParaRPr lang="fr-FR" sz="2800" dirty="0"/>
          </a:p>
          <a:p>
            <a:r>
              <a:rPr lang="fr-FR" sz="2800" dirty="0" smtClean="0"/>
              <a:t>48</a:t>
            </a:r>
            <a:r>
              <a:rPr lang="fr-FR" sz="2800" dirty="0"/>
              <a:t>, 71 ou 97% du temps </a:t>
            </a:r>
            <a:r>
              <a:rPr lang="fr-FR" sz="2800" dirty="0" smtClean="0"/>
              <a:t>?</a:t>
            </a:r>
          </a:p>
          <a:p>
            <a:endParaRPr lang="fr-FR" sz="2800" dirty="0"/>
          </a:p>
        </p:txBody>
      </p:sp>
      <p:sp>
        <p:nvSpPr>
          <p:cNvPr id="5" name="ZoneTexte 4"/>
          <p:cNvSpPr txBox="1"/>
          <p:nvPr/>
        </p:nvSpPr>
        <p:spPr>
          <a:xfrm>
            <a:off x="7467599" y="4393381"/>
            <a:ext cx="2321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97%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414971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07428" y="2834640"/>
            <a:ext cx="7238104" cy="4023360"/>
          </a:xfrm>
        </p:spPr>
        <p:txBody>
          <a:bodyPr>
            <a:normAutofit/>
          </a:bodyPr>
          <a:lstStyle/>
          <a:p>
            <a:pPr algn="just"/>
            <a:r>
              <a:rPr lang="fr-FR" sz="2800" dirty="0">
                <a:solidFill>
                  <a:schemeClr val="tx1"/>
                </a:solidFill>
              </a:rPr>
              <a:t>Les transports sont responsables de </a:t>
            </a:r>
            <a:r>
              <a:rPr lang="fr-FR" sz="2800" dirty="0" smtClean="0">
                <a:solidFill>
                  <a:schemeClr val="tx1"/>
                </a:solidFill>
              </a:rPr>
              <a:t>quasiment</a:t>
            </a:r>
          </a:p>
          <a:p>
            <a:pPr algn="just"/>
            <a:r>
              <a:rPr lang="fr-FR" sz="2800" dirty="0" smtClean="0">
                <a:solidFill>
                  <a:schemeClr val="tx1"/>
                </a:solidFill>
              </a:rPr>
              <a:t>1/8 ; 1/3 ; ½ </a:t>
            </a:r>
            <a:r>
              <a:rPr lang="fr-FR" sz="2800" dirty="0">
                <a:solidFill>
                  <a:schemeClr val="tx1"/>
                </a:solidFill>
              </a:rPr>
              <a:t>des émissions de gaz à effet de serre en France</a:t>
            </a:r>
          </a:p>
          <a:p>
            <a:pPr algn="just"/>
            <a:endParaRPr lang="fr-FR" sz="2800" dirty="0" smtClean="0">
              <a:solidFill>
                <a:schemeClr val="tx1"/>
              </a:solidFill>
            </a:endParaRPr>
          </a:p>
          <a:p>
            <a:pPr algn="just"/>
            <a:endParaRPr lang="fr-FR" sz="2800" dirty="0">
              <a:solidFill>
                <a:schemeClr val="tx1"/>
              </a:solidFill>
            </a:endParaRPr>
          </a:p>
          <a:p>
            <a:pPr algn="just"/>
            <a:r>
              <a:rPr lang="fr-FR" sz="2800" b="1" dirty="0" smtClean="0">
                <a:solidFill>
                  <a:schemeClr val="tx1"/>
                </a:solidFill>
              </a:rPr>
              <a:t>1/3</a:t>
            </a:r>
            <a:endParaRPr lang="fr-FR" sz="2800" b="1" dirty="0">
              <a:solidFill>
                <a:schemeClr val="tx1"/>
              </a:solidFill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335663" y="503655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>
                <a:latin typeface="Bahnschrift SemiBold" panose="020B0502040204020203" pitchFamily="34" charset="0"/>
              </a:rPr>
              <a:t>Pourquoi agir sur nos déplacements ? </a:t>
            </a:r>
            <a:br>
              <a:rPr lang="fr-FR" sz="4000" b="1" dirty="0">
                <a:latin typeface="Bahnschrift SemiBold" panose="020B0502040204020203" pitchFamily="34" charset="0"/>
              </a:rPr>
            </a:br>
            <a:endParaRPr lang="fr-FR" sz="4000" b="1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53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878" y="-301323"/>
            <a:ext cx="10058400" cy="1450757"/>
          </a:xfrm>
        </p:spPr>
        <p:txBody>
          <a:bodyPr>
            <a:normAutofit/>
          </a:bodyPr>
          <a:lstStyle/>
          <a:p>
            <a:r>
              <a:rPr lang="fr-FR" sz="2800" dirty="0" smtClean="0">
                <a:latin typeface="Bahnschrift SemiBold" panose="020B0502040204020203" pitchFamily="34" charset="0"/>
              </a:rPr>
              <a:t>Mettre en place une démarche un </a:t>
            </a:r>
            <a:br>
              <a:rPr lang="fr-FR" sz="2800" dirty="0" smtClean="0">
                <a:latin typeface="Bahnschrift SemiBold" panose="020B0502040204020203" pitchFamily="34" charset="0"/>
              </a:rPr>
            </a:br>
            <a:r>
              <a:rPr lang="fr-FR" sz="2800" dirty="0" smtClean="0">
                <a:latin typeface="Bahnschrift SemiBold" panose="020B0502040204020203" pitchFamily="34" charset="0"/>
              </a:rPr>
              <a:t>PDES et le challenge </a:t>
            </a:r>
            <a:endParaRPr lang="fr-FR" sz="2800" dirty="0">
              <a:latin typeface="Bahnschrift SemiBold" panose="020B0502040204020203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048" y="286603"/>
            <a:ext cx="6387498" cy="6387498"/>
          </a:xfrm>
          <a:prstGeom prst="rect">
            <a:avLst/>
          </a:prstGeom>
        </p:spPr>
      </p:pic>
      <p:sp>
        <p:nvSpPr>
          <p:cNvPr id="7" name="Espace réservé du contenu 2"/>
          <p:cNvSpPr txBox="1">
            <a:spLocks/>
          </p:cNvSpPr>
          <p:nvPr/>
        </p:nvSpPr>
        <p:spPr>
          <a:xfrm>
            <a:off x="416056" y="1381534"/>
            <a:ext cx="4712084" cy="4951760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fr-FR" b="1" dirty="0" smtClean="0"/>
              <a:t>Un constat </a:t>
            </a:r>
            <a:endParaRPr lang="fr-FR" dirty="0" smtClean="0"/>
          </a:p>
          <a:p>
            <a:r>
              <a:rPr lang="fr-FR" dirty="0" smtClean="0"/>
              <a:t>Une qualité de l’air de plus en plus mauvaise -&gt; problème de santé publique (40 000 décès prématurés chaque année en France dus à la mauvaise qualité de l’air et aux particules dans l’air)</a:t>
            </a:r>
          </a:p>
          <a:p>
            <a:r>
              <a:rPr lang="fr-FR" dirty="0" smtClean="0"/>
              <a:t>Secteur des transports -&gt; 1erémetteur de gaz à effet de serre. Habiter/travailler à proximité du trafic routier augmente la morbidité attribuable à la pollution atmosphérique.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fr-FR" b="1" dirty="0" smtClean="0"/>
              <a:t>Un objectif </a:t>
            </a:r>
            <a:endParaRPr lang="fr-FR" dirty="0" smtClean="0"/>
          </a:p>
          <a:p>
            <a:r>
              <a:rPr lang="fr-FR" dirty="0" smtClean="0"/>
              <a:t>Diminuer la pollution de l’air en limitant l’</a:t>
            </a:r>
            <a:r>
              <a:rPr lang="fr-FR" dirty="0" err="1" smtClean="0"/>
              <a:t>autosolisme</a:t>
            </a:r>
            <a:r>
              <a:rPr lang="fr-FR" dirty="0" smtClean="0"/>
              <a:t> au profit des modes actifs (marche, vélo) et modes doux (transports en commun, covoiturage, autopartage) dans le cadre des trajets domicile-école (et autres déplacements liés à la fonction scolaire)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fr-FR" b="1" dirty="0" smtClean="0"/>
              <a:t>Une réponse</a:t>
            </a:r>
            <a:endParaRPr lang="fr-FR" dirty="0" smtClean="0"/>
          </a:p>
          <a:p>
            <a:r>
              <a:rPr lang="fr-FR" dirty="0" smtClean="0"/>
              <a:t>Un Plan de Déplacement d’Etablissement Scolaire (PDES) pour développer la connaissance et l’action en faveur de l’</a:t>
            </a:r>
            <a:r>
              <a:rPr lang="fr-FR" dirty="0" err="1" smtClean="0"/>
              <a:t>écomobilité</a:t>
            </a:r>
            <a:r>
              <a:rPr lang="fr-FR" dirty="0" smtClean="0"/>
              <a:t> scolaire et </a:t>
            </a:r>
            <a:r>
              <a:rPr lang="fr-FR" smtClean="0"/>
              <a:t>le challenge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172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étrospective">
  <a:themeElements>
    <a:clrScheme name="Rétrospectiv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étrospectiv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étrospectiv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4740</TotalTime>
  <Words>2021</Words>
  <Application>Microsoft Office PowerPoint</Application>
  <PresentationFormat>Grand écran</PresentationFormat>
  <Paragraphs>237</Paragraphs>
  <Slides>30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7" baseType="lpstr">
      <vt:lpstr>Microsoft YaHei</vt:lpstr>
      <vt:lpstr>Arial</vt:lpstr>
      <vt:lpstr>Bahnschrift SemiBold</vt:lpstr>
      <vt:lpstr>Calibri</vt:lpstr>
      <vt:lpstr>Calibri Light</vt:lpstr>
      <vt:lpstr>Century Schoolbook</vt:lpstr>
      <vt:lpstr>Rétrospective</vt:lpstr>
      <vt:lpstr>Challenges de l’écomobilité scolaire  Collèges</vt:lpstr>
      <vt:lpstr> </vt:lpstr>
      <vt:lpstr>L’écomobilité scolaire, c’est quoi ?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Mettre en place une démarche un  PDES et le challenge </vt:lpstr>
      <vt:lpstr>Quelles sont les questions à se poser pour améliorer votre mobilité ?  </vt:lpstr>
      <vt:lpstr>Le challenge </vt:lpstr>
      <vt:lpstr>Principe du challenge de l’écomobilité des collèges</vt:lpstr>
      <vt:lpstr>Les ressources à disposition </vt:lpstr>
      <vt:lpstr>Gagnants des défis éco-mobilité et changement d’habitudes </vt:lpstr>
      <vt:lpstr>Gagnants des défis de l’animation  </vt:lpstr>
      <vt:lpstr>Exemples d’animations </vt:lpstr>
      <vt:lpstr>Exemples de lauréats des défis animations </vt:lpstr>
      <vt:lpstr>Présentation PowerPoint</vt:lpstr>
      <vt:lpstr>Présentation PowerPoint</vt:lpstr>
      <vt:lpstr>Exemples d’animations réalisées dans le cadre du challenge </vt:lpstr>
      <vt:lpstr>Exemples d’animations réalisées dans le cadre du challenge </vt:lpstr>
      <vt:lpstr>Exemples d’animations réalisées dans le cadre du challenge </vt:lpstr>
      <vt:lpstr>Exemples d’animations réalisées dans le cadre du challenge </vt:lpstr>
      <vt:lpstr>Exemples d’animations réalisées dans le cadre du challenge </vt:lpstr>
      <vt:lpstr>Résultats et remise de prix </vt:lpstr>
      <vt:lpstr>Remises de prix </vt:lpstr>
      <vt:lpstr>Autres récompenses </vt:lpstr>
      <vt:lpstr>Calendrier du challenge écomobilité collèges et lycées 2026</vt:lpstr>
      <vt:lpstr>Présentation PowerPoint</vt:lpstr>
      <vt:lpstr>Contact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 de l’écomobilité scolaire  version collèges</dc:title>
  <dc:creator>Raphaël Honorez</dc:creator>
  <cp:lastModifiedBy>Raphaël Honorez</cp:lastModifiedBy>
  <cp:revision>112</cp:revision>
  <dcterms:created xsi:type="dcterms:W3CDTF">2022-07-12T07:19:48Z</dcterms:created>
  <dcterms:modified xsi:type="dcterms:W3CDTF">2026-01-16T13:46:10Z</dcterms:modified>
</cp:coreProperties>
</file>