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  <p:sldMasterId id="2147484211" r:id="rId5"/>
  </p:sldMasterIdLst>
  <p:notesMasterIdLst>
    <p:notesMasterId r:id="rId21"/>
  </p:notesMasterIdLst>
  <p:handoutMasterIdLst>
    <p:handoutMasterId r:id="rId22"/>
  </p:handoutMasterIdLst>
  <p:sldIdLst>
    <p:sldId id="258" r:id="rId6"/>
    <p:sldId id="264" r:id="rId7"/>
    <p:sldId id="280" r:id="rId8"/>
    <p:sldId id="265" r:id="rId9"/>
    <p:sldId id="267" r:id="rId10"/>
    <p:sldId id="278" r:id="rId11"/>
    <p:sldId id="266" r:id="rId12"/>
    <p:sldId id="268" r:id="rId13"/>
    <p:sldId id="272" r:id="rId14"/>
    <p:sldId id="281" r:id="rId15"/>
    <p:sldId id="273" r:id="rId16"/>
    <p:sldId id="274" r:id="rId17"/>
    <p:sldId id="275" r:id="rId18"/>
    <p:sldId id="282" r:id="rId19"/>
    <p:sldId id="259" r:id="rId20"/>
  </p:sldIdLst>
  <p:sldSz cx="9906000" cy="6858000" type="A4"/>
  <p:notesSz cx="10234613" cy="70993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0613"/>
    <a:srgbClr val="D10041"/>
    <a:srgbClr val="5757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Style moyen 1 - Accentuation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41" autoAdjust="0"/>
    <p:restoredTop sz="94673" autoAdjust="0"/>
  </p:normalViewPr>
  <p:slideViewPr>
    <p:cSldViewPr>
      <p:cViewPr varScale="1">
        <p:scale>
          <a:sx n="120" d="100"/>
          <a:sy n="120" d="100"/>
        </p:scale>
        <p:origin x="-156" y="-108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93" d="100"/>
          <a:sy n="93" d="100"/>
        </p:scale>
        <p:origin x="-3774" y="-96"/>
      </p:cViewPr>
      <p:guideLst>
        <p:guide orient="horz" pos="2237"/>
        <p:guide pos="3225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D619243-0A98-417E-81A4-332769CAFD30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7705C7D0-7C57-4FF6-A2CE-934672C0CB25}">
      <dgm:prSet phldrT="[Texte]" custT="1"/>
      <dgm:spPr/>
      <dgm:t>
        <a:bodyPr/>
        <a:lstStyle/>
        <a:p>
          <a:r>
            <a:rPr lang="fr-FR" sz="1800" dirty="0" smtClean="0"/>
            <a:t>Un évènement </a:t>
          </a:r>
          <a:r>
            <a:rPr lang="fr-FR" sz="1800" b="1" dirty="0" smtClean="0"/>
            <a:t>positif</a:t>
          </a:r>
          <a:r>
            <a:rPr lang="fr-FR" sz="1800" dirty="0" smtClean="0"/>
            <a:t>, </a:t>
          </a:r>
          <a:r>
            <a:rPr lang="fr-FR" sz="1800" b="1" dirty="0" smtClean="0"/>
            <a:t>fédérateur</a:t>
          </a:r>
          <a:r>
            <a:rPr lang="fr-FR" sz="1800" dirty="0" smtClean="0"/>
            <a:t>, sur lequel </a:t>
          </a:r>
          <a:r>
            <a:rPr lang="fr-FR" sz="1800" b="1" dirty="0" smtClean="0"/>
            <a:t>capitaliser</a:t>
          </a:r>
          <a:r>
            <a:rPr lang="fr-FR" sz="1800" dirty="0" smtClean="0"/>
            <a:t> l’année suivante </a:t>
          </a:r>
          <a:endParaRPr lang="fr-FR" sz="1800" dirty="0"/>
        </a:p>
      </dgm:t>
    </dgm:pt>
    <dgm:pt modelId="{3591249D-6FA7-4431-B072-6D6917E104FC}" type="parTrans" cxnId="{099AABC8-C2B7-4DC6-8488-7D2744121F12}">
      <dgm:prSet/>
      <dgm:spPr/>
      <dgm:t>
        <a:bodyPr/>
        <a:lstStyle/>
        <a:p>
          <a:endParaRPr lang="fr-FR" sz="1800"/>
        </a:p>
      </dgm:t>
    </dgm:pt>
    <dgm:pt modelId="{796E4384-0620-4448-9426-7ED3C10DAA59}" type="sibTrans" cxnId="{099AABC8-C2B7-4DC6-8488-7D2744121F12}">
      <dgm:prSet/>
      <dgm:spPr/>
      <dgm:t>
        <a:bodyPr/>
        <a:lstStyle/>
        <a:p>
          <a:endParaRPr lang="fr-FR" sz="1800"/>
        </a:p>
      </dgm:t>
    </dgm:pt>
    <dgm:pt modelId="{4D73B74F-C205-40F6-8FCA-6F04F569A19E}">
      <dgm:prSet phldrT="[Texte]" custT="1"/>
      <dgm:spPr/>
      <dgm:t>
        <a:bodyPr/>
        <a:lstStyle/>
        <a:p>
          <a:r>
            <a:rPr lang="fr-FR" sz="1600" dirty="0" smtClean="0"/>
            <a:t>Formations</a:t>
          </a:r>
        </a:p>
        <a:p>
          <a:r>
            <a:rPr lang="fr-FR" sz="1600" dirty="0" smtClean="0"/>
            <a:t>pour les communes </a:t>
          </a:r>
          <a:endParaRPr lang="fr-FR" sz="1600" dirty="0"/>
        </a:p>
      </dgm:t>
    </dgm:pt>
    <dgm:pt modelId="{798F30B9-6373-401F-87C1-BE036B611108}" type="parTrans" cxnId="{51C24055-4E73-460E-9D60-D92FC94346E9}">
      <dgm:prSet/>
      <dgm:spPr/>
      <dgm:t>
        <a:bodyPr/>
        <a:lstStyle/>
        <a:p>
          <a:endParaRPr lang="fr-FR" sz="1800"/>
        </a:p>
      </dgm:t>
    </dgm:pt>
    <dgm:pt modelId="{DE63E1CF-D80E-4ED6-9010-B980FF15EE8B}" type="sibTrans" cxnId="{51C24055-4E73-460E-9D60-D92FC94346E9}">
      <dgm:prSet/>
      <dgm:spPr/>
      <dgm:t>
        <a:bodyPr/>
        <a:lstStyle/>
        <a:p>
          <a:endParaRPr lang="fr-FR" sz="1800"/>
        </a:p>
      </dgm:t>
    </dgm:pt>
    <dgm:pt modelId="{69278F8A-048F-4590-951B-137596BCF78F}">
      <dgm:prSet phldrT="[Texte]" custT="1"/>
      <dgm:spPr/>
      <dgm:t>
        <a:bodyPr/>
        <a:lstStyle/>
        <a:p>
          <a:r>
            <a:rPr lang="fr-FR" sz="1800" dirty="0" smtClean="0"/>
            <a:t>Permettre </a:t>
          </a:r>
          <a:r>
            <a:rPr lang="fr-FR" sz="1800" b="1" dirty="0" smtClean="0"/>
            <a:t>à tout personnel municipal </a:t>
          </a:r>
          <a:r>
            <a:rPr lang="fr-FR" sz="1800" dirty="0" smtClean="0"/>
            <a:t>intervenant en classe </a:t>
          </a:r>
          <a:r>
            <a:rPr lang="fr-FR" sz="1800" b="1" dirty="0" smtClean="0"/>
            <a:t>d’animer un cycle sur le vélo et l’écomobilité</a:t>
          </a:r>
          <a:r>
            <a:rPr lang="fr-FR" sz="1800" dirty="0" smtClean="0"/>
            <a:t> </a:t>
          </a:r>
          <a:endParaRPr lang="fr-FR" sz="1800" dirty="0"/>
        </a:p>
      </dgm:t>
    </dgm:pt>
    <dgm:pt modelId="{C6E916F0-1127-46CF-BCD9-0B9CCAAAAAB0}" type="parTrans" cxnId="{409BD232-F0B2-477B-9EA3-52044DE3E023}">
      <dgm:prSet/>
      <dgm:spPr/>
      <dgm:t>
        <a:bodyPr/>
        <a:lstStyle/>
        <a:p>
          <a:endParaRPr lang="fr-FR" sz="1800"/>
        </a:p>
      </dgm:t>
    </dgm:pt>
    <dgm:pt modelId="{28680D20-9353-4759-B999-2FC70058524D}" type="sibTrans" cxnId="{409BD232-F0B2-477B-9EA3-52044DE3E023}">
      <dgm:prSet/>
      <dgm:spPr/>
      <dgm:t>
        <a:bodyPr/>
        <a:lstStyle/>
        <a:p>
          <a:endParaRPr lang="fr-FR" sz="1800"/>
        </a:p>
      </dgm:t>
    </dgm:pt>
    <dgm:pt modelId="{1E88B647-5729-4856-BA42-587C51A31B67}">
      <dgm:prSet phldrT="[Texte]" custT="1"/>
      <dgm:spPr/>
      <dgm:t>
        <a:bodyPr/>
        <a:lstStyle/>
        <a:p>
          <a:r>
            <a:rPr lang="fr-FR" sz="1600" dirty="0" smtClean="0"/>
            <a:t>Méthodologie :</a:t>
          </a:r>
        </a:p>
        <a:p>
          <a:r>
            <a:rPr lang="fr-FR" sz="1600" dirty="0" smtClean="0"/>
            <a:t>Boîte à outils PDES</a:t>
          </a:r>
          <a:endParaRPr lang="fr-FR" sz="1600" dirty="0"/>
        </a:p>
      </dgm:t>
    </dgm:pt>
    <dgm:pt modelId="{CCC1D93D-E3AE-4B6D-9730-3296D0A36BF3}" type="parTrans" cxnId="{A444A53D-E714-4C67-B5FB-27B15C2DF457}">
      <dgm:prSet/>
      <dgm:spPr/>
      <dgm:t>
        <a:bodyPr/>
        <a:lstStyle/>
        <a:p>
          <a:endParaRPr lang="fr-FR" sz="1800"/>
        </a:p>
      </dgm:t>
    </dgm:pt>
    <dgm:pt modelId="{AB7FD79D-E727-49D5-B344-4041B0DE6483}" type="sibTrans" cxnId="{A444A53D-E714-4C67-B5FB-27B15C2DF457}">
      <dgm:prSet/>
      <dgm:spPr/>
      <dgm:t>
        <a:bodyPr/>
        <a:lstStyle/>
        <a:p>
          <a:endParaRPr lang="fr-FR" sz="1800"/>
        </a:p>
      </dgm:t>
    </dgm:pt>
    <dgm:pt modelId="{C949BA70-B4FE-4F63-BE51-121C792B7B55}">
      <dgm:prSet phldrT="[Texte]" custT="1"/>
      <dgm:spPr/>
      <dgm:t>
        <a:bodyPr/>
        <a:lstStyle/>
        <a:p>
          <a:r>
            <a:rPr lang="fr-FR" sz="1800" dirty="0" smtClean="0"/>
            <a:t>Faire vivre </a:t>
          </a:r>
          <a:r>
            <a:rPr lang="fr-FR" sz="1800" b="1" dirty="0" smtClean="0"/>
            <a:t>une expérience de mobilité durable </a:t>
          </a:r>
          <a:r>
            <a:rPr lang="fr-FR" sz="1800" dirty="0" smtClean="0"/>
            <a:t>aux enfants </a:t>
          </a:r>
          <a:endParaRPr lang="fr-FR" sz="1800" dirty="0"/>
        </a:p>
      </dgm:t>
    </dgm:pt>
    <dgm:pt modelId="{E20A4CA8-35C1-49E9-9932-A1B0C4774AB4}" type="parTrans" cxnId="{B1CE617F-FF72-460D-A135-DF13E9643CEC}">
      <dgm:prSet/>
      <dgm:spPr/>
      <dgm:t>
        <a:bodyPr/>
        <a:lstStyle/>
        <a:p>
          <a:endParaRPr lang="fr-FR" sz="1800"/>
        </a:p>
      </dgm:t>
    </dgm:pt>
    <dgm:pt modelId="{967A97D9-5BBE-4730-9D8C-14D08395D988}" type="sibTrans" cxnId="{B1CE617F-FF72-460D-A135-DF13E9643CEC}">
      <dgm:prSet/>
      <dgm:spPr/>
      <dgm:t>
        <a:bodyPr/>
        <a:lstStyle/>
        <a:p>
          <a:endParaRPr lang="fr-FR" sz="1800"/>
        </a:p>
      </dgm:t>
    </dgm:pt>
    <dgm:pt modelId="{C861B6E1-28CC-440A-A6C3-E04808258254}">
      <dgm:prSet phldrT="[Texte]" custT="1"/>
      <dgm:spPr/>
      <dgm:t>
        <a:bodyPr/>
        <a:lstStyle/>
        <a:p>
          <a:endParaRPr lang="fr-FR" sz="1800" dirty="0"/>
        </a:p>
      </dgm:t>
    </dgm:pt>
    <dgm:pt modelId="{1F1FDDF3-40BB-4C19-A0C4-788441F1A9DC}" type="parTrans" cxnId="{82026B74-06AA-455F-B50C-BAED82C232C6}">
      <dgm:prSet/>
      <dgm:spPr/>
      <dgm:t>
        <a:bodyPr/>
        <a:lstStyle/>
        <a:p>
          <a:endParaRPr lang="fr-FR" sz="1800"/>
        </a:p>
      </dgm:t>
    </dgm:pt>
    <dgm:pt modelId="{4E41ADC1-3843-459D-8389-3528202E1E4E}" type="sibTrans" cxnId="{82026B74-06AA-455F-B50C-BAED82C232C6}">
      <dgm:prSet/>
      <dgm:spPr/>
      <dgm:t>
        <a:bodyPr/>
        <a:lstStyle/>
        <a:p>
          <a:endParaRPr lang="fr-FR" sz="1800"/>
        </a:p>
      </dgm:t>
    </dgm:pt>
    <dgm:pt modelId="{0628C8D8-5B47-4D33-8C84-01BFE6275E2E}">
      <dgm:prSet phldrT="[Texte]" custT="1"/>
      <dgm:spPr/>
      <dgm:t>
        <a:bodyPr/>
        <a:lstStyle/>
        <a:p>
          <a:r>
            <a:rPr lang="fr-FR" sz="1600" dirty="0" smtClean="0"/>
            <a:t>Campagnes</a:t>
          </a:r>
        </a:p>
        <a:p>
          <a:r>
            <a:rPr lang="fr-FR" sz="1600" dirty="0" smtClean="0"/>
            <a:t>« Emile le Serpent Mobile»</a:t>
          </a:r>
          <a:endParaRPr lang="fr-FR" sz="1800" dirty="0"/>
        </a:p>
      </dgm:t>
    </dgm:pt>
    <dgm:pt modelId="{14223F6C-E380-4789-BFDA-2DE9C6E114BA}" type="parTrans" cxnId="{A0605960-F87D-4CF8-A0B3-738B61ABD742}">
      <dgm:prSet/>
      <dgm:spPr/>
      <dgm:t>
        <a:bodyPr/>
        <a:lstStyle/>
        <a:p>
          <a:endParaRPr lang="fr-FR" sz="1800"/>
        </a:p>
      </dgm:t>
    </dgm:pt>
    <dgm:pt modelId="{8F4AA576-2E10-4A3C-9744-DD2CAB9DEF8B}" type="sibTrans" cxnId="{A0605960-F87D-4CF8-A0B3-738B61ABD742}">
      <dgm:prSet/>
      <dgm:spPr/>
      <dgm:t>
        <a:bodyPr/>
        <a:lstStyle/>
        <a:p>
          <a:endParaRPr lang="fr-FR" sz="1800"/>
        </a:p>
      </dgm:t>
    </dgm:pt>
    <dgm:pt modelId="{374022EF-E588-4B88-9404-968A299D33D0}">
      <dgm:prSet phldrT="[Texte]" custT="1"/>
      <dgm:spPr/>
      <dgm:t>
        <a:bodyPr/>
        <a:lstStyle/>
        <a:p>
          <a:r>
            <a:rPr lang="fr-FR" sz="1800" dirty="0" smtClean="0"/>
            <a:t>Partage d’expériences </a:t>
          </a:r>
          <a:endParaRPr lang="fr-FR" sz="1800" dirty="0"/>
        </a:p>
      </dgm:t>
    </dgm:pt>
    <dgm:pt modelId="{DBF784C2-88C0-4B0A-955D-CFE4BC2197FA}" type="parTrans" cxnId="{D6796F40-6C2C-46CF-A26C-3A76D3CD2196}">
      <dgm:prSet/>
      <dgm:spPr/>
      <dgm:t>
        <a:bodyPr/>
        <a:lstStyle/>
        <a:p>
          <a:endParaRPr lang="fr-FR"/>
        </a:p>
      </dgm:t>
    </dgm:pt>
    <dgm:pt modelId="{7489D881-D0D9-46DE-A02B-80B146E6E25D}" type="sibTrans" cxnId="{D6796F40-6C2C-46CF-A26C-3A76D3CD2196}">
      <dgm:prSet/>
      <dgm:spPr/>
      <dgm:t>
        <a:bodyPr/>
        <a:lstStyle/>
        <a:p>
          <a:endParaRPr lang="fr-FR"/>
        </a:p>
      </dgm:t>
    </dgm:pt>
    <dgm:pt modelId="{4A82E05C-69C6-4368-918E-D64F7F90BEA1}">
      <dgm:prSet phldrT="[Texte]" custT="1"/>
      <dgm:spPr/>
      <dgm:t>
        <a:bodyPr/>
        <a:lstStyle/>
        <a:p>
          <a:pPr marR="0" eaLnBrk="1" fontAlgn="auto" latinLnBrk="0" hangingPunct="1">
            <a:buClrTx/>
            <a:buSzTx/>
            <a:buFontTx/>
            <a:tabLst/>
            <a:defRPr/>
          </a:pPr>
          <a:r>
            <a:rPr lang="fr-FR" sz="1800" b="1" dirty="0" smtClean="0"/>
            <a:t> Faciliter</a:t>
          </a:r>
          <a:r>
            <a:rPr lang="fr-FR" sz="1800" dirty="0" smtClean="0"/>
            <a:t> l’élaboration de Plans de Déplacements d’Etablissement Scolaire</a:t>
          </a:r>
          <a:endParaRPr lang="fr-FR" sz="1800" dirty="0"/>
        </a:p>
      </dgm:t>
    </dgm:pt>
    <dgm:pt modelId="{A71E7220-124A-4010-90AF-E900ACBD902D}" type="parTrans" cxnId="{71ED149C-A427-4597-9032-7FBBFC1EE4E0}">
      <dgm:prSet/>
      <dgm:spPr/>
      <dgm:t>
        <a:bodyPr/>
        <a:lstStyle/>
        <a:p>
          <a:endParaRPr lang="fr-FR"/>
        </a:p>
      </dgm:t>
    </dgm:pt>
    <dgm:pt modelId="{B5CE3DBC-1C43-481C-B908-A3E2B46AE9FB}" type="sibTrans" cxnId="{71ED149C-A427-4597-9032-7FBBFC1EE4E0}">
      <dgm:prSet/>
      <dgm:spPr/>
      <dgm:t>
        <a:bodyPr/>
        <a:lstStyle/>
        <a:p>
          <a:endParaRPr lang="fr-FR"/>
        </a:p>
      </dgm:t>
    </dgm:pt>
    <dgm:pt modelId="{F93CA96E-7F95-4ADB-9849-A284B8743C62}">
      <dgm:prSet phldrT="[Texte]" custT="1"/>
      <dgm:spPr/>
      <dgm:t>
        <a:bodyPr/>
        <a:lstStyle/>
        <a:p>
          <a:pPr marR="0" eaLnBrk="1" fontAlgn="auto" latinLnBrk="0" hangingPunct="1">
            <a:buClrTx/>
            <a:buSzTx/>
            <a:buFontTx/>
            <a:tabLst/>
            <a:defRPr/>
          </a:pPr>
          <a:r>
            <a:rPr lang="fr-FR" sz="1800" dirty="0" smtClean="0"/>
            <a:t>Fournir les </a:t>
          </a:r>
          <a:r>
            <a:rPr lang="fr-FR" sz="1800" b="1" dirty="0" smtClean="0"/>
            <a:t>clés </a:t>
          </a:r>
          <a:r>
            <a:rPr lang="fr-FR" sz="1800" b="0" dirty="0" smtClean="0"/>
            <a:t>pour démarrer une démarche, des </a:t>
          </a:r>
          <a:r>
            <a:rPr lang="fr-FR" sz="1800" b="1" dirty="0" smtClean="0"/>
            <a:t>outils pratiques</a:t>
          </a:r>
          <a:r>
            <a:rPr lang="fr-FR" sz="1800" b="0" dirty="0" smtClean="0"/>
            <a:t> </a:t>
          </a:r>
          <a:r>
            <a:rPr lang="fr-FR" sz="1800" dirty="0" smtClean="0"/>
            <a:t> </a:t>
          </a:r>
          <a:endParaRPr lang="fr-FR" sz="1800" dirty="0"/>
        </a:p>
      </dgm:t>
    </dgm:pt>
    <dgm:pt modelId="{B247300B-E3D9-4CF7-BD03-840F66F95EFB}" type="parTrans" cxnId="{4F06A1C5-BDE4-45BC-9A36-B77BB8B0877C}">
      <dgm:prSet/>
      <dgm:spPr/>
      <dgm:t>
        <a:bodyPr/>
        <a:lstStyle/>
        <a:p>
          <a:endParaRPr lang="fr-FR"/>
        </a:p>
      </dgm:t>
    </dgm:pt>
    <dgm:pt modelId="{9E1402BD-5654-4558-959F-E68A65059CA0}" type="sibTrans" cxnId="{4F06A1C5-BDE4-45BC-9A36-B77BB8B0877C}">
      <dgm:prSet/>
      <dgm:spPr/>
      <dgm:t>
        <a:bodyPr/>
        <a:lstStyle/>
        <a:p>
          <a:endParaRPr lang="fr-FR"/>
        </a:p>
      </dgm:t>
    </dgm:pt>
    <dgm:pt modelId="{67E35B7F-D105-4B5B-BEAE-6F44081C5565}">
      <dgm:prSet phldrT="[Texte]" custT="1"/>
      <dgm:spPr/>
      <dgm:t>
        <a:bodyPr/>
        <a:lstStyle/>
        <a:p>
          <a:endParaRPr lang="fr-FR" sz="1800" dirty="0"/>
        </a:p>
      </dgm:t>
    </dgm:pt>
    <dgm:pt modelId="{6EE5CDC6-D906-4A5B-9410-5A79559C6F84}" type="parTrans" cxnId="{0CC0776F-6694-4F69-8D1B-E28EFD8458EB}">
      <dgm:prSet/>
      <dgm:spPr/>
      <dgm:t>
        <a:bodyPr/>
        <a:lstStyle/>
        <a:p>
          <a:endParaRPr lang="fr-FR"/>
        </a:p>
      </dgm:t>
    </dgm:pt>
    <dgm:pt modelId="{06859B62-ABD8-4050-8614-7FAB81E0B2D3}" type="sibTrans" cxnId="{0CC0776F-6694-4F69-8D1B-E28EFD8458EB}">
      <dgm:prSet/>
      <dgm:spPr/>
      <dgm:t>
        <a:bodyPr/>
        <a:lstStyle/>
        <a:p>
          <a:endParaRPr lang="fr-FR"/>
        </a:p>
      </dgm:t>
    </dgm:pt>
    <dgm:pt modelId="{9A7E00A4-0C08-4846-A08A-23AFF6690209}">
      <dgm:prSet phldrT="[Texte]" custT="1"/>
      <dgm:spPr/>
      <dgm:t>
        <a:bodyPr/>
        <a:lstStyle/>
        <a:p>
          <a:pPr marR="0" eaLnBrk="1" fontAlgn="auto" latinLnBrk="0" hangingPunct="1">
            <a:buClrTx/>
            <a:buSzTx/>
            <a:buFontTx/>
            <a:tabLst/>
            <a:defRPr/>
          </a:pPr>
          <a:endParaRPr lang="fr-FR" sz="1800" dirty="0"/>
        </a:p>
      </dgm:t>
    </dgm:pt>
    <dgm:pt modelId="{0AB1E570-BAED-442F-8604-62DC52BEDFF7}" type="parTrans" cxnId="{0169846A-D98D-48CC-8AA9-3552152D3D80}">
      <dgm:prSet/>
      <dgm:spPr/>
      <dgm:t>
        <a:bodyPr/>
        <a:lstStyle/>
        <a:p>
          <a:endParaRPr lang="fr-FR"/>
        </a:p>
      </dgm:t>
    </dgm:pt>
    <dgm:pt modelId="{43658B4E-ECC9-4253-BED2-D607CF955913}" type="sibTrans" cxnId="{0169846A-D98D-48CC-8AA9-3552152D3D80}">
      <dgm:prSet/>
      <dgm:spPr/>
      <dgm:t>
        <a:bodyPr/>
        <a:lstStyle/>
        <a:p>
          <a:endParaRPr lang="fr-FR"/>
        </a:p>
      </dgm:t>
    </dgm:pt>
    <dgm:pt modelId="{90E67C4F-238D-481B-90F4-01A0731A63DE}" type="pres">
      <dgm:prSet presAssocID="{6D619243-0A98-417E-81A4-332769CAFD3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DD457DE3-18BC-485C-BB02-A024E7B25381}" type="pres">
      <dgm:prSet presAssocID="{0628C8D8-5B47-4D33-8C84-01BFE6275E2E}" presName="composite" presStyleCnt="0"/>
      <dgm:spPr/>
    </dgm:pt>
    <dgm:pt modelId="{9ACFFDB3-2DC3-46E7-B478-8A882BDE2B6A}" type="pres">
      <dgm:prSet presAssocID="{0628C8D8-5B47-4D33-8C84-01BFE6275E2E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6F84D9D-E5C4-425C-A676-424D763D6FC1}" type="pres">
      <dgm:prSet presAssocID="{0628C8D8-5B47-4D33-8C84-01BFE6275E2E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ACA6AC9-9923-4D39-B49F-4132AC0230DD}" type="pres">
      <dgm:prSet presAssocID="{8F4AA576-2E10-4A3C-9744-DD2CAB9DEF8B}" presName="space" presStyleCnt="0"/>
      <dgm:spPr/>
    </dgm:pt>
    <dgm:pt modelId="{BC412087-0230-43A7-8475-7DECA61D1A3E}" type="pres">
      <dgm:prSet presAssocID="{4D73B74F-C205-40F6-8FCA-6F04F569A19E}" presName="composite" presStyleCnt="0"/>
      <dgm:spPr/>
    </dgm:pt>
    <dgm:pt modelId="{249A954A-59BD-47DD-BF72-AD961414B26A}" type="pres">
      <dgm:prSet presAssocID="{4D73B74F-C205-40F6-8FCA-6F04F569A19E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92C828A-06B7-4777-AED9-507AC5332D79}" type="pres">
      <dgm:prSet presAssocID="{4D73B74F-C205-40F6-8FCA-6F04F569A19E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3811F1B-AC4C-4965-83DD-E283E731C6AF}" type="pres">
      <dgm:prSet presAssocID="{DE63E1CF-D80E-4ED6-9010-B980FF15EE8B}" presName="space" presStyleCnt="0"/>
      <dgm:spPr/>
    </dgm:pt>
    <dgm:pt modelId="{60A79099-B42A-482B-AECD-F7F124F74EC2}" type="pres">
      <dgm:prSet presAssocID="{1E88B647-5729-4856-BA42-587C51A31B67}" presName="composite" presStyleCnt="0"/>
      <dgm:spPr/>
    </dgm:pt>
    <dgm:pt modelId="{88A31915-1A98-43BA-B420-DC55A1854647}" type="pres">
      <dgm:prSet presAssocID="{1E88B647-5729-4856-BA42-587C51A31B67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F261774-14BD-49A2-811A-27690994FD83}" type="pres">
      <dgm:prSet presAssocID="{1E88B647-5729-4856-BA42-587C51A31B67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C8FAC158-663E-4714-90E7-25FD52664384}" type="presOf" srcId="{0628C8D8-5B47-4D33-8C84-01BFE6275E2E}" destId="{9ACFFDB3-2DC3-46E7-B478-8A882BDE2B6A}" srcOrd="0" destOrd="0" presId="urn:microsoft.com/office/officeart/2005/8/layout/hList1"/>
    <dgm:cxn modelId="{8C4EBB47-1806-4CC0-A056-C89D4807E50C}" type="presOf" srcId="{4A82E05C-69C6-4368-918E-D64F7F90BEA1}" destId="{CF261774-14BD-49A2-811A-27690994FD83}" srcOrd="0" destOrd="0" presId="urn:microsoft.com/office/officeart/2005/8/layout/hList1"/>
    <dgm:cxn modelId="{A0605960-F87D-4CF8-A0B3-738B61ABD742}" srcId="{6D619243-0A98-417E-81A4-332769CAFD30}" destId="{0628C8D8-5B47-4D33-8C84-01BFE6275E2E}" srcOrd="0" destOrd="0" parTransId="{14223F6C-E380-4789-BFDA-2DE9C6E114BA}" sibTransId="{8F4AA576-2E10-4A3C-9744-DD2CAB9DEF8B}"/>
    <dgm:cxn modelId="{146BE2F1-124E-4D39-9C86-23AFA246EF79}" type="presOf" srcId="{1E88B647-5729-4856-BA42-587C51A31B67}" destId="{88A31915-1A98-43BA-B420-DC55A1854647}" srcOrd="0" destOrd="0" presId="urn:microsoft.com/office/officeart/2005/8/layout/hList1"/>
    <dgm:cxn modelId="{DCBC1DB1-9BDB-4FD3-927F-A94D568D4F0A}" type="presOf" srcId="{9A7E00A4-0C08-4846-A08A-23AFF6690209}" destId="{CF261774-14BD-49A2-811A-27690994FD83}" srcOrd="0" destOrd="1" presId="urn:microsoft.com/office/officeart/2005/8/layout/hList1"/>
    <dgm:cxn modelId="{45C28461-4216-40F4-9CBC-F75A0587B23C}" type="presOf" srcId="{69278F8A-048F-4590-951B-137596BCF78F}" destId="{892C828A-06B7-4777-AED9-507AC5332D79}" srcOrd="0" destOrd="0" presId="urn:microsoft.com/office/officeart/2005/8/layout/hList1"/>
    <dgm:cxn modelId="{BEB054E1-1BD0-4D2A-B933-F83A19CAE462}" type="presOf" srcId="{67E35B7F-D105-4B5B-BEAE-6F44081C5565}" destId="{892C828A-06B7-4777-AED9-507AC5332D79}" srcOrd="0" destOrd="1" presId="urn:microsoft.com/office/officeart/2005/8/layout/hList1"/>
    <dgm:cxn modelId="{099AABC8-C2B7-4DC6-8488-7D2744121F12}" srcId="{0628C8D8-5B47-4D33-8C84-01BFE6275E2E}" destId="{7705C7D0-7C57-4FF6-A2CE-934672C0CB25}" srcOrd="0" destOrd="0" parTransId="{3591249D-6FA7-4431-B072-6D6917E104FC}" sibTransId="{796E4384-0620-4448-9426-7ED3C10DAA59}"/>
    <dgm:cxn modelId="{889C24D4-2EC2-40B8-BBB8-06F428B2F1BD}" type="presOf" srcId="{374022EF-E588-4B88-9404-968A299D33D0}" destId="{892C828A-06B7-4777-AED9-507AC5332D79}" srcOrd="0" destOrd="2" presId="urn:microsoft.com/office/officeart/2005/8/layout/hList1"/>
    <dgm:cxn modelId="{A444A53D-E714-4C67-B5FB-27B15C2DF457}" srcId="{6D619243-0A98-417E-81A4-332769CAFD30}" destId="{1E88B647-5729-4856-BA42-587C51A31B67}" srcOrd="2" destOrd="0" parTransId="{CCC1D93D-E3AE-4B6D-9730-3296D0A36BF3}" sibTransId="{AB7FD79D-E727-49D5-B344-4041B0DE6483}"/>
    <dgm:cxn modelId="{FDBF567F-D539-477A-AEA7-FE2FF56B236C}" type="presOf" srcId="{4D73B74F-C205-40F6-8FCA-6F04F569A19E}" destId="{249A954A-59BD-47DD-BF72-AD961414B26A}" srcOrd="0" destOrd="0" presId="urn:microsoft.com/office/officeart/2005/8/layout/hList1"/>
    <dgm:cxn modelId="{0CC0776F-6694-4F69-8D1B-E28EFD8458EB}" srcId="{4D73B74F-C205-40F6-8FCA-6F04F569A19E}" destId="{67E35B7F-D105-4B5B-BEAE-6F44081C5565}" srcOrd="1" destOrd="0" parTransId="{6EE5CDC6-D906-4A5B-9410-5A79559C6F84}" sibTransId="{06859B62-ABD8-4050-8614-7FAB81E0B2D3}"/>
    <dgm:cxn modelId="{B1CE617F-FF72-460D-A135-DF13E9643CEC}" srcId="{0628C8D8-5B47-4D33-8C84-01BFE6275E2E}" destId="{C949BA70-B4FE-4F63-BE51-121C792B7B55}" srcOrd="2" destOrd="0" parTransId="{E20A4CA8-35C1-49E9-9932-A1B0C4774AB4}" sibTransId="{967A97D9-5BBE-4730-9D8C-14D08395D988}"/>
    <dgm:cxn modelId="{71ED149C-A427-4597-9032-7FBBFC1EE4E0}" srcId="{1E88B647-5729-4856-BA42-587C51A31B67}" destId="{4A82E05C-69C6-4368-918E-D64F7F90BEA1}" srcOrd="0" destOrd="0" parTransId="{A71E7220-124A-4010-90AF-E900ACBD902D}" sibTransId="{B5CE3DBC-1C43-481C-B908-A3E2B46AE9FB}"/>
    <dgm:cxn modelId="{82026B74-06AA-455F-B50C-BAED82C232C6}" srcId="{0628C8D8-5B47-4D33-8C84-01BFE6275E2E}" destId="{C861B6E1-28CC-440A-A6C3-E04808258254}" srcOrd="1" destOrd="0" parTransId="{1F1FDDF3-40BB-4C19-A0C4-788441F1A9DC}" sibTransId="{4E41ADC1-3843-459D-8389-3528202E1E4E}"/>
    <dgm:cxn modelId="{C525CB91-2CAA-48D2-B0C1-C69C5F61E25A}" type="presOf" srcId="{C861B6E1-28CC-440A-A6C3-E04808258254}" destId="{A6F84D9D-E5C4-425C-A676-424D763D6FC1}" srcOrd="0" destOrd="1" presId="urn:microsoft.com/office/officeart/2005/8/layout/hList1"/>
    <dgm:cxn modelId="{3F2F1D12-26FB-4DCA-AC25-E5F4811835A5}" type="presOf" srcId="{F93CA96E-7F95-4ADB-9849-A284B8743C62}" destId="{CF261774-14BD-49A2-811A-27690994FD83}" srcOrd="0" destOrd="2" presId="urn:microsoft.com/office/officeart/2005/8/layout/hList1"/>
    <dgm:cxn modelId="{D6796F40-6C2C-46CF-A26C-3A76D3CD2196}" srcId="{4D73B74F-C205-40F6-8FCA-6F04F569A19E}" destId="{374022EF-E588-4B88-9404-968A299D33D0}" srcOrd="2" destOrd="0" parTransId="{DBF784C2-88C0-4B0A-955D-CFE4BC2197FA}" sibTransId="{7489D881-D0D9-46DE-A02B-80B146E6E25D}"/>
    <dgm:cxn modelId="{4BE2594F-8853-4871-8723-ED9E0B3D7A47}" type="presOf" srcId="{6D619243-0A98-417E-81A4-332769CAFD30}" destId="{90E67C4F-238D-481B-90F4-01A0731A63DE}" srcOrd="0" destOrd="0" presId="urn:microsoft.com/office/officeart/2005/8/layout/hList1"/>
    <dgm:cxn modelId="{74E2B34A-A60D-4075-9630-2D72F318DDBB}" type="presOf" srcId="{C949BA70-B4FE-4F63-BE51-121C792B7B55}" destId="{A6F84D9D-E5C4-425C-A676-424D763D6FC1}" srcOrd="0" destOrd="2" presId="urn:microsoft.com/office/officeart/2005/8/layout/hList1"/>
    <dgm:cxn modelId="{0169846A-D98D-48CC-8AA9-3552152D3D80}" srcId="{1E88B647-5729-4856-BA42-587C51A31B67}" destId="{9A7E00A4-0C08-4846-A08A-23AFF6690209}" srcOrd="1" destOrd="0" parTransId="{0AB1E570-BAED-442F-8604-62DC52BEDFF7}" sibTransId="{43658B4E-ECC9-4253-BED2-D607CF955913}"/>
    <dgm:cxn modelId="{409BD232-F0B2-477B-9EA3-52044DE3E023}" srcId="{4D73B74F-C205-40F6-8FCA-6F04F569A19E}" destId="{69278F8A-048F-4590-951B-137596BCF78F}" srcOrd="0" destOrd="0" parTransId="{C6E916F0-1127-46CF-BCD9-0B9CCAAAAAB0}" sibTransId="{28680D20-9353-4759-B999-2FC70058524D}"/>
    <dgm:cxn modelId="{4A102B33-917D-4869-8928-E07CA9F98CBD}" type="presOf" srcId="{7705C7D0-7C57-4FF6-A2CE-934672C0CB25}" destId="{A6F84D9D-E5C4-425C-A676-424D763D6FC1}" srcOrd="0" destOrd="0" presId="urn:microsoft.com/office/officeart/2005/8/layout/hList1"/>
    <dgm:cxn modelId="{4F06A1C5-BDE4-45BC-9A36-B77BB8B0877C}" srcId="{1E88B647-5729-4856-BA42-587C51A31B67}" destId="{F93CA96E-7F95-4ADB-9849-A284B8743C62}" srcOrd="2" destOrd="0" parTransId="{B247300B-E3D9-4CF7-BD03-840F66F95EFB}" sibTransId="{9E1402BD-5654-4558-959F-E68A65059CA0}"/>
    <dgm:cxn modelId="{51C24055-4E73-460E-9D60-D92FC94346E9}" srcId="{6D619243-0A98-417E-81A4-332769CAFD30}" destId="{4D73B74F-C205-40F6-8FCA-6F04F569A19E}" srcOrd="1" destOrd="0" parTransId="{798F30B9-6373-401F-87C1-BE036B611108}" sibTransId="{DE63E1CF-D80E-4ED6-9010-B980FF15EE8B}"/>
    <dgm:cxn modelId="{9F523E21-7DD1-406C-BCFF-53D68E5AF8B0}" type="presParOf" srcId="{90E67C4F-238D-481B-90F4-01A0731A63DE}" destId="{DD457DE3-18BC-485C-BB02-A024E7B25381}" srcOrd="0" destOrd="0" presId="urn:microsoft.com/office/officeart/2005/8/layout/hList1"/>
    <dgm:cxn modelId="{42816E18-A6C1-4168-B948-15F34C8AD7CA}" type="presParOf" srcId="{DD457DE3-18BC-485C-BB02-A024E7B25381}" destId="{9ACFFDB3-2DC3-46E7-B478-8A882BDE2B6A}" srcOrd="0" destOrd="0" presId="urn:microsoft.com/office/officeart/2005/8/layout/hList1"/>
    <dgm:cxn modelId="{E85B17A5-167B-489A-BDE9-E7E4C0E377C1}" type="presParOf" srcId="{DD457DE3-18BC-485C-BB02-A024E7B25381}" destId="{A6F84D9D-E5C4-425C-A676-424D763D6FC1}" srcOrd="1" destOrd="0" presId="urn:microsoft.com/office/officeart/2005/8/layout/hList1"/>
    <dgm:cxn modelId="{F9B3AEFC-F38F-4346-8FDB-3B9070440269}" type="presParOf" srcId="{90E67C4F-238D-481B-90F4-01A0731A63DE}" destId="{5ACA6AC9-9923-4D39-B49F-4132AC0230DD}" srcOrd="1" destOrd="0" presId="urn:microsoft.com/office/officeart/2005/8/layout/hList1"/>
    <dgm:cxn modelId="{EC9E4B77-342B-4351-A230-0A0AAAAE0004}" type="presParOf" srcId="{90E67C4F-238D-481B-90F4-01A0731A63DE}" destId="{BC412087-0230-43A7-8475-7DECA61D1A3E}" srcOrd="2" destOrd="0" presId="urn:microsoft.com/office/officeart/2005/8/layout/hList1"/>
    <dgm:cxn modelId="{1E0E60ED-8092-4D26-91D1-890C90DF9FF7}" type="presParOf" srcId="{BC412087-0230-43A7-8475-7DECA61D1A3E}" destId="{249A954A-59BD-47DD-BF72-AD961414B26A}" srcOrd="0" destOrd="0" presId="urn:microsoft.com/office/officeart/2005/8/layout/hList1"/>
    <dgm:cxn modelId="{3A8BBDD4-32A8-4E3D-8F7B-FB301B18982E}" type="presParOf" srcId="{BC412087-0230-43A7-8475-7DECA61D1A3E}" destId="{892C828A-06B7-4777-AED9-507AC5332D79}" srcOrd="1" destOrd="0" presId="urn:microsoft.com/office/officeart/2005/8/layout/hList1"/>
    <dgm:cxn modelId="{5E27BAFA-359D-495A-BCCB-0DC8778FB042}" type="presParOf" srcId="{90E67C4F-238D-481B-90F4-01A0731A63DE}" destId="{33811F1B-AC4C-4965-83DD-E283E731C6AF}" srcOrd="3" destOrd="0" presId="urn:microsoft.com/office/officeart/2005/8/layout/hList1"/>
    <dgm:cxn modelId="{023E86B8-8414-4D8C-BB25-E348456300C1}" type="presParOf" srcId="{90E67C4F-238D-481B-90F4-01A0731A63DE}" destId="{60A79099-B42A-482B-AECD-F7F124F74EC2}" srcOrd="4" destOrd="0" presId="urn:microsoft.com/office/officeart/2005/8/layout/hList1"/>
    <dgm:cxn modelId="{BF4E2CA6-57AD-4742-950E-66CD03B7C71E}" type="presParOf" srcId="{60A79099-B42A-482B-AECD-F7F124F74EC2}" destId="{88A31915-1A98-43BA-B420-DC55A1854647}" srcOrd="0" destOrd="0" presId="urn:microsoft.com/office/officeart/2005/8/layout/hList1"/>
    <dgm:cxn modelId="{D57D750C-FFD9-44A1-8F75-7248F28017D0}" type="presParOf" srcId="{60A79099-B42A-482B-AECD-F7F124F74EC2}" destId="{CF261774-14BD-49A2-811A-27690994FD83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CFFDB3-2DC3-46E7-B478-8A882BDE2B6A}">
      <dsp:nvSpPr>
        <dsp:cNvPr id="0" name=""/>
        <dsp:cNvSpPr/>
      </dsp:nvSpPr>
      <dsp:spPr>
        <a:xfrm>
          <a:off x="2063" y="420800"/>
          <a:ext cx="2012156" cy="80486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smtClean="0"/>
            <a:t>Campagnes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smtClean="0"/>
            <a:t>« Emile le Serpent Mobile»</a:t>
          </a:r>
          <a:endParaRPr lang="fr-FR" sz="1800" kern="1200" dirty="0"/>
        </a:p>
      </dsp:txBody>
      <dsp:txXfrm>
        <a:off x="2063" y="420800"/>
        <a:ext cx="2012156" cy="804862"/>
      </dsp:txXfrm>
    </dsp:sp>
    <dsp:sp modelId="{A6F84D9D-E5C4-425C-A676-424D763D6FC1}">
      <dsp:nvSpPr>
        <dsp:cNvPr id="0" name=""/>
        <dsp:cNvSpPr/>
      </dsp:nvSpPr>
      <dsp:spPr>
        <a:xfrm>
          <a:off x="2063" y="1225663"/>
          <a:ext cx="2012156" cy="325008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800" kern="1200" dirty="0" smtClean="0"/>
            <a:t>Un évènement </a:t>
          </a:r>
          <a:r>
            <a:rPr lang="fr-FR" sz="1800" b="1" kern="1200" dirty="0" smtClean="0"/>
            <a:t>positif</a:t>
          </a:r>
          <a:r>
            <a:rPr lang="fr-FR" sz="1800" kern="1200" dirty="0" smtClean="0"/>
            <a:t>, </a:t>
          </a:r>
          <a:r>
            <a:rPr lang="fr-FR" sz="1800" b="1" kern="1200" dirty="0" smtClean="0"/>
            <a:t>fédérateur</a:t>
          </a:r>
          <a:r>
            <a:rPr lang="fr-FR" sz="1800" kern="1200" dirty="0" smtClean="0"/>
            <a:t>, sur lequel </a:t>
          </a:r>
          <a:r>
            <a:rPr lang="fr-FR" sz="1800" b="1" kern="1200" dirty="0" smtClean="0"/>
            <a:t>capitaliser</a:t>
          </a:r>
          <a:r>
            <a:rPr lang="fr-FR" sz="1800" kern="1200" dirty="0" smtClean="0"/>
            <a:t> l’année suivante </a:t>
          </a:r>
          <a:endParaRPr lang="fr-FR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fr-FR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800" kern="1200" dirty="0" smtClean="0"/>
            <a:t>Faire vivre </a:t>
          </a:r>
          <a:r>
            <a:rPr lang="fr-FR" sz="1800" b="1" kern="1200" dirty="0" smtClean="0"/>
            <a:t>une expérience de mobilité durable </a:t>
          </a:r>
          <a:r>
            <a:rPr lang="fr-FR" sz="1800" kern="1200" dirty="0" smtClean="0"/>
            <a:t>aux enfants </a:t>
          </a:r>
          <a:endParaRPr lang="fr-FR" sz="1800" kern="1200" dirty="0"/>
        </a:p>
      </dsp:txBody>
      <dsp:txXfrm>
        <a:off x="2063" y="1225663"/>
        <a:ext cx="2012156" cy="3250080"/>
      </dsp:txXfrm>
    </dsp:sp>
    <dsp:sp modelId="{249A954A-59BD-47DD-BF72-AD961414B26A}">
      <dsp:nvSpPr>
        <dsp:cNvPr id="0" name=""/>
        <dsp:cNvSpPr/>
      </dsp:nvSpPr>
      <dsp:spPr>
        <a:xfrm>
          <a:off x="2295921" y="420800"/>
          <a:ext cx="2012156" cy="80486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smtClean="0"/>
            <a:t>Formations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smtClean="0"/>
            <a:t>pour les communes </a:t>
          </a:r>
          <a:endParaRPr lang="fr-FR" sz="1600" kern="1200" dirty="0"/>
        </a:p>
      </dsp:txBody>
      <dsp:txXfrm>
        <a:off x="2295921" y="420800"/>
        <a:ext cx="2012156" cy="804862"/>
      </dsp:txXfrm>
    </dsp:sp>
    <dsp:sp modelId="{892C828A-06B7-4777-AED9-507AC5332D79}">
      <dsp:nvSpPr>
        <dsp:cNvPr id="0" name=""/>
        <dsp:cNvSpPr/>
      </dsp:nvSpPr>
      <dsp:spPr>
        <a:xfrm>
          <a:off x="2295921" y="1225663"/>
          <a:ext cx="2012156" cy="325008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800" kern="1200" dirty="0" smtClean="0"/>
            <a:t>Permettre </a:t>
          </a:r>
          <a:r>
            <a:rPr lang="fr-FR" sz="1800" b="1" kern="1200" dirty="0" smtClean="0"/>
            <a:t>à tout personnel municipal </a:t>
          </a:r>
          <a:r>
            <a:rPr lang="fr-FR" sz="1800" kern="1200" dirty="0" smtClean="0"/>
            <a:t>intervenant en classe </a:t>
          </a:r>
          <a:r>
            <a:rPr lang="fr-FR" sz="1800" b="1" kern="1200" dirty="0" smtClean="0"/>
            <a:t>d’animer un cycle sur le vélo et l’écomobilité</a:t>
          </a:r>
          <a:r>
            <a:rPr lang="fr-FR" sz="1800" kern="1200" dirty="0" smtClean="0"/>
            <a:t> </a:t>
          </a:r>
          <a:endParaRPr lang="fr-FR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fr-FR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800" kern="1200" dirty="0" smtClean="0"/>
            <a:t>Partage d’expériences </a:t>
          </a:r>
          <a:endParaRPr lang="fr-FR" sz="1800" kern="1200" dirty="0"/>
        </a:p>
      </dsp:txBody>
      <dsp:txXfrm>
        <a:off x="2295921" y="1225663"/>
        <a:ext cx="2012156" cy="3250080"/>
      </dsp:txXfrm>
    </dsp:sp>
    <dsp:sp modelId="{88A31915-1A98-43BA-B420-DC55A1854647}">
      <dsp:nvSpPr>
        <dsp:cNvPr id="0" name=""/>
        <dsp:cNvSpPr/>
      </dsp:nvSpPr>
      <dsp:spPr>
        <a:xfrm>
          <a:off x="4589780" y="420800"/>
          <a:ext cx="2012156" cy="80486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smtClean="0"/>
            <a:t>Méthodologie :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smtClean="0"/>
            <a:t>Boîte à outils PDES</a:t>
          </a:r>
          <a:endParaRPr lang="fr-FR" sz="1600" kern="1200" dirty="0"/>
        </a:p>
      </dsp:txBody>
      <dsp:txXfrm>
        <a:off x="4589780" y="420800"/>
        <a:ext cx="2012156" cy="804862"/>
      </dsp:txXfrm>
    </dsp:sp>
    <dsp:sp modelId="{CF261774-14BD-49A2-811A-27690994FD83}">
      <dsp:nvSpPr>
        <dsp:cNvPr id="0" name=""/>
        <dsp:cNvSpPr/>
      </dsp:nvSpPr>
      <dsp:spPr>
        <a:xfrm>
          <a:off x="4589780" y="1225663"/>
          <a:ext cx="2012156" cy="325008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marR="0" lvl="1" indent="-171450" algn="l" defTabSz="8001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Tx/>
            <a:buChar char="••"/>
            <a:tabLst/>
            <a:defRPr/>
          </a:pPr>
          <a:r>
            <a:rPr lang="fr-FR" sz="1800" b="1" kern="1200" dirty="0" smtClean="0"/>
            <a:t> Faciliter</a:t>
          </a:r>
          <a:r>
            <a:rPr lang="fr-FR" sz="1800" kern="1200" dirty="0" smtClean="0"/>
            <a:t> l’élaboration de Plans de Déplacements d’Etablissement Scolaire</a:t>
          </a:r>
          <a:endParaRPr lang="fr-FR" sz="1800" kern="1200" dirty="0"/>
        </a:p>
        <a:p>
          <a:pPr marL="171450" marR="0" lvl="1" indent="-171450" algn="l" defTabSz="8001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Tx/>
            <a:buChar char="••"/>
            <a:tabLst/>
            <a:defRPr/>
          </a:pPr>
          <a:endParaRPr lang="fr-FR" sz="1800" kern="1200" dirty="0"/>
        </a:p>
        <a:p>
          <a:pPr marL="171450" marR="0" lvl="1" indent="-171450" algn="l" defTabSz="8001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Tx/>
            <a:buChar char="••"/>
            <a:tabLst/>
            <a:defRPr/>
          </a:pPr>
          <a:r>
            <a:rPr lang="fr-FR" sz="1800" kern="1200" dirty="0" smtClean="0"/>
            <a:t>Fournir les </a:t>
          </a:r>
          <a:r>
            <a:rPr lang="fr-FR" sz="1800" b="1" kern="1200" dirty="0" smtClean="0"/>
            <a:t>clés </a:t>
          </a:r>
          <a:r>
            <a:rPr lang="fr-FR" sz="1800" b="0" kern="1200" dirty="0" smtClean="0"/>
            <a:t>pour démarrer une démarche, des </a:t>
          </a:r>
          <a:r>
            <a:rPr lang="fr-FR" sz="1800" b="1" kern="1200" dirty="0" smtClean="0"/>
            <a:t>outils pratiques</a:t>
          </a:r>
          <a:r>
            <a:rPr lang="fr-FR" sz="1800" b="0" kern="1200" dirty="0" smtClean="0"/>
            <a:t> </a:t>
          </a:r>
          <a:r>
            <a:rPr lang="fr-FR" sz="1800" kern="1200" dirty="0" smtClean="0"/>
            <a:t> </a:t>
          </a:r>
          <a:endParaRPr lang="fr-FR" sz="1800" kern="1200" dirty="0"/>
        </a:p>
      </dsp:txBody>
      <dsp:txXfrm>
        <a:off x="4589780" y="1225663"/>
        <a:ext cx="2012156" cy="32500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4" y="0"/>
            <a:ext cx="4434998" cy="354795"/>
          </a:xfrm>
          <a:prstGeom prst="rect">
            <a:avLst/>
          </a:prstGeom>
        </p:spPr>
        <p:txBody>
          <a:bodyPr vert="horz" lIns="94622" tIns="47311" rIns="94622" bIns="47311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5797231" y="0"/>
            <a:ext cx="4434998" cy="354795"/>
          </a:xfrm>
          <a:prstGeom prst="rect">
            <a:avLst/>
          </a:prstGeom>
        </p:spPr>
        <p:txBody>
          <a:bodyPr vert="horz" lIns="94622" tIns="47311" rIns="94622" bIns="47311" rtlCol="0"/>
          <a:lstStyle>
            <a:lvl1pPr algn="r">
              <a:defRPr sz="1200"/>
            </a:lvl1pPr>
          </a:lstStyle>
          <a:p>
            <a:fld id="{9B1912FB-7823-48E7-ACBD-9769459CBED5}" type="datetimeFigureOut">
              <a:rPr lang="fr-FR" smtClean="0"/>
              <a:t>09/12/2016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4" y="6743372"/>
            <a:ext cx="4434998" cy="354795"/>
          </a:xfrm>
          <a:prstGeom prst="rect">
            <a:avLst/>
          </a:prstGeom>
        </p:spPr>
        <p:txBody>
          <a:bodyPr vert="horz" lIns="94622" tIns="47311" rIns="94622" bIns="47311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5797231" y="6743372"/>
            <a:ext cx="4434998" cy="354795"/>
          </a:xfrm>
          <a:prstGeom prst="rect">
            <a:avLst/>
          </a:prstGeom>
        </p:spPr>
        <p:txBody>
          <a:bodyPr vert="horz" lIns="94622" tIns="47311" rIns="94622" bIns="47311" rtlCol="0" anchor="b"/>
          <a:lstStyle>
            <a:lvl1pPr algn="r">
              <a:defRPr sz="1200"/>
            </a:lvl1pPr>
          </a:lstStyle>
          <a:p>
            <a:fld id="{7A12C0EA-425C-42C1-A8DF-F494FFDBE4F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645911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4" y="0"/>
            <a:ext cx="4434998" cy="354795"/>
          </a:xfrm>
          <a:prstGeom prst="rect">
            <a:avLst/>
          </a:prstGeom>
        </p:spPr>
        <p:txBody>
          <a:bodyPr vert="horz" lIns="94622" tIns="47311" rIns="94622" bIns="47311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5797231" y="0"/>
            <a:ext cx="4434998" cy="354795"/>
          </a:xfrm>
          <a:prstGeom prst="rect">
            <a:avLst/>
          </a:prstGeom>
        </p:spPr>
        <p:txBody>
          <a:bodyPr vert="horz" lIns="94622" tIns="47311" rIns="94622" bIns="47311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0217F44E-AD7E-42D4-9464-60CF51CEBCBE}" type="datetimeFigureOut">
              <a:rPr lang="fr-FR"/>
              <a:pPr>
                <a:defRPr/>
              </a:pPr>
              <a:t>09/12/2016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195638" y="533400"/>
            <a:ext cx="3843337" cy="2660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622" tIns="47311" rIns="94622" bIns="47311" rtlCol="0" anchor="ctr"/>
          <a:lstStyle/>
          <a:p>
            <a:pPr lvl="0"/>
            <a:endParaRPr lang="fr-FR" noProof="0" dirty="0" smtClean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1023463" y="3372253"/>
            <a:ext cx="8187690" cy="3194288"/>
          </a:xfrm>
          <a:prstGeom prst="rect">
            <a:avLst/>
          </a:prstGeom>
        </p:spPr>
        <p:txBody>
          <a:bodyPr vert="horz" lIns="94622" tIns="47311" rIns="94622" bIns="47311" rtlCol="0">
            <a:normAutofit/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4" y="6743372"/>
            <a:ext cx="4434998" cy="354795"/>
          </a:xfrm>
          <a:prstGeom prst="rect">
            <a:avLst/>
          </a:prstGeom>
        </p:spPr>
        <p:txBody>
          <a:bodyPr vert="horz" lIns="94622" tIns="47311" rIns="94622" bIns="47311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5797231" y="6743372"/>
            <a:ext cx="4434998" cy="354795"/>
          </a:xfrm>
          <a:prstGeom prst="rect">
            <a:avLst/>
          </a:prstGeom>
        </p:spPr>
        <p:txBody>
          <a:bodyPr vert="horz" lIns="94622" tIns="47311" rIns="94622" bIns="47311" rtlCol="0" anchor="b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3A4A6D91-AA37-4F21-A340-693C946D86BA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9379777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exte 7"/>
          <p:cNvSpPr>
            <a:spLocks noGrp="1"/>
          </p:cNvSpPr>
          <p:nvPr>
            <p:ph type="body" sz="quarter" idx="10" hasCustomPrompt="1"/>
          </p:nvPr>
        </p:nvSpPr>
        <p:spPr>
          <a:xfrm>
            <a:off x="380492" y="2826585"/>
            <a:ext cx="9145016" cy="432048"/>
          </a:xfrm>
          <a:prstGeom prst="rect">
            <a:avLst/>
          </a:prstGeom>
        </p:spPr>
        <p:txBody>
          <a:bodyPr/>
          <a:lstStyle>
            <a:lvl1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 sz="2600" b="1" baseline="0">
                <a:solidFill>
                  <a:schemeClr val="tx1"/>
                </a:solidFill>
                <a:latin typeface="Futura Bold"/>
              </a:defRPr>
            </a:lvl1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fr-FR" dirty="0" smtClean="0"/>
              <a:t>TITRE DE LA PRESENTATION</a:t>
            </a:r>
            <a:endParaRPr lang="fr-F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7931249" cy="708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Espace réservé du texte 16"/>
          <p:cNvSpPr>
            <a:spLocks noGrp="1"/>
          </p:cNvSpPr>
          <p:nvPr>
            <p:ph type="body" sz="quarter" idx="12" hasCustomPrompt="1"/>
          </p:nvPr>
        </p:nvSpPr>
        <p:spPr>
          <a:xfrm>
            <a:off x="200472" y="221490"/>
            <a:ext cx="6911975" cy="265847"/>
          </a:xfrm>
          <a:prstGeom prst="rect">
            <a:avLst/>
          </a:prstGeom>
        </p:spPr>
        <p:txBody>
          <a:bodyPr/>
          <a:lstStyle>
            <a:lvl1pPr>
              <a:defRPr sz="1000" b="1" cap="all" baseline="0">
                <a:solidFill>
                  <a:schemeClr val="bg1"/>
                </a:solidFill>
                <a:latin typeface="Futura Bold" panose="020B0800000000000000" pitchFamily="34" charset="0"/>
              </a:defRPr>
            </a:lvl1pPr>
          </a:lstStyle>
          <a:p>
            <a:r>
              <a:rPr lang="fr-FR" sz="1000" dirty="0" smtClean="0">
                <a:solidFill>
                  <a:schemeClr val="bg1"/>
                </a:solidFill>
                <a:latin typeface="Futura Bold"/>
                <a:cs typeface="Futura Bold"/>
              </a:rPr>
              <a:t>INTITULÉ DU OU DES PÔLES IMPLIQUÉS</a:t>
            </a:r>
            <a:endParaRPr lang="fr-FR" sz="1000" dirty="0">
              <a:solidFill>
                <a:schemeClr val="bg1"/>
              </a:solidFill>
              <a:latin typeface="Futura Bold"/>
              <a:cs typeface="Futura Bold"/>
            </a:endParaRP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3"/>
          </p:nvPr>
        </p:nvSpPr>
        <p:spPr>
          <a:xfrm>
            <a:off x="344488" y="3501008"/>
            <a:ext cx="9217025" cy="2016125"/>
          </a:xfrm>
          <a:prstGeom prst="rect">
            <a:avLst/>
          </a:prstGeom>
        </p:spPr>
        <p:txBody>
          <a:bodyPr/>
          <a:lstStyle>
            <a:lvl1pPr algn="ctr">
              <a:defRPr sz="1800">
                <a:solidFill>
                  <a:schemeClr val="tx1"/>
                </a:solidFill>
                <a:latin typeface="+mn-lt"/>
              </a:defRPr>
            </a:lvl1pPr>
            <a:lvl2pPr algn="ctr">
              <a:defRPr sz="1800">
                <a:solidFill>
                  <a:schemeClr val="tx1"/>
                </a:solidFill>
                <a:latin typeface="+mn-lt"/>
              </a:defRPr>
            </a:lvl2pPr>
            <a:lvl3pPr algn="ctr">
              <a:defRPr sz="1800">
                <a:solidFill>
                  <a:schemeClr val="tx1"/>
                </a:solidFill>
                <a:latin typeface="+mn-lt"/>
              </a:defRPr>
            </a:lvl3pPr>
            <a:lvl4pPr algn="ctr">
              <a:defRPr sz="1800">
                <a:solidFill>
                  <a:schemeClr val="tx1"/>
                </a:solidFill>
                <a:latin typeface="+mn-lt"/>
              </a:defRPr>
            </a:lvl4pPr>
            <a:lvl5pPr algn="ctr">
              <a:defRPr sz="180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16" name="Espace réservé du numéro de diapositive 5"/>
          <p:cNvSpPr>
            <a:spLocks noGrp="1"/>
          </p:cNvSpPr>
          <p:nvPr>
            <p:ph type="sldNum" sz="quarter" idx="14"/>
          </p:nvPr>
        </p:nvSpPr>
        <p:spPr>
          <a:xfrm>
            <a:off x="200472" y="6165304"/>
            <a:ext cx="23114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600" b="1">
                <a:solidFill>
                  <a:schemeClr val="tx2"/>
                </a:solidFill>
                <a:latin typeface="+mj-lt"/>
              </a:defRPr>
            </a:lvl1pPr>
          </a:lstStyle>
          <a:p>
            <a:pPr>
              <a:defRPr/>
            </a:pPr>
            <a:fld id="{5B72468C-60B8-432D-9B77-380600A86207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53561028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88504" y="980728"/>
            <a:ext cx="8928000" cy="576064"/>
          </a:xfrm>
          <a:prstGeom prst="rect">
            <a:avLst/>
          </a:prstGeom>
        </p:spPr>
        <p:txBody>
          <a:bodyPr bIns="0" anchor="b"/>
          <a:lstStyle>
            <a:lvl1pPr>
              <a:lnSpc>
                <a:spcPts val="3600"/>
              </a:lnSpc>
              <a:defRPr sz="2000" cap="all" baseline="0"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200472" y="6165304"/>
            <a:ext cx="23114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600" b="1">
                <a:solidFill>
                  <a:schemeClr val="tx2"/>
                </a:solidFill>
                <a:latin typeface="+mj-lt"/>
              </a:defRPr>
            </a:lvl1pPr>
          </a:lstStyle>
          <a:p>
            <a:pPr>
              <a:defRPr/>
            </a:pPr>
            <a:fld id="{5B72468C-60B8-432D-9B77-380600A86207}" type="slidenum">
              <a:rPr lang="fr-FR" smtClean="0"/>
              <a:t>‹N°›</a:t>
            </a:fld>
            <a:endParaRPr lang="fr-FR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6"/>
          </p:nvPr>
        </p:nvSpPr>
        <p:spPr>
          <a:xfrm>
            <a:off x="488504" y="1484784"/>
            <a:ext cx="8928422" cy="648000"/>
          </a:xfrm>
          <a:prstGeom prst="rect">
            <a:avLst/>
          </a:prstGeom>
        </p:spPr>
        <p:txBody>
          <a:bodyPr/>
          <a:lstStyle>
            <a:lvl1pPr algn="ctr">
              <a:defRPr sz="20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2" name="Espace réservé du texte 3"/>
          <p:cNvSpPr>
            <a:spLocks noGrp="1"/>
          </p:cNvSpPr>
          <p:nvPr>
            <p:ph type="body" sz="quarter" idx="18"/>
          </p:nvPr>
        </p:nvSpPr>
        <p:spPr>
          <a:xfrm>
            <a:off x="488504" y="2204864"/>
            <a:ext cx="8928992" cy="3888258"/>
          </a:xfrm>
          <a:prstGeom prst="rect">
            <a:avLst/>
          </a:prstGeom>
        </p:spPr>
        <p:txBody>
          <a:bodyPr/>
          <a:lstStyle>
            <a:lvl1pPr marL="0" indent="0" algn="ctr">
              <a:defRPr sz="1800">
                <a:solidFill>
                  <a:schemeClr val="accent1"/>
                </a:solidFill>
              </a:defRPr>
            </a:lvl1pPr>
            <a:lvl2pPr marL="361950" indent="-352425" algn="ctr">
              <a:buClr>
                <a:schemeClr val="tx2"/>
              </a:buClr>
              <a:buFont typeface="Wingdings 3" pitchFamily="18" charset="2"/>
              <a:buChar char=""/>
              <a:defRPr sz="1800">
                <a:latin typeface="+mn-lt"/>
              </a:defRPr>
            </a:lvl2pPr>
            <a:lvl3pPr marL="539750" indent="-228600" algn="ctr">
              <a:buClr>
                <a:schemeClr val="tx2"/>
              </a:buClr>
              <a:buFont typeface="Wingdings" pitchFamily="2" charset="2"/>
              <a:buChar char="§"/>
              <a:defRPr sz="1800">
                <a:latin typeface="+mn-lt"/>
              </a:defRPr>
            </a:lvl3pPr>
            <a:lvl4pPr algn="ctr">
              <a:defRPr sz="16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478740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du texte 3"/>
          <p:cNvSpPr>
            <a:spLocks noGrp="1"/>
          </p:cNvSpPr>
          <p:nvPr>
            <p:ph type="body" sz="quarter" idx="18"/>
          </p:nvPr>
        </p:nvSpPr>
        <p:spPr>
          <a:xfrm>
            <a:off x="488504" y="2204864"/>
            <a:ext cx="4392488" cy="3888258"/>
          </a:xfrm>
          <a:prstGeom prst="rect">
            <a:avLst/>
          </a:prstGeom>
        </p:spPr>
        <p:txBody>
          <a:bodyPr/>
          <a:lstStyle>
            <a:lvl1pPr marL="0" indent="0">
              <a:defRPr sz="1800">
                <a:solidFill>
                  <a:schemeClr val="accent1"/>
                </a:solidFill>
              </a:defRPr>
            </a:lvl1pPr>
            <a:lvl2pPr marL="361950" indent="-352425">
              <a:buClr>
                <a:schemeClr val="tx2"/>
              </a:buClr>
              <a:buFont typeface="Wingdings 3" pitchFamily="18" charset="2"/>
              <a:buChar char=""/>
              <a:defRPr sz="1800">
                <a:latin typeface="+mn-lt"/>
              </a:defRPr>
            </a:lvl2pPr>
            <a:lvl3pPr marL="539750" indent="-228600">
              <a:buClr>
                <a:schemeClr val="tx2"/>
              </a:buClr>
              <a:buFont typeface="Wingdings" pitchFamily="2" charset="2"/>
              <a:buChar char="§"/>
              <a:defRPr sz="1800">
                <a:latin typeface="+mn-lt"/>
              </a:defRPr>
            </a:lvl3pPr>
            <a:lvl4pPr>
              <a:defRPr sz="1800">
                <a:latin typeface="+mn-lt"/>
              </a:defRPr>
            </a:lvl4pPr>
            <a:lvl5pPr>
              <a:defRPr sz="1800">
                <a:latin typeface="+mn-lt"/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488504" y="980728"/>
            <a:ext cx="8928000" cy="576064"/>
          </a:xfrm>
          <a:prstGeom prst="rect">
            <a:avLst/>
          </a:prstGeom>
        </p:spPr>
        <p:txBody>
          <a:bodyPr bIns="0" anchor="b"/>
          <a:lstStyle>
            <a:lvl1pPr>
              <a:lnSpc>
                <a:spcPts val="3600"/>
              </a:lnSpc>
              <a:defRPr sz="2000" cap="all" baseline="0"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9" name="Espace réservé du texte 7"/>
          <p:cNvSpPr>
            <a:spLocks noGrp="1"/>
          </p:cNvSpPr>
          <p:nvPr>
            <p:ph type="body" sz="quarter" idx="16"/>
          </p:nvPr>
        </p:nvSpPr>
        <p:spPr>
          <a:xfrm>
            <a:off x="488504" y="1484784"/>
            <a:ext cx="8928422" cy="648000"/>
          </a:xfrm>
          <a:prstGeom prst="rect">
            <a:avLst/>
          </a:prstGeom>
        </p:spPr>
        <p:txBody>
          <a:bodyPr/>
          <a:lstStyle>
            <a:lvl1pPr algn="ctr">
              <a:defRPr sz="20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9"/>
          </p:nvPr>
        </p:nvSpPr>
        <p:spPr>
          <a:xfrm>
            <a:off x="4953000" y="2205038"/>
            <a:ext cx="4464496" cy="3888258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accent1"/>
                </a:solidFill>
                <a:latin typeface="+mn-lt"/>
              </a:defRPr>
            </a:lvl1pPr>
            <a:lvl2pPr marL="266700" indent="-258763">
              <a:buClr>
                <a:schemeClr val="tx2"/>
              </a:buClr>
              <a:buFont typeface="Wingdings 3" pitchFamily="18" charset="2"/>
              <a:buChar char=""/>
              <a:defRPr sz="1800">
                <a:latin typeface="+mn-lt"/>
              </a:defRPr>
            </a:lvl2pPr>
            <a:lvl3pPr marL="539750" indent="-228600">
              <a:buClr>
                <a:schemeClr val="tx2"/>
              </a:buClr>
              <a:buFont typeface="Wingdings" pitchFamily="2" charset="2"/>
              <a:buChar char="§"/>
              <a:defRPr sz="1800">
                <a:latin typeface="+mn-lt"/>
              </a:defRPr>
            </a:lvl3pPr>
            <a:lvl4pPr>
              <a:defRPr sz="1800">
                <a:latin typeface="+mn-lt"/>
              </a:defRPr>
            </a:lvl4pPr>
            <a:lvl5pPr>
              <a:defRPr sz="1800">
                <a:latin typeface="+mn-lt"/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6" name="Espace réservé du numéro de diapositive 5"/>
          <p:cNvSpPr txBox="1">
            <a:spLocks/>
          </p:cNvSpPr>
          <p:nvPr userDrawn="1"/>
        </p:nvSpPr>
        <p:spPr>
          <a:xfrm>
            <a:off x="200472" y="6162267"/>
            <a:ext cx="2311400" cy="36512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algn="l" rtl="0" fontAlgn="auto">
              <a:spcBef>
                <a:spcPts val="0"/>
              </a:spcBef>
              <a:spcAft>
                <a:spcPts val="0"/>
              </a:spcAft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D03EAC2A-3E7E-4363-B3A9-4E2950CB9CD3}" type="slidenum">
              <a:rPr lang="fr-FR" smtClean="0">
                <a:latin typeface="+mj-lt"/>
              </a:rPr>
              <a:t>‹N°›</a:t>
            </a:fld>
            <a:endParaRPr lang="fr-FR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963299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>
            <a:lvl1pPr>
              <a:defRPr sz="2000" baseline="0"/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200472" y="6165304"/>
            <a:ext cx="23114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600" b="1">
                <a:solidFill>
                  <a:schemeClr val="tx2"/>
                </a:solidFill>
                <a:latin typeface="+mj-lt"/>
              </a:defRPr>
            </a:lvl1pPr>
          </a:lstStyle>
          <a:p>
            <a:pPr>
              <a:defRPr/>
            </a:pPr>
            <a:fld id="{DBCA430C-6308-4D1D-BBAC-7510B3CF0A0D}" type="slidenum">
              <a:rPr lang="fr-FR" smtClean="0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869372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200472" y="6165304"/>
            <a:ext cx="23114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600" b="1">
                <a:solidFill>
                  <a:schemeClr val="tx2"/>
                </a:solidFill>
                <a:latin typeface="+mj-lt"/>
              </a:defRPr>
            </a:lvl1pPr>
          </a:lstStyle>
          <a:p>
            <a:pPr>
              <a:defRPr/>
            </a:pPr>
            <a:fld id="{5B72468C-60B8-432D-9B77-380600A86207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262070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60512" y="476672"/>
            <a:ext cx="8856984" cy="4760442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smtClean="0"/>
              <a:t>Cliquez sur l'icône pour ajouter une image</a:t>
            </a:r>
            <a:endParaRPr lang="fr-FR" noProof="0" dirty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928664" y="5805264"/>
            <a:ext cx="5943600" cy="360040"/>
          </a:xfrm>
          <a:prstGeom prst="rect">
            <a:avLst/>
          </a:prstGeom>
        </p:spPr>
        <p:txBody>
          <a:bodyPr/>
          <a:lstStyle>
            <a:lvl1pPr algn="ctr">
              <a:defRPr lang="fr-FR" sz="1800" baseline="0" smtClean="0">
                <a:solidFill>
                  <a:schemeClr val="tx1"/>
                </a:solidFill>
              </a:defRPr>
            </a:lvl1pPr>
          </a:lstStyle>
          <a:p>
            <a:pPr marL="0" lvl="0" indent="0">
              <a:buNone/>
            </a:pPr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3"/>
          </p:nvPr>
        </p:nvSpPr>
        <p:spPr>
          <a:xfrm>
            <a:off x="1928664" y="5229200"/>
            <a:ext cx="5976515" cy="575716"/>
          </a:xfrm>
          <a:prstGeom prst="rect">
            <a:avLst/>
          </a:prstGeom>
        </p:spPr>
        <p:txBody>
          <a:bodyPr anchor="b"/>
          <a:lstStyle>
            <a:lvl1pPr algn="ctr">
              <a:defRPr sz="2000" b="1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8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200472" y="6165304"/>
            <a:ext cx="23114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600" b="1">
                <a:solidFill>
                  <a:schemeClr val="tx2"/>
                </a:solidFill>
                <a:latin typeface="+mj-lt"/>
              </a:defRPr>
            </a:lvl1pPr>
          </a:lstStyle>
          <a:p>
            <a:pPr>
              <a:defRPr/>
            </a:pPr>
            <a:fld id="{00D0A3C1-0F78-42AA-98E3-51F390443AC1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068031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ébut diaporama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7029" y="1340768"/>
            <a:ext cx="3632312" cy="43565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25730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 diapora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2046" y="3044187"/>
            <a:ext cx="1484387" cy="17825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C:\Users\probert\Pictures\POWERPOINT ADRESSE.jpg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2333" y="5085183"/>
            <a:ext cx="2563812" cy="1262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07367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52796"/>
            <a:ext cx="9893032" cy="305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97" r:id="rId1"/>
    <p:sldLayoutId id="2147484196" r:id="rId2"/>
    <p:sldLayoutId id="2147484199" r:id="rId3"/>
    <p:sldLayoutId id="2147484201" r:id="rId4"/>
    <p:sldLayoutId id="2147484214" r:id="rId5"/>
    <p:sldLayoutId id="2147484204" r:id="rId6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 b="1" kern="1200">
          <a:solidFill>
            <a:srgbClr val="575757"/>
          </a:solidFill>
          <a:latin typeface="+mj-lt"/>
          <a:ea typeface="+mj-ea"/>
          <a:cs typeface="Arial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500" b="1">
          <a:solidFill>
            <a:srgbClr val="575757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500" b="1">
          <a:solidFill>
            <a:srgbClr val="575757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500" b="1">
          <a:solidFill>
            <a:srgbClr val="575757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500" b="1">
          <a:solidFill>
            <a:srgbClr val="575757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500" b="1">
          <a:solidFill>
            <a:srgbClr val="575757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500" b="1">
          <a:solidFill>
            <a:srgbClr val="575757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500" b="1">
          <a:solidFill>
            <a:srgbClr val="575757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500" b="1">
          <a:solidFill>
            <a:srgbClr val="575757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defRPr sz="2600" kern="1200">
          <a:solidFill>
            <a:srgbClr val="E30613"/>
          </a:solidFill>
          <a:latin typeface="+mn-lt"/>
          <a:ea typeface="+mn-ea"/>
          <a:cs typeface="+mn-cs"/>
        </a:defRPr>
      </a:lvl1pPr>
      <a:lvl2pPr marL="742950" indent="-733425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defRPr sz="2400" kern="1200">
          <a:solidFill>
            <a:srgbClr val="575757"/>
          </a:solidFill>
          <a:latin typeface="Cambria" pitchFamily="18" charset="0"/>
          <a:ea typeface="+mn-ea"/>
          <a:cs typeface="+mn-cs"/>
        </a:defRPr>
      </a:lvl2pPr>
      <a:lvl3pPr marL="539750" indent="-228600" algn="l" rtl="0" eaLnBrk="1" fontAlgn="base" hangingPunct="1">
        <a:spcBef>
          <a:spcPct val="20000"/>
        </a:spcBef>
        <a:spcAft>
          <a:spcPct val="0"/>
        </a:spcAft>
        <a:buSzPct val="80000"/>
        <a:buBlip>
          <a:blip r:embed="rId9"/>
        </a:buBlip>
        <a:defRPr sz="2000" kern="1200">
          <a:solidFill>
            <a:srgbClr val="575757"/>
          </a:solidFill>
          <a:latin typeface="Cambria" pitchFamily="18" charset="0"/>
          <a:ea typeface="+mn-ea"/>
          <a:cs typeface="+mn-cs"/>
        </a:defRPr>
      </a:lvl3pPr>
      <a:lvl4pPr marL="890588" indent="-228600" algn="l" rtl="0" eaLnBrk="1" fontAlgn="base" hangingPunct="1">
        <a:spcBef>
          <a:spcPct val="20000"/>
        </a:spcBef>
        <a:spcAft>
          <a:spcPct val="0"/>
        </a:spcAft>
        <a:buClr>
          <a:srgbClr val="E30613"/>
        </a:buClr>
        <a:buFont typeface="Arial" pitchFamily="34" charset="0"/>
        <a:buChar char="•"/>
        <a:defRPr sz="1800" kern="1200">
          <a:solidFill>
            <a:srgbClr val="575757"/>
          </a:solidFill>
          <a:latin typeface="Cambria" pitchFamily="18" charset="0"/>
          <a:ea typeface="+mn-ea"/>
          <a:cs typeface="+mn-cs"/>
        </a:defRPr>
      </a:lvl4pPr>
      <a:lvl5pPr marL="1258888" indent="-228600" algn="l" rtl="0" eaLnBrk="1" fontAlgn="base" hangingPunct="1">
        <a:spcBef>
          <a:spcPct val="20000"/>
        </a:spcBef>
        <a:spcAft>
          <a:spcPct val="0"/>
        </a:spcAft>
        <a:buClr>
          <a:srgbClr val="E30613"/>
        </a:buClr>
        <a:buFont typeface="Arial" pitchFamily="34" charset="0"/>
        <a:buChar char="&gt;"/>
        <a:defRPr sz="1800" kern="1200">
          <a:solidFill>
            <a:srgbClr val="575757"/>
          </a:solidFill>
          <a:latin typeface="Cambria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90629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12" r:id="rId1"/>
    <p:sldLayoutId id="2147484213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PG"/><Relationship Id="rId4" Type="http://schemas.openxmlformats.org/officeDocument/2006/relationships/image" Target="../media/image37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mailto:evanpoulle@lillemetropole.fr" TargetMode="Externa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www.trafficsnakegame.eu/france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challenge-ecomobilite-scolaire.fr/" TargetMode="Externa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s://www.youtube.com/watch?v=20fOQssCzPo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png"/><Relationship Id="rId7" Type="http://schemas.openxmlformats.org/officeDocument/2006/relationships/image" Target="../media/image15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11" Type="http://schemas.openxmlformats.org/officeDocument/2006/relationships/image" Target="../media/image19.jpe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2201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88504" y="404664"/>
            <a:ext cx="8928000" cy="576064"/>
          </a:xfrm>
        </p:spPr>
        <p:txBody>
          <a:bodyPr/>
          <a:lstStyle/>
          <a:p>
            <a:r>
              <a:rPr lang="fr-FR" dirty="0" smtClean="0"/>
              <a:t>Les supports du challenge écomobilité scolaire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72468C-60B8-432D-9B77-380600A86207}" type="slidenum">
              <a:rPr lang="fr-FR" smtClean="0"/>
              <a:t>10</a:t>
            </a:fld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6"/>
          </p:nvPr>
        </p:nvSpPr>
        <p:spPr>
          <a:xfrm>
            <a:off x="488504" y="908720"/>
            <a:ext cx="8928422" cy="648000"/>
          </a:xfrm>
        </p:spPr>
        <p:txBody>
          <a:bodyPr/>
          <a:lstStyle/>
          <a:p>
            <a:r>
              <a:rPr lang="fr-FR" dirty="0" smtClean="0"/>
              <a:t>Le livret d’animation, le comptage  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824" y="1340768"/>
            <a:ext cx="7848600" cy="399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1151" y="4797152"/>
            <a:ext cx="3546419" cy="20086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9181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72468C-60B8-432D-9B77-380600A86207}" type="slidenum">
              <a:rPr lang="fr-FR" smtClean="0"/>
              <a:t>11</a:t>
            </a:fld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528" y="3768502"/>
            <a:ext cx="3864429" cy="2898322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281" y="119398"/>
            <a:ext cx="5130090" cy="344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44550"/>
            <a:ext cx="2688927" cy="363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3040" y="3897344"/>
            <a:ext cx="3621600" cy="2661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368049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Formations « animer un cycle d’apprentissage du vélo – écomobilité »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72468C-60B8-432D-9B77-380600A86207}" type="slidenum">
              <a:rPr lang="fr-FR" smtClean="0"/>
              <a:t>12</a:t>
            </a:fld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r-FR" dirty="0" smtClean="0"/>
              <a:t>Courrier à toutes les communes en septembre 2015. Public : animateurs TAP, agents de prévention, animateurs sportifs. Aussi quelques professeurs. </a:t>
            </a:r>
          </a:p>
          <a:p>
            <a:endParaRPr lang="fr-FR" dirty="0"/>
          </a:p>
          <a:p>
            <a:r>
              <a:rPr lang="fr-FR" dirty="0" smtClean="0"/>
              <a:t>5 sessions d’une journée organisées, 10 communes bénéficiaires et 52 personnes formées </a:t>
            </a:r>
          </a:p>
          <a:p>
            <a:endParaRPr lang="fr-FR" dirty="0"/>
          </a:p>
          <a:p>
            <a:r>
              <a:rPr lang="fr-FR" dirty="0" smtClean="0"/>
              <a:t>À la MEL ou accueilli dans une commune </a:t>
            </a:r>
          </a:p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395802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Programme 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72468C-60B8-432D-9B77-380600A86207}" type="slidenum">
              <a:rPr lang="fr-FR" smtClean="0"/>
              <a:t>13</a:t>
            </a:fld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8"/>
          </p:nvPr>
        </p:nvSpPr>
        <p:spPr>
          <a:xfrm>
            <a:off x="200472" y="2276872"/>
            <a:ext cx="4392488" cy="3888258"/>
          </a:xfrm>
        </p:spPr>
        <p:txBody>
          <a:bodyPr/>
          <a:lstStyle/>
          <a:p>
            <a:pPr marL="342900" indent="-342900">
              <a:buAutoNum type="arabicParenR"/>
            </a:pPr>
            <a:r>
              <a:rPr lang="fr-FR" dirty="0" smtClean="0"/>
              <a:t>l’argumentaire autour de l’écomobilité </a:t>
            </a:r>
          </a:p>
          <a:p>
            <a:pPr marL="342900" indent="-342900">
              <a:buAutoNum type="arabicParenR"/>
            </a:pPr>
            <a:r>
              <a:rPr lang="fr-FR" dirty="0" smtClean="0"/>
              <a:t>Jeu </a:t>
            </a:r>
            <a:r>
              <a:rPr lang="fr-FR" dirty="0" err="1" smtClean="0"/>
              <a:t>optimove</a:t>
            </a:r>
            <a:r>
              <a:rPr lang="fr-FR" dirty="0" smtClean="0"/>
              <a:t> </a:t>
            </a:r>
            <a:r>
              <a:rPr lang="fr-FR" dirty="0" smtClean="0"/>
              <a:t>junior </a:t>
            </a:r>
          </a:p>
          <a:p>
            <a:pPr marL="342900" indent="-342900">
              <a:buAutoNum type="arabicParenR"/>
            </a:pPr>
            <a:r>
              <a:rPr lang="fr-FR" dirty="0" smtClean="0"/>
              <a:t>Les conseils pour bien circuler à vélo (film avec Sacha et Calixte)</a:t>
            </a:r>
          </a:p>
          <a:p>
            <a:pPr marL="342900" indent="-342900">
              <a:buAutoNum type="arabicParenR"/>
            </a:pPr>
            <a:endParaRPr lang="fr-FR" dirty="0" smtClean="0"/>
          </a:p>
          <a:p>
            <a:r>
              <a:rPr lang="fr-FR" i="1" dirty="0" smtClean="0"/>
              <a:t>Pause déjeuner </a:t>
            </a:r>
          </a:p>
          <a:p>
            <a:endParaRPr lang="fr-FR" dirty="0" smtClean="0"/>
          </a:p>
          <a:p>
            <a:r>
              <a:rPr lang="fr-FR" dirty="0" smtClean="0"/>
              <a:t>3) Pratique : les exercices de maniabilité du vélo</a:t>
            </a:r>
          </a:p>
          <a:p>
            <a:r>
              <a:rPr lang="fr-FR" dirty="0" smtClean="0"/>
              <a:t>4) Autres ressources et outils </a:t>
            </a:r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7764" y="2996952"/>
            <a:ext cx="3028950" cy="150495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4253" y="4570701"/>
            <a:ext cx="2552461" cy="1907629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0239" y="1124744"/>
            <a:ext cx="2376475" cy="1776102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0992" y="4725144"/>
            <a:ext cx="2345812" cy="1753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1698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Et pour 2017 ? 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72468C-60B8-432D-9B77-380600A86207}" type="slidenum">
              <a:rPr lang="fr-FR" smtClean="0"/>
              <a:t>14</a:t>
            </a:fld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fr-FR" dirty="0" smtClean="0"/>
              <a:t>Les campagnes : groupe de travail avec des communes, valorisation des bonnes pratiques, etc. </a:t>
            </a:r>
          </a:p>
          <a:p>
            <a:pPr marL="342900" indent="-342900">
              <a:buFont typeface="+mj-lt"/>
              <a:buAutoNum type="arabicPeriod"/>
            </a:pPr>
            <a:endParaRPr lang="fr-FR" dirty="0"/>
          </a:p>
          <a:p>
            <a:pPr marL="342900" indent="-342900">
              <a:buFont typeface="+mj-lt"/>
              <a:buAutoNum type="arabicPeriod"/>
            </a:pPr>
            <a:r>
              <a:rPr lang="fr-FR" dirty="0" smtClean="0"/>
              <a:t>Les formations : prochaine session organisée le 2 février </a:t>
            </a:r>
          </a:p>
          <a:p>
            <a:pPr marL="342900" indent="-342900">
              <a:buFont typeface="+mj-lt"/>
              <a:buAutoNum type="arabicPeriod"/>
            </a:pPr>
            <a:endParaRPr lang="fr-FR" dirty="0"/>
          </a:p>
          <a:p>
            <a:pPr marL="342900" indent="-342900">
              <a:buFont typeface="+mj-lt"/>
              <a:buAutoNum type="arabicPeriod"/>
            </a:pPr>
            <a:r>
              <a:rPr lang="fr-FR" dirty="0" smtClean="0"/>
              <a:t>La boîte à outils PDES 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053745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1"/>
          <p:cNvSpPr txBox="1">
            <a:spLocks/>
          </p:cNvSpPr>
          <p:nvPr/>
        </p:nvSpPr>
        <p:spPr>
          <a:xfrm>
            <a:off x="3512840" y="188640"/>
            <a:ext cx="3080792" cy="3888258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61950" indent="-3524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 3" pitchFamily="18" charset="2"/>
              <a:buChar char=""/>
              <a:defRPr sz="1800" kern="1200">
                <a:solidFill>
                  <a:srgbClr val="575757"/>
                </a:solidFill>
                <a:latin typeface="+mn-lt"/>
                <a:ea typeface="+mn-ea"/>
                <a:cs typeface="+mn-cs"/>
              </a:defRPr>
            </a:lvl2pPr>
            <a:lvl3pPr marL="5397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1800" kern="1200">
                <a:solidFill>
                  <a:srgbClr val="575757"/>
                </a:solidFill>
                <a:latin typeface="+mn-lt"/>
                <a:ea typeface="+mn-ea"/>
                <a:cs typeface="+mn-cs"/>
              </a:defRPr>
            </a:lvl3pPr>
            <a:lvl4pPr marL="8905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E30613"/>
              </a:buClr>
              <a:buFont typeface="Arial" pitchFamily="34" charset="0"/>
              <a:buChar char="•"/>
              <a:defRPr sz="1800" kern="1200">
                <a:solidFill>
                  <a:srgbClr val="575757"/>
                </a:solidFill>
                <a:latin typeface="+mn-lt"/>
                <a:ea typeface="+mn-ea"/>
                <a:cs typeface="+mn-cs"/>
              </a:defRPr>
            </a:lvl4pPr>
            <a:lvl5pPr marL="12588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E30613"/>
              </a:buClr>
              <a:buFont typeface="Arial" pitchFamily="34" charset="0"/>
              <a:buChar char="&gt;"/>
              <a:defRPr sz="1800" kern="1200">
                <a:solidFill>
                  <a:srgbClr val="575757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mbria"/>
              </a:rPr>
              <a:t>Elodie VANPOULLE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mbria"/>
              </a:rPr>
              <a:t>MEL – pôle Déplacements et accessibilité de la Métropole, direction Mobilité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mbria"/>
              </a:rPr>
              <a:t>Chargée de mission Modes actifs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mbria"/>
                <a:hlinkClick r:id="rId2"/>
              </a:rPr>
              <a:t>evanpoulle@lillemetropole.fr</a:t>
            </a:r>
            <a:r>
              <a:rPr kumimoji="0" 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mbria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mbria"/>
              </a:rPr>
              <a:t>03 59 00 19 43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rgbClr val="585858"/>
              </a:solidFill>
              <a:effectLst/>
              <a:uLnTx/>
              <a:uFillTx/>
              <a:latin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1916354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Emile le Serpent mobile, l’écomobilité scolaire à la MEL 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 dirty="0" smtClean="0"/>
              <a:t>Réseaux, services, </a:t>
            </a:r>
            <a:r>
              <a:rPr lang="fr-FR" dirty="0" err="1" smtClean="0"/>
              <a:t>mobilite</a:t>
            </a:r>
            <a:r>
              <a:rPr lang="fr-FR" dirty="0" smtClean="0"/>
              <a:t>-transports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 smtClean="0"/>
              <a:t>9 décembre 2016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5B72468C-60B8-432D-9B77-380600A86207}" type="slidenum">
              <a:rPr lang="fr-FR" smtClean="0"/>
              <a:t>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33271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L’écomobilité scolaire… une action « </a:t>
            </a:r>
            <a:r>
              <a:rPr lang="fr-FR" dirty="0" smtClean="0"/>
              <a:t>PDU 2010&gt;2020</a:t>
            </a:r>
            <a:r>
              <a:rPr lang="fr-FR" dirty="0" smtClean="0"/>
              <a:t> »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72468C-60B8-432D-9B77-380600A86207}" type="slidenum">
              <a:rPr lang="fr-FR" smtClean="0"/>
              <a:t>3</a:t>
            </a:fld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fr-FR" dirty="0" smtClean="0"/>
              <a:t>Feuille de route Marche, Plan d’action Vélo… </a:t>
            </a:r>
            <a:endParaRPr lang="fr-FR" dirty="0"/>
          </a:p>
        </p:txBody>
      </p:sp>
      <p:graphicFrame>
        <p:nvGraphicFramePr>
          <p:cNvPr id="6" name="Diagramme 5"/>
          <p:cNvGraphicFramePr/>
          <p:nvPr>
            <p:extLst>
              <p:ext uri="{D42A27DB-BD31-4B8C-83A1-F6EECF244321}">
                <p14:modId xmlns:p14="http://schemas.microsoft.com/office/powerpoint/2010/main" val="3904606662"/>
              </p:ext>
            </p:extLst>
          </p:nvPr>
        </p:nvGraphicFramePr>
        <p:xfrm>
          <a:off x="1856656" y="1700808"/>
          <a:ext cx="6604000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752403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campagnes 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72468C-60B8-432D-9B77-380600A86207}" type="slidenum">
              <a:rPr lang="fr-FR" smtClean="0"/>
              <a:t>4</a:t>
            </a:fld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8"/>
          </p:nvPr>
        </p:nvSpPr>
        <p:spPr>
          <a:xfrm>
            <a:off x="704528" y="3501008"/>
            <a:ext cx="2952328" cy="2232248"/>
          </a:xfrm>
        </p:spPr>
        <p:txBody>
          <a:bodyPr/>
          <a:lstStyle/>
          <a:p>
            <a:pPr marL="285750" indent="-285750">
              <a:buFont typeface="Wingdings"/>
              <a:buChar char="Ø"/>
            </a:pPr>
            <a:r>
              <a:rPr lang="fr-FR" sz="1400" b="1" i="1" dirty="0" smtClean="0"/>
              <a:t>Site </a:t>
            </a:r>
            <a:r>
              <a:rPr lang="fr-FR" sz="1400" b="1" i="1" dirty="0">
                <a:hlinkClick r:id="rId2"/>
              </a:rPr>
              <a:t>http://www.trafficsnakegame.eu/france</a:t>
            </a:r>
            <a:r>
              <a:rPr lang="fr-FR" sz="1400" b="1" i="1" dirty="0" smtClean="0">
                <a:hlinkClick r:id="rId2"/>
              </a:rPr>
              <a:t>/</a:t>
            </a:r>
            <a:r>
              <a:rPr lang="fr-FR" sz="1400" b="1" i="1" dirty="0" smtClean="0"/>
              <a:t> </a:t>
            </a:r>
          </a:p>
          <a:p>
            <a:pPr marL="285750" indent="-285750">
              <a:buFont typeface="Wingdings"/>
              <a:buChar char="Ø"/>
            </a:pPr>
            <a:endParaRPr lang="fr-FR" sz="1400" b="1" i="1" dirty="0"/>
          </a:p>
          <a:p>
            <a:pPr marL="285750" indent="-285750">
              <a:buFont typeface="Wingdings"/>
              <a:buChar char="Ø"/>
            </a:pPr>
            <a:r>
              <a:rPr lang="fr-FR" sz="1400" b="1" i="1" dirty="0" smtClean="0"/>
              <a:t>Deux semaines, dates libres </a:t>
            </a:r>
          </a:p>
          <a:p>
            <a:pPr marL="285750" indent="-285750">
              <a:buFont typeface="Wingdings"/>
              <a:buChar char="Ø"/>
            </a:pPr>
            <a:endParaRPr lang="fr-FR" sz="1400" b="1" i="1" dirty="0"/>
          </a:p>
          <a:p>
            <a:pPr marL="285750" indent="-285750">
              <a:buFont typeface="Wingdings"/>
              <a:buChar char="Ø"/>
            </a:pPr>
            <a:r>
              <a:rPr lang="fr-FR" sz="1400" b="1" i="1" dirty="0" smtClean="0"/>
              <a:t>Une bannière à remplir avec des gommettes, ou version sur tableau numérique </a:t>
            </a:r>
            <a:endParaRPr lang="fr-FR" sz="1400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568" y="1996469"/>
            <a:ext cx="3514725" cy="1304925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1072" y="1772602"/>
            <a:ext cx="1603648" cy="20227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Espace réservé du texte 4"/>
          <p:cNvSpPr>
            <a:spLocks noGrp="1"/>
          </p:cNvSpPr>
          <p:nvPr>
            <p:ph type="body" sz="quarter" idx="18"/>
          </p:nvPr>
        </p:nvSpPr>
        <p:spPr>
          <a:xfrm>
            <a:off x="4953000" y="3795385"/>
            <a:ext cx="3096344" cy="2232248"/>
          </a:xfrm>
        </p:spPr>
        <p:txBody>
          <a:bodyPr/>
          <a:lstStyle/>
          <a:p>
            <a:pPr marL="285750" indent="-285750">
              <a:buFont typeface="Wingdings"/>
              <a:buChar char="Ø"/>
            </a:pPr>
            <a:endParaRPr lang="fr-FR" sz="1400" b="1" i="1" dirty="0"/>
          </a:p>
          <a:p>
            <a:pPr marL="285750" indent="-285750">
              <a:buFont typeface="Wingdings"/>
              <a:buChar char="Ø"/>
            </a:pPr>
            <a:r>
              <a:rPr lang="fr-FR" sz="1400" b="1" i="1" dirty="0"/>
              <a:t>Site </a:t>
            </a:r>
            <a:r>
              <a:rPr lang="fr-FR" sz="1400" b="1" i="1" dirty="0">
                <a:hlinkClick r:id="rId5"/>
              </a:rPr>
              <a:t>http://challenge-ecomobilite-scolaire.fr</a:t>
            </a:r>
            <a:r>
              <a:rPr lang="fr-FR" sz="1400" b="1" i="1" dirty="0" smtClean="0">
                <a:hlinkClick r:id="rId5"/>
              </a:rPr>
              <a:t>/</a:t>
            </a:r>
            <a:endParaRPr lang="fr-FR" sz="1400" b="1" i="1" dirty="0" smtClean="0"/>
          </a:p>
          <a:p>
            <a:pPr marL="285750" indent="-285750">
              <a:buFont typeface="Wingdings"/>
              <a:buChar char="Ø"/>
            </a:pPr>
            <a:endParaRPr lang="fr-FR" sz="1400" b="1" i="1" dirty="0"/>
          </a:p>
          <a:p>
            <a:pPr marL="285750" indent="-285750">
              <a:buFont typeface="Wingdings"/>
              <a:buChar char="Ø"/>
            </a:pPr>
            <a:r>
              <a:rPr lang="fr-FR" sz="1400" b="1" i="1" dirty="0" smtClean="0"/>
              <a:t>Une semaine, date fixe chaque année (Semaine du vélo à l’école et au collège) </a:t>
            </a:r>
          </a:p>
          <a:p>
            <a:pPr marL="285750" indent="-285750">
              <a:buFont typeface="Wingdings"/>
              <a:buChar char="Ø"/>
            </a:pPr>
            <a:endParaRPr lang="fr-FR" sz="1400" b="1" i="1" dirty="0"/>
          </a:p>
          <a:p>
            <a:pPr marL="285750" indent="-285750">
              <a:buFont typeface="Wingdings"/>
              <a:buChar char="Ø"/>
            </a:pPr>
            <a:r>
              <a:rPr lang="fr-FR" sz="1400" b="1" i="1" dirty="0" smtClean="0"/>
              <a:t>Un livret d’activités  </a:t>
            </a:r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22101659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88504" y="404664"/>
            <a:ext cx="8928000" cy="576064"/>
          </a:xfrm>
        </p:spPr>
        <p:txBody>
          <a:bodyPr/>
          <a:lstStyle/>
          <a:p>
            <a:r>
              <a:rPr lang="fr-FR" dirty="0" smtClean="0"/>
              <a:t>Objectifs 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72468C-60B8-432D-9B77-380600A86207}" type="slidenum">
              <a:rPr lang="fr-FR" smtClean="0"/>
              <a:t>5</a:t>
            </a:fld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8"/>
          </p:nvPr>
        </p:nvSpPr>
        <p:spPr>
          <a:xfrm>
            <a:off x="488504" y="1124744"/>
            <a:ext cx="8928992" cy="5184576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Promouvoir </a:t>
            </a:r>
            <a:r>
              <a:rPr lang="fr-FR" b="1" dirty="0"/>
              <a:t>les modes de transport actifs </a:t>
            </a:r>
            <a:r>
              <a:rPr lang="fr-FR" dirty="0"/>
              <a:t>chez les enfants, parents et </a:t>
            </a:r>
            <a:r>
              <a:rPr lang="fr-FR" dirty="0" smtClean="0"/>
              <a:t>enseignants, à court et long terme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Augmenter </a:t>
            </a:r>
            <a:r>
              <a:rPr lang="fr-FR" b="1" dirty="0"/>
              <a:t>la sécurité et la qualité de vie </a:t>
            </a:r>
            <a:r>
              <a:rPr lang="fr-FR" dirty="0"/>
              <a:t>sur les chemins et aux abords de l’école </a:t>
            </a:r>
            <a:r>
              <a:rPr lang="fr-FR" dirty="0" smtClean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Proposer </a:t>
            </a:r>
            <a:r>
              <a:rPr lang="fr-FR" b="1" dirty="0"/>
              <a:t>un projet facile à mettre en œuvre </a:t>
            </a:r>
            <a:r>
              <a:rPr lang="fr-FR" dirty="0" smtClean="0"/>
              <a:t>pour lancer une dynamique (</a:t>
            </a:r>
            <a:r>
              <a:rPr lang="fr-FR" dirty="0" smtClean="0">
                <a:sym typeface="Wingdings" panose="05000000000000000000" pitchFamily="2" charset="2"/>
              </a:rPr>
              <a:t> PDES)</a:t>
            </a: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fr-BE" sz="2000" i="1" dirty="0"/>
              <a:t>&gt;&gt; Faire vivre une expérience d’une mobilité alternative à des enfants qui leur donnera les capacités de choisir leur mobilité dans le futur</a:t>
            </a:r>
            <a:r>
              <a:rPr lang="fr-BE" sz="2000" i="1" dirty="0" smtClean="0"/>
              <a:t>.</a:t>
            </a:r>
          </a:p>
          <a:p>
            <a:endParaRPr lang="fr-BE" sz="2000" i="1" dirty="0"/>
          </a:p>
          <a:p>
            <a:endParaRPr lang="fr-BE" sz="2000" i="1" dirty="0" smtClean="0"/>
          </a:p>
          <a:p>
            <a:endParaRPr lang="fr-BE" sz="2000" i="1" dirty="0"/>
          </a:p>
          <a:p>
            <a:endParaRPr lang="fr-BE" sz="2000" i="1" dirty="0"/>
          </a:p>
          <a:p>
            <a:endParaRPr lang="fr-FR" dirty="0" smtClean="0"/>
          </a:p>
        </p:txBody>
      </p:sp>
      <p:pic>
        <p:nvPicPr>
          <p:cNvPr id="6" name="Afbeelding 1">
            <a:hlinkClick r:id="rId2"/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8850" y="4481905"/>
            <a:ext cx="4752528" cy="14967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4946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8179" y="3805"/>
            <a:ext cx="8928000" cy="576064"/>
          </a:xfrm>
        </p:spPr>
        <p:txBody>
          <a:bodyPr/>
          <a:lstStyle/>
          <a:p>
            <a:r>
              <a:rPr lang="fr-FR" dirty="0" smtClean="0"/>
              <a:t>Outils Emile le serpent mobile  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72468C-60B8-432D-9B77-380600A86207}" type="slidenum">
              <a:rPr lang="fr-FR" smtClean="0"/>
              <a:t>6</a:t>
            </a:fld>
            <a:endParaRPr lang="fr-FR" dirty="0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464" y="1208004"/>
            <a:ext cx="3848894" cy="5111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ZoneTexte 6"/>
          <p:cNvSpPr txBox="1"/>
          <p:nvPr/>
        </p:nvSpPr>
        <p:spPr>
          <a:xfrm>
            <a:off x="673469" y="764704"/>
            <a:ext cx="33916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latin typeface="+mn-lt"/>
              </a:rPr>
              <a:t>Formulaires de comptages</a:t>
            </a:r>
            <a:r>
              <a:rPr lang="fr-FR" sz="1400" dirty="0" smtClean="0">
                <a:latin typeface="+mn-lt"/>
              </a:rPr>
              <a:t>, lettre aux parents…  </a:t>
            </a:r>
            <a:endParaRPr lang="fr-FR" sz="1400" dirty="0">
              <a:latin typeface="+mn-lt"/>
            </a:endParaRPr>
          </a:p>
        </p:txBody>
      </p:sp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4672" y="3644075"/>
            <a:ext cx="3081202" cy="1876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8904" y="1794003"/>
            <a:ext cx="3272921" cy="1743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ZoneTexte 9"/>
          <p:cNvSpPr txBox="1"/>
          <p:nvPr/>
        </p:nvSpPr>
        <p:spPr>
          <a:xfrm>
            <a:off x="4088904" y="692696"/>
            <a:ext cx="33916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latin typeface="+mn-lt"/>
              </a:rPr>
              <a:t>En ligne</a:t>
            </a:r>
            <a:r>
              <a:rPr lang="fr-FR" sz="1400" dirty="0" smtClean="0">
                <a:latin typeface="+mn-lt"/>
              </a:rPr>
              <a:t> : (trafficsnakegame.eu/France) </a:t>
            </a:r>
          </a:p>
          <a:p>
            <a:pPr marL="285750" indent="-285750">
              <a:buFontTx/>
              <a:buChar char="-"/>
            </a:pPr>
            <a:r>
              <a:rPr lang="fr-FR" sz="1400" dirty="0" smtClean="0">
                <a:latin typeface="+mn-lt"/>
              </a:rPr>
              <a:t>Inscription </a:t>
            </a:r>
          </a:p>
          <a:p>
            <a:pPr marL="285750" indent="-285750">
              <a:buFontTx/>
              <a:buChar char="-"/>
            </a:pPr>
            <a:r>
              <a:rPr lang="fr-FR" sz="1400" dirty="0" smtClean="0">
                <a:latin typeface="+mn-lt"/>
              </a:rPr>
              <a:t>Déterminer l’objectif </a:t>
            </a:r>
          </a:p>
          <a:p>
            <a:pPr marL="285750" indent="-285750">
              <a:buFontTx/>
              <a:buChar char="-"/>
            </a:pPr>
            <a:r>
              <a:rPr lang="fr-FR" sz="1400" dirty="0" smtClean="0">
                <a:latin typeface="+mn-lt"/>
              </a:rPr>
              <a:t>Saisir les données </a:t>
            </a:r>
          </a:p>
        </p:txBody>
      </p:sp>
      <p:grpSp>
        <p:nvGrpSpPr>
          <p:cNvPr id="25" name="Groupe 24"/>
          <p:cNvGrpSpPr/>
          <p:nvPr/>
        </p:nvGrpSpPr>
        <p:grpSpPr>
          <a:xfrm>
            <a:off x="7588850" y="2074292"/>
            <a:ext cx="2291056" cy="2074376"/>
            <a:chOff x="5075108" y="2919413"/>
            <a:chExt cx="4046669" cy="3663950"/>
          </a:xfrm>
        </p:grpSpPr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75108" y="2919413"/>
              <a:ext cx="4046669" cy="3663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Afbeelding 20"/>
            <p:cNvPicPr>
              <a:picLocks noChangeAspect="1"/>
            </p:cNvPicPr>
            <p:nvPr/>
          </p:nvPicPr>
          <p:blipFill>
            <a:blip r:embed="rId6" cstate="print">
              <a:extLst/>
            </a:blip>
            <a:stretch>
              <a:fillRect/>
            </a:stretch>
          </p:blipFill>
          <p:spPr>
            <a:xfrm>
              <a:off x="6267169" y="3509118"/>
              <a:ext cx="585000" cy="540000"/>
            </a:xfrm>
            <a:prstGeom prst="ellipse">
              <a:avLst/>
            </a:prstGeom>
            <a:ln w="63500" cap="rnd">
              <a:noFill/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14" name="Afbeelding 21"/>
            <p:cNvPicPr>
              <a:picLocks noChangeAspect="1"/>
            </p:cNvPicPr>
            <p:nvPr/>
          </p:nvPicPr>
          <p:blipFill>
            <a:blip r:embed="rId7" cstate="print">
              <a:extLst/>
            </a:blip>
            <a:stretch>
              <a:fillRect/>
            </a:stretch>
          </p:blipFill>
          <p:spPr>
            <a:xfrm>
              <a:off x="5486286" y="3603040"/>
              <a:ext cx="585000" cy="540000"/>
            </a:xfrm>
            <a:prstGeom prst="ellipse">
              <a:avLst/>
            </a:prstGeom>
            <a:ln w="63500" cap="rnd">
              <a:noFill/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15" name="Afbeelding 22"/>
            <p:cNvPicPr>
              <a:picLocks noChangeAspect="1"/>
            </p:cNvPicPr>
            <p:nvPr/>
          </p:nvPicPr>
          <p:blipFill>
            <a:blip r:embed="rId8" cstate="print">
              <a:extLst/>
            </a:blip>
            <a:stretch>
              <a:fillRect/>
            </a:stretch>
          </p:blipFill>
          <p:spPr>
            <a:xfrm>
              <a:off x="6151679" y="5686472"/>
              <a:ext cx="585000" cy="540000"/>
            </a:xfrm>
            <a:prstGeom prst="ellipse">
              <a:avLst/>
            </a:prstGeom>
            <a:ln w="63500" cap="rnd">
              <a:noFill/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16" name="Afbeelding 23"/>
            <p:cNvPicPr>
              <a:picLocks noChangeAspect="1"/>
            </p:cNvPicPr>
            <p:nvPr/>
          </p:nvPicPr>
          <p:blipFill>
            <a:blip r:embed="rId9" cstate="print">
              <a:extLst/>
            </a:blip>
            <a:stretch>
              <a:fillRect/>
            </a:stretch>
          </p:blipFill>
          <p:spPr>
            <a:xfrm>
              <a:off x="6865172" y="5146472"/>
              <a:ext cx="585000" cy="540000"/>
            </a:xfrm>
            <a:prstGeom prst="ellipse">
              <a:avLst/>
            </a:prstGeom>
            <a:ln w="63500" cap="rnd">
              <a:noFill/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17" name="Picture 4"/>
            <p:cNvPicPr>
              <a:picLocks noChangeAspect="1" noChangeArrowheads="1"/>
            </p:cNvPicPr>
            <p:nvPr/>
          </p:nvPicPr>
          <p:blipFill>
            <a:blip r:embed="rId10">
              <a:extLst/>
            </a:blip>
            <a:srcRect/>
            <a:stretch>
              <a:fillRect/>
            </a:stretch>
          </p:blipFill>
          <p:spPr bwMode="auto">
            <a:xfrm>
              <a:off x="7732260" y="3492361"/>
              <a:ext cx="585000" cy="540000"/>
            </a:xfrm>
            <a:prstGeom prst="ellipse">
              <a:avLst/>
            </a:prstGeom>
            <a:ln w="9525">
              <a:noFill/>
              <a:miter lim="800000"/>
              <a:headEnd/>
              <a:tailEnd/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  <a:extLst/>
          </p:spPr>
        </p:pic>
        <p:pic>
          <p:nvPicPr>
            <p:cNvPr id="18" name="Afbeelding 25"/>
            <p:cNvPicPr>
              <a:picLocks noChangeAspect="1"/>
            </p:cNvPicPr>
            <p:nvPr/>
          </p:nvPicPr>
          <p:blipFill>
            <a:blip r:embed="rId6" cstate="print">
              <a:extLst/>
            </a:blip>
            <a:stretch>
              <a:fillRect/>
            </a:stretch>
          </p:blipFill>
          <p:spPr>
            <a:xfrm>
              <a:off x="6848391" y="3003657"/>
              <a:ext cx="585000" cy="540000"/>
            </a:xfrm>
            <a:prstGeom prst="ellipse">
              <a:avLst/>
            </a:prstGeom>
            <a:ln w="63500" cap="rnd">
              <a:noFill/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19" name="Afbeelding 26"/>
            <p:cNvPicPr>
              <a:picLocks noChangeAspect="1"/>
            </p:cNvPicPr>
            <p:nvPr/>
          </p:nvPicPr>
          <p:blipFill>
            <a:blip r:embed="rId6" cstate="print">
              <a:extLst/>
            </a:blip>
            <a:stretch>
              <a:fillRect/>
            </a:stretch>
          </p:blipFill>
          <p:spPr>
            <a:xfrm>
              <a:off x="5496961" y="4811420"/>
              <a:ext cx="585000" cy="540000"/>
            </a:xfrm>
            <a:prstGeom prst="ellipse">
              <a:avLst/>
            </a:prstGeom>
            <a:ln w="63500" cap="rnd">
              <a:noFill/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20" name="Afbeelding 27"/>
            <p:cNvPicPr>
              <a:picLocks noChangeAspect="1"/>
            </p:cNvPicPr>
            <p:nvPr/>
          </p:nvPicPr>
          <p:blipFill>
            <a:blip r:embed="rId6" cstate="print">
              <a:extLst/>
            </a:blip>
            <a:stretch>
              <a:fillRect/>
            </a:stretch>
          </p:blipFill>
          <p:spPr>
            <a:xfrm>
              <a:off x="7602126" y="4441481"/>
              <a:ext cx="585000" cy="540000"/>
            </a:xfrm>
            <a:prstGeom prst="ellipse">
              <a:avLst/>
            </a:prstGeom>
            <a:ln w="63500" cap="rnd">
              <a:noFill/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21" name="Picture 4"/>
            <p:cNvPicPr>
              <a:picLocks noChangeAspect="1" noChangeArrowheads="1"/>
            </p:cNvPicPr>
            <p:nvPr/>
          </p:nvPicPr>
          <p:blipFill>
            <a:blip r:embed="rId10">
              <a:extLst/>
            </a:blip>
            <a:srcRect/>
            <a:stretch>
              <a:fillRect/>
            </a:stretch>
          </p:blipFill>
          <p:spPr bwMode="auto">
            <a:xfrm>
              <a:off x="7013547" y="3971728"/>
              <a:ext cx="585000" cy="540000"/>
            </a:xfrm>
            <a:prstGeom prst="ellipse">
              <a:avLst/>
            </a:prstGeom>
            <a:ln w="9525">
              <a:noFill/>
              <a:miter lim="800000"/>
              <a:headEnd/>
              <a:tailEnd/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  <a:extLst/>
          </p:spPr>
        </p:pic>
        <p:pic>
          <p:nvPicPr>
            <p:cNvPr id="22" name="Picture 4"/>
            <p:cNvPicPr>
              <a:picLocks noChangeAspect="1" noChangeArrowheads="1"/>
            </p:cNvPicPr>
            <p:nvPr/>
          </p:nvPicPr>
          <p:blipFill>
            <a:blip r:embed="rId10">
              <a:extLst/>
            </a:blip>
            <a:srcRect/>
            <a:stretch>
              <a:fillRect/>
            </a:stretch>
          </p:blipFill>
          <p:spPr bwMode="auto">
            <a:xfrm>
              <a:off x="8268932" y="4632745"/>
              <a:ext cx="585000" cy="540000"/>
            </a:xfrm>
            <a:prstGeom prst="ellipse">
              <a:avLst/>
            </a:prstGeom>
            <a:ln w="9525">
              <a:noFill/>
              <a:miter lim="800000"/>
              <a:headEnd/>
              <a:tailEnd/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  <a:extLst/>
          </p:spPr>
        </p:pic>
        <p:pic>
          <p:nvPicPr>
            <p:cNvPr id="23" name="Afbeelding 30"/>
            <p:cNvPicPr>
              <a:picLocks noChangeAspect="1"/>
            </p:cNvPicPr>
            <p:nvPr/>
          </p:nvPicPr>
          <p:blipFill>
            <a:blip r:embed="rId7" cstate="print">
              <a:extLst/>
            </a:blip>
            <a:stretch>
              <a:fillRect/>
            </a:stretch>
          </p:blipFill>
          <p:spPr>
            <a:xfrm>
              <a:off x="6405266" y="4481501"/>
              <a:ext cx="585000" cy="540000"/>
            </a:xfrm>
            <a:prstGeom prst="ellipse">
              <a:avLst/>
            </a:prstGeom>
            <a:ln w="63500" cap="rnd">
              <a:noFill/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24" name="Afbeelding 31"/>
            <p:cNvPicPr>
              <a:picLocks noChangeAspect="1"/>
            </p:cNvPicPr>
            <p:nvPr/>
          </p:nvPicPr>
          <p:blipFill>
            <a:blip r:embed="rId9" cstate="print">
              <a:extLst/>
            </a:blip>
            <a:stretch>
              <a:fillRect/>
            </a:stretch>
          </p:blipFill>
          <p:spPr>
            <a:xfrm>
              <a:off x="7529253" y="5427399"/>
              <a:ext cx="585000" cy="540000"/>
            </a:xfrm>
            <a:prstGeom prst="ellipse">
              <a:avLst/>
            </a:prstGeom>
            <a:ln w="63500" cap="rnd">
              <a:noFill/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  <p:sp>
        <p:nvSpPr>
          <p:cNvPr id="26" name="ZoneTexte 25"/>
          <p:cNvSpPr txBox="1"/>
          <p:nvPr/>
        </p:nvSpPr>
        <p:spPr>
          <a:xfrm>
            <a:off x="8035048" y="764704"/>
            <a:ext cx="15318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latin typeface="+mn-lt"/>
              </a:rPr>
              <a:t>Le kit : </a:t>
            </a:r>
          </a:p>
          <a:p>
            <a:pPr marL="285750" indent="-285750">
              <a:buFontTx/>
              <a:buChar char="-"/>
            </a:pPr>
            <a:r>
              <a:rPr lang="fr-FR" sz="1400" dirty="0" smtClean="0">
                <a:latin typeface="+mn-lt"/>
              </a:rPr>
              <a:t>Bannière </a:t>
            </a:r>
          </a:p>
          <a:p>
            <a:pPr marL="285750" indent="-285750">
              <a:buFontTx/>
              <a:buChar char="-"/>
            </a:pPr>
            <a:r>
              <a:rPr lang="fr-FR" sz="1400" dirty="0" smtClean="0">
                <a:latin typeface="+mn-lt"/>
              </a:rPr>
              <a:t>Autocollant </a:t>
            </a:r>
          </a:p>
          <a:p>
            <a:pPr marL="285750" indent="-285750">
              <a:buFontTx/>
              <a:buChar char="-"/>
            </a:pPr>
            <a:r>
              <a:rPr lang="fr-FR" sz="1400" dirty="0" err="1" smtClean="0">
                <a:latin typeface="+mn-lt"/>
              </a:rPr>
              <a:t>Gomettes</a:t>
            </a:r>
            <a:r>
              <a:rPr lang="fr-FR" sz="1400" dirty="0" smtClean="0">
                <a:latin typeface="+mn-lt"/>
              </a:rPr>
              <a:t> </a:t>
            </a:r>
          </a:p>
        </p:txBody>
      </p:sp>
      <p:pic>
        <p:nvPicPr>
          <p:cNvPr id="27" name="Image 26"/>
          <p:cNvPicPr>
            <a:picLocks noChangeAspect="1"/>
          </p:cNvPicPr>
          <p:nvPr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76" t="19909" r="13113" b="29788"/>
          <a:stretch/>
        </p:blipFill>
        <p:spPr>
          <a:xfrm>
            <a:off x="6397882" y="5605532"/>
            <a:ext cx="3508118" cy="1274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5545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88504" y="476672"/>
            <a:ext cx="8928000" cy="576064"/>
          </a:xfrm>
        </p:spPr>
        <p:txBody>
          <a:bodyPr/>
          <a:lstStyle/>
          <a:p>
            <a:r>
              <a:rPr lang="fr-FR" dirty="0" smtClean="0"/>
              <a:t>Les campagnes 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72468C-60B8-432D-9B77-380600A86207}" type="slidenum">
              <a:rPr lang="fr-FR" smtClean="0"/>
              <a:t>7</a:t>
            </a:fld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6"/>
          </p:nvPr>
        </p:nvSpPr>
        <p:spPr>
          <a:xfrm>
            <a:off x="488504" y="980728"/>
            <a:ext cx="8928422" cy="648000"/>
          </a:xfrm>
        </p:spPr>
        <p:txBody>
          <a:bodyPr/>
          <a:lstStyle/>
          <a:p>
            <a:r>
              <a:rPr lang="fr-FR" dirty="0" smtClean="0"/>
              <a:t>Emile le Serpent mobile dans les écoles de la MEL  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8"/>
          </p:nvPr>
        </p:nvSpPr>
        <p:spPr>
          <a:xfrm>
            <a:off x="488504" y="1556792"/>
            <a:ext cx="8928992" cy="4032274"/>
          </a:xfrm>
        </p:spPr>
        <p:txBody>
          <a:bodyPr/>
          <a:lstStyle/>
          <a:p>
            <a:r>
              <a:rPr lang="fr-FR" dirty="0" smtClean="0"/>
              <a:t>10 écoles </a:t>
            </a:r>
            <a:r>
              <a:rPr lang="fr-FR" dirty="0" smtClean="0"/>
              <a:t>concernées, 2 200 enfants </a:t>
            </a:r>
            <a:r>
              <a:rPr lang="fr-FR" dirty="0" smtClean="0"/>
              <a:t>: </a:t>
            </a:r>
            <a:endParaRPr lang="fr-FR" dirty="0"/>
          </a:p>
        </p:txBody>
      </p:sp>
      <p:graphicFrame>
        <p:nvGraphicFramePr>
          <p:cNvPr id="7" name="Tableau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0274245"/>
              </p:ext>
            </p:extLst>
          </p:nvPr>
        </p:nvGraphicFramePr>
        <p:xfrm>
          <a:off x="1712640" y="2204864"/>
          <a:ext cx="6472649" cy="360726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45676"/>
                <a:gridCol w="538700"/>
                <a:gridCol w="1080120"/>
                <a:gridCol w="1065939"/>
                <a:gridCol w="942214"/>
              </a:tblGrid>
              <a:tr h="381000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u="none" strike="noStrike" dirty="0">
                          <a:effectLst/>
                        </a:rPr>
                        <a:t>Ecole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u="none" strike="noStrike" dirty="0">
                          <a:effectLst/>
                        </a:rPr>
                        <a:t>Classes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u="none" strike="noStrike" dirty="0" smtClean="0">
                          <a:effectLst/>
                        </a:rPr>
                        <a:t>% de trajets </a:t>
                      </a:r>
                      <a:r>
                        <a:rPr lang="fr-FR" sz="1100" b="1" u="none" strike="noStrike" dirty="0">
                          <a:effectLst/>
                        </a:rPr>
                        <a:t>durables avant 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u="none" strike="noStrike" dirty="0">
                          <a:effectLst/>
                        </a:rPr>
                        <a:t>Augmentation pendant le jeu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u="none" strike="noStrike" dirty="0">
                          <a:effectLst/>
                        </a:rPr>
                        <a:t>Augmentation finale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</a:tr>
              <a:tr h="339080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Ecole du Bourg - Houplines</a:t>
                      </a:r>
                      <a:endParaRPr lang="fr-FR" sz="1100" b="0" i="0" u="none" strike="noStrike">
                        <a:solidFill>
                          <a:srgbClr val="262626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 dirty="0">
                          <a:effectLst/>
                        </a:rPr>
                        <a:t>13</a:t>
                      </a:r>
                      <a:endParaRPr lang="fr-FR" sz="1100" b="0" i="0" u="none" strike="noStrike" dirty="0">
                        <a:solidFill>
                          <a:srgbClr val="262626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>
                          <a:effectLst/>
                        </a:rPr>
                        <a:t>46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27%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 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60040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Salengro - Armentières </a:t>
                      </a:r>
                      <a:endParaRPr lang="fr-FR" sz="1100" b="0" i="0" u="none" strike="noStrike">
                        <a:solidFill>
                          <a:srgbClr val="262626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 dirty="0">
                          <a:effectLst/>
                        </a:rPr>
                        <a:t>10</a:t>
                      </a:r>
                      <a:endParaRPr lang="fr-FR" sz="1100" b="0" i="0" u="none" strike="noStrike" dirty="0">
                        <a:solidFill>
                          <a:srgbClr val="262626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>
                          <a:effectLst/>
                        </a:rPr>
                        <a:t>77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>
                          <a:effectLst/>
                        </a:rPr>
                        <a:t>10%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10%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88032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Ecole Victor Hugo - Lambersart</a:t>
                      </a:r>
                      <a:endParaRPr lang="fr-FR" sz="1100" b="0" i="0" u="none" strike="noStrike">
                        <a:solidFill>
                          <a:srgbClr val="262626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 dirty="0">
                          <a:effectLst/>
                        </a:rPr>
                        <a:t>9</a:t>
                      </a:r>
                      <a:endParaRPr lang="fr-FR" sz="1100" b="0" i="0" u="none" strike="noStrike" dirty="0">
                        <a:solidFill>
                          <a:srgbClr val="262626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66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>
                          <a:effectLst/>
                        </a:rPr>
                        <a:t> 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>
                          <a:effectLst/>
                        </a:rPr>
                        <a:t> 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88032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Ecole Pierre Brossolette - Ronchin</a:t>
                      </a:r>
                      <a:endParaRPr lang="fr-FR" sz="1100" b="0" i="0" u="none" strike="noStrike">
                        <a:solidFill>
                          <a:srgbClr val="262626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 dirty="0">
                          <a:effectLst/>
                        </a:rPr>
                        <a:t>1</a:t>
                      </a:r>
                      <a:endParaRPr lang="fr-FR" sz="1100" b="0" i="0" u="none" strike="noStrike" dirty="0">
                        <a:solidFill>
                          <a:srgbClr val="262626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55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15%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 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88032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Lacorre-Ferry - Ronchin</a:t>
                      </a:r>
                      <a:endParaRPr lang="fr-FR" sz="1100" b="0" i="0" u="none" strike="noStrike">
                        <a:solidFill>
                          <a:srgbClr val="262626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 dirty="0">
                          <a:effectLst/>
                        </a:rPr>
                        <a:t>10</a:t>
                      </a:r>
                      <a:endParaRPr lang="fr-FR" sz="1100" b="0" i="0" u="none" strike="noStrike" dirty="0">
                        <a:solidFill>
                          <a:srgbClr val="262626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69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>
                          <a:effectLst/>
                        </a:rPr>
                        <a:t>5%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 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88032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 dirty="0">
                          <a:effectLst/>
                        </a:rPr>
                        <a:t>Pôle René Coty - Jean Moulin - Ronchin</a:t>
                      </a:r>
                      <a:endParaRPr lang="fr-FR" sz="1100" b="0" i="0" u="none" strike="noStrike" dirty="0">
                        <a:solidFill>
                          <a:srgbClr val="262626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 dirty="0">
                          <a:effectLst/>
                        </a:rPr>
                        <a:t>12</a:t>
                      </a:r>
                      <a:endParaRPr lang="fr-FR" sz="1100" b="0" i="0" u="none" strike="noStrike" dirty="0">
                        <a:solidFill>
                          <a:srgbClr val="262626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>
                          <a:effectLst/>
                        </a:rPr>
                        <a:t>69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>
                          <a:effectLst/>
                        </a:rPr>
                        <a:t>5%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7%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88032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Ecole du Clos d'Hespel - Fournes-en-Weppes</a:t>
                      </a:r>
                      <a:endParaRPr lang="fr-FR" sz="1100" b="0" i="0" u="none" strike="noStrike">
                        <a:solidFill>
                          <a:srgbClr val="262626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 dirty="0">
                          <a:effectLst/>
                        </a:rPr>
                        <a:t>2</a:t>
                      </a:r>
                      <a:endParaRPr lang="fr-FR" sz="1100" b="0" i="0" u="none" strike="noStrike" dirty="0">
                        <a:solidFill>
                          <a:srgbClr val="262626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50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u="none" strike="noStrike" dirty="0">
                          <a:effectLst/>
                        </a:rPr>
                        <a:t>44%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u="none" strike="noStrike" dirty="0">
                          <a:effectLst/>
                        </a:rPr>
                        <a:t>4%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88032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Ecole Desbordes-Valmore - Lille</a:t>
                      </a:r>
                      <a:endParaRPr lang="fr-FR" sz="1100" b="0" i="0" u="none" strike="noStrike">
                        <a:solidFill>
                          <a:srgbClr val="262626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 dirty="0">
                          <a:effectLst/>
                        </a:rPr>
                        <a:t>15</a:t>
                      </a:r>
                      <a:endParaRPr lang="fr-FR" sz="1100" b="0" i="0" u="none" strike="noStrike" dirty="0">
                        <a:solidFill>
                          <a:srgbClr val="262626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82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 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 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88032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Ecole St Vincent - Loos</a:t>
                      </a:r>
                      <a:endParaRPr lang="fr-FR" sz="1100" b="0" i="0" u="none" strike="noStrike">
                        <a:solidFill>
                          <a:srgbClr val="262626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 dirty="0">
                          <a:effectLst/>
                        </a:rPr>
                        <a:t>6</a:t>
                      </a:r>
                      <a:endParaRPr lang="fr-FR" sz="1100" b="0" i="0" u="none" strike="noStrike" dirty="0">
                        <a:solidFill>
                          <a:srgbClr val="262626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35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57%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 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88032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Ecole Bara Cabanis - Lille</a:t>
                      </a:r>
                      <a:endParaRPr lang="fr-FR" sz="1100" b="0" i="0" u="none" strike="noStrike">
                        <a:solidFill>
                          <a:srgbClr val="262626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 dirty="0">
                          <a:effectLst/>
                        </a:rPr>
                        <a:t>17</a:t>
                      </a:r>
                      <a:endParaRPr lang="fr-FR" sz="1100" b="0" i="0" u="none" strike="noStrike" dirty="0">
                        <a:solidFill>
                          <a:srgbClr val="262626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56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25%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 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1" u="none" strike="noStrike" dirty="0">
                          <a:effectLst/>
                        </a:rPr>
                        <a:t>Moyennes</a:t>
                      </a:r>
                      <a:endParaRPr lang="fr-FR" sz="1400" b="1" i="1" u="none" strike="noStrike" dirty="0">
                        <a:solidFill>
                          <a:srgbClr val="262626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1" u="none" strike="noStrike" dirty="0">
                          <a:effectLst/>
                        </a:rPr>
                        <a:t>9,5</a:t>
                      </a:r>
                      <a:endParaRPr lang="fr-FR" sz="1400" b="1" i="1" u="none" strike="noStrike" dirty="0">
                        <a:solidFill>
                          <a:srgbClr val="262626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1" u="none" strike="noStrike" dirty="0">
                          <a:effectLst/>
                        </a:rPr>
                        <a:t>61</a:t>
                      </a:r>
                      <a:endParaRPr lang="fr-FR" sz="1400" b="1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1" u="none" strike="noStrike" dirty="0">
                          <a:effectLst/>
                        </a:rPr>
                        <a:t>24%</a:t>
                      </a:r>
                      <a:endParaRPr lang="fr-FR" sz="1400" b="1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1" u="none" strike="noStrike" dirty="0">
                          <a:effectLst/>
                        </a:rPr>
                        <a:t>7%</a:t>
                      </a:r>
                      <a:endParaRPr lang="fr-FR" sz="1400" b="1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858057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88504" y="44624"/>
            <a:ext cx="8928000" cy="576064"/>
          </a:xfrm>
        </p:spPr>
        <p:txBody>
          <a:bodyPr/>
          <a:lstStyle/>
          <a:p>
            <a:r>
              <a:rPr lang="fr-FR" dirty="0" smtClean="0"/>
              <a:t>Ecole du bourg à Houplines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72468C-60B8-432D-9B77-380600A86207}" type="slidenum">
              <a:rPr lang="fr-FR" smtClean="0"/>
              <a:t>8</a:t>
            </a:fld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6"/>
          </p:nvPr>
        </p:nvSpPr>
        <p:spPr>
          <a:xfrm>
            <a:off x="488504" y="548680"/>
            <a:ext cx="8928422" cy="648000"/>
          </a:xfrm>
        </p:spPr>
        <p:txBody>
          <a:bodyPr/>
          <a:lstStyle/>
          <a:p>
            <a:r>
              <a:rPr lang="fr-FR" dirty="0" smtClean="0"/>
              <a:t>Du 21 avril au 4 mai</a:t>
            </a:r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067" y="836712"/>
            <a:ext cx="3380193" cy="1911419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888" y="980728"/>
            <a:ext cx="1710077" cy="3024136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781" y="3303278"/>
            <a:ext cx="2635895" cy="2635895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18" r="24224" b="11555"/>
          <a:stretch/>
        </p:blipFill>
        <p:spPr>
          <a:xfrm>
            <a:off x="7054931" y="96982"/>
            <a:ext cx="2727926" cy="2668593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3120" y="3288795"/>
            <a:ext cx="2815086" cy="2815086"/>
          </a:xfrm>
          <a:prstGeom prst="rect">
            <a:avLst/>
          </a:prstGeom>
        </p:spPr>
      </p:pic>
      <p:sp>
        <p:nvSpPr>
          <p:cNvPr id="12" name="ZoneTexte 11"/>
          <p:cNvSpPr txBox="1"/>
          <p:nvPr/>
        </p:nvSpPr>
        <p:spPr>
          <a:xfrm>
            <a:off x="376613" y="2765575"/>
            <a:ext cx="33916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latin typeface="+mn-lt"/>
              </a:rPr>
              <a:t>Une bannière à l’</a:t>
            </a:r>
            <a:r>
              <a:rPr lang="fr-FR" sz="1400" dirty="0">
                <a:latin typeface="+mn-lt"/>
              </a:rPr>
              <a:t>e</a:t>
            </a:r>
            <a:r>
              <a:rPr lang="fr-FR" sz="1400" dirty="0" smtClean="0">
                <a:latin typeface="+mn-lt"/>
              </a:rPr>
              <a:t>ntrée, visible des parents et riverains</a:t>
            </a:r>
            <a:endParaRPr lang="fr-FR" sz="1400" dirty="0">
              <a:latin typeface="+mn-lt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3862567" y="4063280"/>
            <a:ext cx="18027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latin typeface="+mn-lt"/>
              </a:rPr>
              <a:t>Organisation en salle des professeurs </a:t>
            </a:r>
            <a:endParaRPr lang="fr-FR" sz="1400" dirty="0">
              <a:latin typeface="+mn-lt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7054931" y="2849184"/>
            <a:ext cx="27279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latin typeface="+mn-lt"/>
              </a:rPr>
              <a:t>Deux bannières sous le préau</a:t>
            </a:r>
            <a:endParaRPr lang="fr-FR" sz="1400" dirty="0">
              <a:latin typeface="+mn-lt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6033120" y="6093296"/>
            <a:ext cx="27279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>
                <a:latin typeface="+mn-lt"/>
              </a:rPr>
              <a:t>Un goûter pendant le jeu</a:t>
            </a:r>
            <a:endParaRPr lang="fr-FR" sz="1400" dirty="0">
              <a:latin typeface="+mn-lt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708474" y="5940281"/>
            <a:ext cx="27279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>
                <a:latin typeface="+mn-lt"/>
              </a:rPr>
              <a:t>Un local vélos et trottinettes surveillé pendant le jeu</a:t>
            </a:r>
            <a:endParaRPr lang="fr-FR" sz="1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875021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16496" y="116632"/>
            <a:ext cx="8928000" cy="576064"/>
          </a:xfrm>
        </p:spPr>
        <p:txBody>
          <a:bodyPr/>
          <a:lstStyle/>
          <a:p>
            <a:r>
              <a:rPr lang="fr-FR" dirty="0" smtClean="0"/>
              <a:t>À </a:t>
            </a:r>
            <a:r>
              <a:rPr lang="fr-FR" dirty="0" err="1" smtClean="0"/>
              <a:t>Fournes</a:t>
            </a:r>
            <a:r>
              <a:rPr lang="fr-FR" dirty="0" smtClean="0"/>
              <a:t> en </a:t>
            </a:r>
            <a:r>
              <a:rPr lang="fr-FR" dirty="0" err="1" smtClean="0"/>
              <a:t>weppes</a:t>
            </a:r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72468C-60B8-432D-9B77-380600A86207}" type="slidenum">
              <a:rPr lang="fr-FR" smtClean="0"/>
              <a:t>9</a:t>
            </a:fld>
            <a:endParaRPr lang="fr-FR" dirty="0"/>
          </a:p>
        </p:txBody>
      </p:sp>
      <p:pic>
        <p:nvPicPr>
          <p:cNvPr id="7170" name="Picture 2" descr="\\intranet.lillemetropole.fr@SSL\DavWWWRoot\EspaceMetier\DIRMOB\Lists\Nosdocumentsrestreints\4 Service Politiques de déplacements\3_Modes_actifs\Ecomobilite_scolaire\Emile\Emile à Fournes\2264_02052016-_mg_7960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153" y="836712"/>
            <a:ext cx="4201026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833183"/>
            <a:ext cx="4317892" cy="288000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409" y="3836221"/>
            <a:ext cx="4981622" cy="288000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0071" y="3836221"/>
            <a:ext cx="2823750" cy="28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502282"/>
      </p:ext>
    </p:extLst>
  </p:cSld>
  <p:clrMapOvr>
    <a:masterClrMapping/>
  </p:clrMapOvr>
</p:sld>
</file>

<file path=ppt/theme/theme1.xml><?xml version="1.0" encoding="utf-8"?>
<a:theme xmlns:a="http://schemas.openxmlformats.org/drawingml/2006/main" name="Présentation PowerPoint">
  <a:themeElements>
    <a:clrScheme name="Lille Métropole">
      <a:dk1>
        <a:srgbClr val="2C2C2C"/>
      </a:dk1>
      <a:lt1>
        <a:sysClr val="window" lastClr="FFFFFF"/>
      </a:lt1>
      <a:dk2>
        <a:srgbClr val="2C2C2C"/>
      </a:dk2>
      <a:lt2>
        <a:srgbClr val="FFFFFF"/>
      </a:lt2>
      <a:accent1>
        <a:srgbClr val="585858"/>
      </a:accent1>
      <a:accent2>
        <a:srgbClr val="717171"/>
      </a:accent2>
      <a:accent3>
        <a:srgbClr val="8D1230"/>
      </a:accent3>
      <a:accent4>
        <a:srgbClr val="2C2C2C"/>
      </a:accent4>
      <a:accent5>
        <a:srgbClr val="2C2C2C"/>
      </a:accent5>
      <a:accent6>
        <a:srgbClr val="E2007A"/>
      </a:accent6>
      <a:hlink>
        <a:srgbClr val="2C2C2C"/>
      </a:hlink>
      <a:folHlink>
        <a:srgbClr val="E2001A"/>
      </a:folHlink>
    </a:clrScheme>
    <a:fontScheme name="Futura Bold">
      <a:majorFont>
        <a:latin typeface="Futura Bold"/>
        <a:ea typeface=""/>
        <a:cs typeface=""/>
      </a:majorFont>
      <a:minorFont>
        <a:latin typeface="Cambr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asque blanc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M_Editeur xmlns="21077EF8-EF0D-49B0-B8C2-B79C1E029C00">Métropole Européenne de Lille</LM_Editeur>
    <LM_AuteurLibre xmlns="21077EF8-EF0D-49B0-B8C2-B79C1E029C00" xsi:nil="true"/>
    <LM_Resume xmlns="21077EF8-EF0D-49B0-B8C2-B79C1E029C00" xsi:nil="true"/>
    <LM_Doc_Lieu_1 xmlns="http://schemas.microsoft.com/sharepoint/v3/fields">
      <Terms xmlns="http://schemas.microsoft.com/office/infopath/2007/PartnerControls"/>
    </LM_Doc_Lieu_1>
    <LM_Taille xmlns="21077EF8-EF0D-49B0-B8C2-B79C1E029C00" xsi:nil="true"/>
    <LM_Doc_ActionArchivage xmlns="21077EF8-EF0D-49B0-B8C2-B79C1E029C00" xsi:nil="true"/>
    <LM_Contributeur xmlns="21077EF8-EF0D-49B0-B8C2-B79C1E029C00">
      <UserInfo>
        <DisplayName/>
        <AccountId xsi:nil="true"/>
        <AccountType/>
      </UserInfo>
    </LM_Contributeur>
    <LM_Identifiant xmlns="21077EF8-EF0D-49B0-B8C2-B79C1E029C00" xsi:nil="true"/>
    <LM_Source xmlns="21077EF8-EF0D-49B0-B8C2-B79C1E029C00">
      <Url xsi:nil="true"/>
      <Description xsi:nil="true"/>
    </LM_Source>
    <EliseUrl xmlns="21077EF8-EF0D-49B0-B8C2-B79C1E029C00">
      <Url xsi:nil="true"/>
      <Description xsi:nil="true"/>
    </EliseUrl>
    <LM_Doc_Classement_1 xmlns="http://schemas.microsoft.com/sharepoint/v3/fields">
      <Terms xmlns="http://schemas.microsoft.com/office/infopath/2007/PartnerControls">
        <TermInfo xmlns="http://schemas.microsoft.com/office/infopath/2007/PartnerControls">
          <TermName>Présentation</TermName>
          <TermId>0834f6f3-7e27-4a51-951f-0ca33c8f3f06</TermId>
        </TermInfo>
      </Terms>
    </LM_Doc_Classement_1>
    <LM_Relation xmlns="21077EF8-EF0D-49B0-B8C2-B79C1E029C00">
      <Url xsi:nil="true"/>
      <Description xsi:nil="true"/>
    </LM_Relation>
    <TaxCatchAll xmlns="fe4dd29c-b62d-46ba-995d-b206576f178e">
      <Value>161</Value>
      <Value>114</Value>
    </TaxCatchAll>
    <LM_Droits xmlns="21077EF8-EF0D-49B0-B8C2-B79C1E029C00">Tous droits réservés</LM_Droits>
    <LM_ContributeurExterne xmlns="21077EF8-EF0D-49B0-B8C2-B79C1E029C00" xsi:nil="true"/>
    <EliseDate xmlns="21077EF8-EF0D-49B0-B8C2-B79C1E029C00" xsi:nil="true"/>
    <EliseChrono xmlns="21077EF8-EF0D-49B0-B8C2-B79C1E029C00" xsi:nil="true"/>
    <LM_Doc_MotCle_1 xmlns="http://schemas.microsoft.com/sharepoint/v3/fields">
      <Terms xmlns="http://schemas.microsoft.com/office/infopath/2007/PartnerControls">
        <TermInfo xmlns="http://schemas.microsoft.com/office/infopath/2007/PartnerControls">
          <TermName>Écomobilité scolaire</TermName>
          <TermId>f1b4e4c5-47ee-45c8-9eb3-6cfadc053d9e</TermId>
        </TermInfo>
      </Terms>
    </LM_Doc_MotCle_1>
    <LM_DateEnregistrement xmlns="21077EF8-EF0D-49B0-B8C2-B79C1E029C00">2016-07-03T22:00:00+00:00</LM_DateEnregistrement>
    <LM_Auteur xmlns="21077EF8-EF0D-49B0-B8C2-B79C1E029C00">
      <UserInfo>
        <DisplayName/>
        <AccountId xsi:nil="true"/>
        <AccountType/>
      </UserInfo>
    </LM_Auteur>
    <LM_Doc_DureeDeVie xmlns="21077EF8-EF0D-49B0-B8C2-B79C1E029C00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LMContentType" ma:contentTypeID="0x010100F845AE67FD694770A9119A97FB6AF2EA006AE84590641D4244A54144B40DA74BE1" ma:contentTypeVersion="13" ma:contentTypeDescription="Type de contenu Documents LM" ma:contentTypeScope="" ma:versionID="c3a5823aaacc5810be63504f3c275528">
  <xsd:schema xmlns:xsd="http://www.w3.org/2001/XMLSchema" xmlns:xs="http://www.w3.org/2001/XMLSchema" xmlns:p="http://schemas.microsoft.com/office/2006/metadata/properties" xmlns:ns2="21077EF8-EF0D-49B0-B8C2-B79C1E029C00" xmlns:ns3="http://schemas.microsoft.com/sharepoint/v3/fields" xmlns:ns4="fe4dd29c-b62d-46ba-995d-b206576f178e" targetNamespace="http://schemas.microsoft.com/office/2006/metadata/properties" ma:root="true" ma:fieldsID="a3da0638b9fc63af0b1e784b3fdc8cc2" ns2:_="" ns3:_="" ns4:_="">
    <xsd:import namespace="21077EF8-EF0D-49B0-B8C2-B79C1E029C00"/>
    <xsd:import namespace="http://schemas.microsoft.com/sharepoint/v3/fields"/>
    <xsd:import namespace="fe4dd29c-b62d-46ba-995d-b206576f178e"/>
    <xsd:element name="properties">
      <xsd:complexType>
        <xsd:sequence>
          <xsd:element name="documentManagement">
            <xsd:complexType>
              <xsd:all>
                <xsd:element ref="ns3:LM_Doc_MotCle_1" minOccurs="0"/>
                <xsd:element ref="ns3:LM_Doc_Classement_1" minOccurs="0"/>
                <xsd:element ref="ns2:LM_DateEnregistrement"/>
                <xsd:element ref="ns2:LM_Editeur"/>
                <xsd:element ref="ns2:LM_Droits"/>
                <xsd:element ref="ns2:LM_Doc_DureeDeVie" minOccurs="0"/>
                <xsd:element ref="ns2:LM_Doc_ActionArchivage" minOccurs="0"/>
                <xsd:element ref="ns2:LM_Auteur" minOccurs="0"/>
                <xsd:element ref="ns2:LM_AuteurLibre" minOccurs="0"/>
                <xsd:element ref="ns2:LM_Resume" minOccurs="0"/>
                <xsd:element ref="ns3:LM_Doc_Lieu_1" minOccurs="0"/>
                <xsd:element ref="ns2:LM_Contributeur" minOccurs="0"/>
                <xsd:element ref="ns2:LM_ContributeurExterne" minOccurs="0"/>
                <xsd:element ref="ns2:LM_Identifiant" minOccurs="0"/>
                <xsd:element ref="ns2:LM_Source" minOccurs="0"/>
                <xsd:element ref="ns2:LM_Relation" minOccurs="0"/>
                <xsd:element ref="ns2:LM_Taille" minOccurs="0"/>
                <xsd:element ref="ns4:TaxCatchAll" minOccurs="0"/>
                <xsd:element ref="ns2:EliseDate" minOccurs="0"/>
                <xsd:element ref="ns2:EliseChrono" minOccurs="0"/>
                <xsd:element ref="ns2:EliseUr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1077EF8-EF0D-49B0-B8C2-B79C1E029C00" elementFormDefault="qualified">
    <xsd:import namespace="http://schemas.microsoft.com/office/2006/documentManagement/types"/>
    <xsd:import namespace="http://schemas.microsoft.com/office/infopath/2007/PartnerControls"/>
    <xsd:element name="LM_DateEnregistrement" ma:index="6" ma:displayName="Date" ma:format="DateOnly" ma:internalName="LM_DateEnregistrement" ma:readOnly="false">
      <xsd:simpleType>
        <xsd:restriction base="dms:DateTime"/>
      </xsd:simpleType>
    </xsd:element>
    <xsd:element name="LM_Editeur" ma:index="7" ma:displayName="Editeur" ma:default="Métropole Européenne de Lille" ma:internalName="LM_Editeur">
      <xsd:simpleType>
        <xsd:restriction base="dms:Text"/>
      </xsd:simpleType>
    </xsd:element>
    <xsd:element name="LM_Droits" ma:index="8" ma:displayName="Droits" ma:default="Tous droits réservés" ma:internalName="LM_Droits">
      <xsd:simpleType>
        <xsd:restriction base="dms:Text"/>
      </xsd:simpleType>
    </xsd:element>
    <xsd:element name="LM_Doc_DureeDeVie" ma:index="9" nillable="true" ma:displayName="Durée de vie" ma:internalName="LM_Doc_DureeDeVie">
      <xsd:simpleType>
        <xsd:restriction base="dms:Choice">
          <xsd:enumeration value="1 an"/>
          <xsd:enumeration value="2 ans"/>
          <xsd:enumeration value="3 ans"/>
          <xsd:enumeration value="4 ans"/>
          <xsd:enumeration value="5 ans"/>
          <xsd:enumeration value="6 ans"/>
          <xsd:enumeration value="10 ans"/>
          <xsd:enumeration value="25 ans"/>
          <xsd:enumeration value="30 ans"/>
          <xsd:enumeration value="Illimité"/>
        </xsd:restriction>
      </xsd:simpleType>
    </xsd:element>
    <xsd:element name="LM_Doc_ActionArchivage" ma:index="10" nillable="true" ma:displayName="Action Archivage" ma:internalName="LM_Doc_ActionArchivage">
      <xsd:simpleType>
        <xsd:restriction base="dms:Choice">
          <xsd:enumeration value="Archivage"/>
          <xsd:enumeration value="Destruction"/>
        </xsd:restriction>
      </xsd:simpleType>
    </xsd:element>
    <xsd:element name="LM_Auteur" ma:index="11" nillable="true" ma:displayName="Auteur" ma:list="UserInfo" ma:internalName="LM_Auteu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LM_AuteurLibre" ma:index="12" nillable="true" ma:displayName="Auteur (saisie libre)" ma:internalName="LM_AuteurLibre">
      <xsd:simpleType>
        <xsd:restriction base="dms:Text"/>
      </xsd:simpleType>
    </xsd:element>
    <xsd:element name="LM_Resume" ma:index="13" nillable="true" ma:displayName="Résumé" ma:internalName="LM_Resume">
      <xsd:simpleType>
        <xsd:restriction base="dms:Note"/>
      </xsd:simpleType>
    </xsd:element>
    <xsd:element name="LM_Contributeur" ma:index="16" nillable="true" ma:displayName="Contributeur" ma:list="UserInfo" ma:internalName="LM_Contributeu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LM_ContributeurExterne" ma:index="17" nillable="true" ma:displayName="Contributeur (si externe)" ma:internalName="LM_ContributeurExterne">
      <xsd:simpleType>
        <xsd:restriction base="dms:Text"/>
      </xsd:simpleType>
    </xsd:element>
    <xsd:element name="LM_Identifiant" ma:index="18" nillable="true" ma:displayName="Identifiant" ma:description="Possibilité de mentionner ici les références liées à votre document (ex : identifiant du numéro de marché)" ma:internalName="LM_Identifiant">
      <xsd:simpleType>
        <xsd:restriction base="dms:Text"/>
      </xsd:simpleType>
    </xsd:element>
    <xsd:element name="LM_Source" ma:index="19" nillable="true" ma:displayName="Source" ma:description="Saisir l’adresse vers un document, une source dans ce champs" ma:format="Hyperlink" ma:internalName="LM_Sourc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LM_Relation" ma:index="20" nillable="true" ma:displayName="Relation" ma:format="Hyperlink" ma:internalName="LM_Relation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LM_Taille" ma:index="21" nillable="true" ma:displayName="Taille" ma:description=" Possibilité de mentionner ici la taille de votre document (nombre de pages par exemple)" ma:internalName="LM_Taille">
      <xsd:simpleType>
        <xsd:restriction base="dms:Text"/>
      </xsd:simpleType>
    </xsd:element>
    <xsd:element name="EliseDate" ma:index="29" nillable="true" ma:displayName="EliseDate" ma:internalName="EliseDate">
      <xsd:simpleType>
        <xsd:restriction base="dms:DateTime"/>
      </xsd:simpleType>
    </xsd:element>
    <xsd:element name="EliseChrono" ma:index="30" nillable="true" ma:displayName="EliseChrono" ma:internalName="EliseChrono">
      <xsd:simpleType>
        <xsd:restriction base="dms:Text"/>
      </xsd:simpleType>
    </xsd:element>
    <xsd:element name="EliseUrl" ma:index="31" nillable="true" ma:displayName="EliseUrl" ma:format="Hyperlink" ma:internalName="EliseUrl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LM_Doc_MotCle_1" ma:index="3" ma:taxonomy="true" ma:internalName="LM_Doc_MotCle_1" ma:taxonomyFieldName="LM_Doc_MotCle" ma:displayName="Mot-clés" ma:fieldId="{aa5aa22c-797f-44f3-9c88-4de565b9e2bd}" ma:taxonomyMulti="true" ma:sspId="0fb7e318-b559-458d-86fa-c5bae00274c2" ma:termSetId="a0be89fe-df50-4419-a50e-2c98b14f04b7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LM_Doc_Classement_1" ma:index="5" ma:taxonomy="true" ma:internalName="LM_Doc_Classement_1" ma:taxonomyFieldName="LM_Doc_Classement" ma:displayName="Typologie" ma:fieldId="{869c8de7-8173-4a20-abe0-c97897a9b883}" ma:sspId="0fb7e318-b559-458d-86fa-c5bae00274c2" ma:termSetId="e855d7d2-9b11-451a-8260-1c18816c41c7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LM_Doc_Lieu_1" ma:index="15" nillable="true" ma:taxonomy="true" ma:internalName="LM_Doc_Lieu_1" ma:taxonomyFieldName="LM_Doc_Lieu" ma:displayName="Lieu" ma:fieldId="{89896ecf-9bcb-480c-bcd4-471baabacbd5}" ma:taxonomyMulti="true" ma:sspId="0fb7e318-b559-458d-86fa-c5bae00274c2" ma:termSetId="d35eafc6-b67b-4c33-af48-8144e05a5ce7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e4dd29c-b62d-46ba-995d-b206576f178e" elementFormDefault="qualified">
    <xsd:import namespace="http://schemas.microsoft.com/office/2006/documentManagement/types"/>
    <xsd:import namespace="http://schemas.microsoft.com/office/infopath/2007/PartnerControls"/>
    <xsd:element name="TaxCatchAll" ma:index="28" nillable="true" ma:displayName="Taxonomy Catch All Column" ma:hidden="true" ma:list="{8ac89590-50df-4079-b238-3d2109e4258d}" ma:internalName="TaxCatchAll" ma:showField="CatchAllData" ma:web="fe4dd29c-b62d-46ba-995d-b206576f178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Type de contenu"/>
        <xsd:element ref="dc:title" minOccurs="0" maxOccurs="1" ma:index="1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652BD05-CF79-424F-9305-6F346A861394}"/>
</file>

<file path=customXml/itemProps2.xml><?xml version="1.0" encoding="utf-8"?>
<ds:datastoreItem xmlns:ds="http://schemas.openxmlformats.org/officeDocument/2006/customXml" ds:itemID="{A2C78E08-D879-4CCA-BA0F-75FF5CAA0D0F}"/>
</file>

<file path=customXml/itemProps3.xml><?xml version="1.0" encoding="utf-8"?>
<ds:datastoreItem xmlns:ds="http://schemas.openxmlformats.org/officeDocument/2006/customXml" ds:itemID="{633A6E0D-85B4-4E3C-A416-55D2FF2BB117}"/>
</file>

<file path=docProps/app.xml><?xml version="1.0" encoding="utf-8"?>
<Properties xmlns="http://schemas.openxmlformats.org/officeDocument/2006/extended-properties" xmlns:vt="http://schemas.openxmlformats.org/officeDocument/2006/docPropsVTypes">
  <Template>Présentation PowerPoint</Template>
  <TotalTime>514</TotalTime>
  <Words>613</Words>
  <Application>Microsoft Office PowerPoint</Application>
  <PresentationFormat>Format A4 (210 x 297 mm)</PresentationFormat>
  <Paragraphs>163</Paragraphs>
  <Slides>15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2</vt:i4>
      </vt:variant>
      <vt:variant>
        <vt:lpstr>Titres des diapositives</vt:lpstr>
      </vt:variant>
      <vt:variant>
        <vt:i4>15</vt:i4>
      </vt:variant>
    </vt:vector>
  </HeadingPairs>
  <TitlesOfParts>
    <vt:vector size="17" baseType="lpstr">
      <vt:lpstr>Présentation PowerPoint</vt:lpstr>
      <vt:lpstr>Masque blanc</vt:lpstr>
      <vt:lpstr>Présentation PowerPoint</vt:lpstr>
      <vt:lpstr>Présentation PowerPoint</vt:lpstr>
      <vt:lpstr>L’écomobilité scolaire… une action « PDU 2010&gt;2020 »</vt:lpstr>
      <vt:lpstr>Les campagnes </vt:lpstr>
      <vt:lpstr>Objectifs </vt:lpstr>
      <vt:lpstr>Outils Emile le serpent mobile  </vt:lpstr>
      <vt:lpstr>Les campagnes </vt:lpstr>
      <vt:lpstr>Ecole du bourg à Houplines</vt:lpstr>
      <vt:lpstr>À Fournes en weppes </vt:lpstr>
      <vt:lpstr>Les supports du challenge écomobilité scolaire</vt:lpstr>
      <vt:lpstr>Présentation PowerPoint</vt:lpstr>
      <vt:lpstr>Formations « animer un cycle d’apprentissage du vélo – écomobilité »</vt:lpstr>
      <vt:lpstr>Programme </vt:lpstr>
      <vt:lpstr>Et pour 2017 ? </vt:lpstr>
      <vt:lpstr>Présentation PowerPoint</vt:lpstr>
    </vt:vector>
  </TitlesOfParts>
  <Company>Lille Metropole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GT écomobilité</dc:title>
  <dc:creator>VANPOULLE Elodie</dc:creator>
  <cp:lastModifiedBy>VANPOULLE Elodie</cp:lastModifiedBy>
  <cp:revision>25</cp:revision>
  <cp:lastPrinted>2016-07-11T12:00:40Z</cp:lastPrinted>
  <dcterms:created xsi:type="dcterms:W3CDTF">2016-06-30T15:24:50Z</dcterms:created>
  <dcterms:modified xsi:type="dcterms:W3CDTF">2016-12-09T09:02:02Z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0x010100F845AE67FD694770A9119A97FB6AF2EA006AE84590641D4244A54144B40DA74BE1</vt:lpwstr>
  </property>
  <property fmtid="{D5CDD505-2E9C-101B-9397-08002B2CF9AE}" pid="3" name="LM_Doc_Lieu">
    <vt:lpwstr/>
  </property>
  <property fmtid="{D5CDD505-2E9C-101B-9397-08002B2CF9AE}" pid="4" name="LM_Doc_MotCle">
    <vt:lpwstr>114;#Écomobilité scolaire|f1b4e4c5-47ee-45c8-9eb3-6cfadc053d9e</vt:lpwstr>
  </property>
  <property fmtid="{D5CDD505-2E9C-101B-9397-08002B2CF9AE}" pid="5" name="LM_Doc_Classement">
    <vt:lpwstr>161;#Présentation|0834f6f3-7e27-4a51-951f-0ca33c8f3f06</vt:lpwstr>
  </property>
</Properties>
</file>