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9B"/>
    <a:srgbClr val="025D5B"/>
    <a:srgbClr val="1B0613"/>
    <a:srgbClr val="1D1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588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817F7-0AFE-4167-A557-51F2AFCD980E}" type="datetimeFigureOut">
              <a:rPr lang="fr-FR" smtClean="0"/>
              <a:t>23/04/2025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9F3B-7D85-405B-BFDE-2BBD68B91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358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1A283-D304-4C61-BCDA-9E4161EFA5DC}" type="datetimeFigureOut">
              <a:rPr lang="fr-FR" smtClean="0"/>
              <a:t>23/04/2025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5EA79-8220-434F-8F89-E41FD15BE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272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30193B-564F-4854-8A52-728F3FB19C8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859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E5EA79-8220-434F-8F89-E41FD15BE57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740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360000" rIns="252000" bIns="180000" rtlCol="0" anchor="t">
            <a:noAutofit/>
          </a:bodyPr>
          <a:lstStyle>
            <a:lvl1pPr algn="r">
              <a:defRPr lang="en-ZA" sz="4000" b="1" spc="-300" dirty="0"/>
            </a:lvl1pPr>
          </a:lstStyle>
          <a:p>
            <a:pPr lvl="0" algn="r" rtl="0"/>
            <a:r>
              <a:rPr lang="fr-FR" noProof="0" dirty="0"/>
              <a:t>Cliquez pour modifier le titre de la présentation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fr-FR" noProof="0"/>
              <a:t>Modifier le style des sous-titres du masque</a:t>
            </a: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3" cy="546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rgbClr val="009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6229"/>
            <a:ext cx="2411412" cy="114824"/>
          </a:xfrm>
          <a:prstGeom prst="rect">
            <a:avLst/>
          </a:prstGeom>
          <a:solidFill>
            <a:srgbClr val="009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19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66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289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992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4" name="Espace réservé du numéro de diapositive 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637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64776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4473489" cy="1040916"/>
          </a:xfrm>
          <a:solidFill>
            <a:schemeClr val="bg1"/>
          </a:solidFill>
        </p:spPr>
        <p:txBody>
          <a:bodyPr vert="horz" lIns="180000" tIns="324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fr-FR" noProof="0" dirty="0"/>
              <a:t>Titre diapo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040916"/>
            <a:ext cx="5058375" cy="733168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 dirty="0"/>
              <a:t>Sous-titre si besoin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rgbClr val="009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28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</a:t>
            </a:r>
            <a:br>
              <a:rPr lang="fr-FR" noProof="0" dirty="0"/>
            </a:br>
            <a:r>
              <a:rPr lang="fr-FR" noProof="0" dirty="0"/>
              <a:t>votre photo ici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 dirty="0"/>
              <a:t>Cliquez pour modifier le séparateur de section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29573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3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Texte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39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Image du 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1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e comparaison gauche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2" name="Espace réservé de comparaison gauche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339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n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Entrez votre légende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35695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 de votre atten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08000" tIns="108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000" b="1" spc="-300" dirty="0"/>
            </a:lvl1pPr>
          </a:lstStyle>
          <a:p>
            <a:pPr lvl="0" algn="r" rtl="0"/>
            <a:r>
              <a:rPr lang="fr-FR" noProof="0" dirty="0"/>
              <a:t>Merci de votre attention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Nom complet</a:t>
            </a:r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Numéro de téléphone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Poignée E-mail ou Réseaux sociaux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Site web de l’entreprise</a:t>
            </a: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18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0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9" name="Rectangle 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02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ce réservé d’image 11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8"/>
            <a:ext cx="9780588" cy="5856127"/>
          </a:xfr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848" y="4307829"/>
            <a:ext cx="8634152" cy="1261295"/>
          </a:xfrm>
        </p:spPr>
        <p:txBody>
          <a:bodyPr tIns="216000" rtlCol="0"/>
          <a:lstStyle/>
          <a:p>
            <a:pPr rtl="0"/>
            <a:r>
              <a:rPr lang="fr-FR" sz="4400" dirty="0"/>
              <a:t>La mobilité, accélérateur d’opportunités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7848" y="5278663"/>
            <a:ext cx="6580188" cy="580921"/>
          </a:xfrm>
        </p:spPr>
        <p:txBody>
          <a:bodyPr rtlCol="0"/>
          <a:lstStyle/>
          <a:p>
            <a:r>
              <a:rPr lang="fr-FR" dirty="0">
                <a:latin typeface="Yu Gothic" panose="020B0400000000000000" pitchFamily="34" charset="-128"/>
                <a:ea typeface="Yu Gothic" panose="020B0400000000000000" pitchFamily="34" charset="-128"/>
              </a:rPr>
              <a:t>BILLOT Laurent </a:t>
            </a:r>
            <a:r>
              <a:rPr lang="fr-FR" i="1" dirty="0">
                <a:latin typeface="Yu Gothic" panose="020B0400000000000000" pitchFamily="34" charset="-128"/>
                <a:ea typeface="Yu Gothic" panose="020B0400000000000000" pitchFamily="34" charset="-128"/>
              </a:rPr>
              <a:t>– AFPA Villages des Solutions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239146" y="6572524"/>
            <a:ext cx="11328324" cy="570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Webinaire - Mobilité et insertion professionnelle - Accompagner le changement vers des solutions </a:t>
            </a:r>
            <a:r>
              <a:rPr kumimoji="0" lang="fr-FR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écomobiles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 - 29 avril 2025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588" y="6482066"/>
            <a:ext cx="1977139" cy="37593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D36B7FB-6413-9368-1A50-95B7796C4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565" y="5623988"/>
            <a:ext cx="1419225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26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21303"/>
          </a:xfrm>
        </p:spPr>
        <p:txBody>
          <a:bodyPr/>
          <a:lstStyle/>
          <a:p>
            <a:pPr algn="l"/>
            <a:r>
              <a:rPr lang="fr-FR" dirty="0"/>
              <a:t>La mobilité, accélérateur d’opportunités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0" y="985211"/>
            <a:ext cx="9880375" cy="536092"/>
          </a:xfrm>
          <a:solidFill>
            <a:srgbClr val="025D5B">
              <a:alpha val="80000"/>
            </a:srgbClr>
          </a:solidFill>
        </p:spPr>
        <p:txBody>
          <a:bodyPr/>
          <a:lstStyle/>
          <a:p>
            <a:pPr algn="l"/>
            <a:r>
              <a:rPr lang="fr-FR" dirty="0"/>
              <a:t>La mobilité douce : un levier d’inclusion et d’autonomie</a:t>
            </a: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-1262960" y="6572524"/>
            <a:ext cx="9375330" cy="570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Webinaire - Mobilité et insertion professionnelle - Accompagner le changement vers des solutions </a:t>
            </a:r>
            <a:r>
              <a:rPr kumimoji="0" lang="fr-F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écomobiles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 - 29 avril 2025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1586039"/>
            <a:ext cx="12192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algn="just"/>
            <a:r>
              <a:rPr lang="fr-FR" dirty="0"/>
              <a:t>Dans le cadre de ses </a:t>
            </a:r>
            <a:r>
              <a:rPr lang="fr-FR" b="1" dirty="0"/>
              <a:t>Villages des solutions</a:t>
            </a:r>
            <a:r>
              <a:rPr lang="fr-FR" dirty="0"/>
              <a:t>, l’AFPA et ses partenaires mettent en avant les </a:t>
            </a:r>
            <a:r>
              <a:rPr lang="fr-FR" b="1" dirty="0"/>
              <a:t>enjeux cruciaux de la mobilité</a:t>
            </a:r>
            <a:r>
              <a:rPr lang="fr-FR" dirty="0"/>
              <a:t>, notamment dans une approche </a:t>
            </a:r>
            <a:r>
              <a:rPr lang="fr-FR" b="1" dirty="0"/>
              <a:t>douce, durable et solidaire</a:t>
            </a:r>
            <a:r>
              <a:rPr lang="fr-FR" dirty="0"/>
              <a:t>. La mobilité douce est bien plus qu’un moyen de transport car c’est un vecteur d’autonomie, de santé et d’inclusion.</a:t>
            </a:r>
          </a:p>
          <a:p>
            <a:endParaRPr lang="fr-FR" dirty="0"/>
          </a:p>
          <a:p>
            <a:pPr algn="just"/>
            <a:r>
              <a:rPr lang="fr-FR" dirty="0"/>
              <a:t>Les Villages des solutions, par leur approche territoriale distincte, permettent de </a:t>
            </a:r>
            <a:r>
              <a:rPr lang="fr-FR" b="1" dirty="0"/>
              <a:t>sensibiliser, informer et proposer des alternatives concrètes </a:t>
            </a:r>
            <a:r>
              <a:rPr lang="fr-FR" dirty="0"/>
              <a:t>aux publics éloignés de l’emploi ou en reconversion. Ils offrent des solutions qui répondent aux défis écologiques, économiques et sociaux.</a:t>
            </a:r>
          </a:p>
          <a:p>
            <a:endParaRPr lang="fr-FR" dirty="0"/>
          </a:p>
          <a:p>
            <a:r>
              <a:rPr lang="fr-FR" dirty="0"/>
              <a:t>A travers ces villages, l’AFPA et ses partenaires 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Présentent les dispositifs d’accompagnement à la mobilité : diagnostic mobilité, prêts vélos, aides financières</a:t>
            </a:r>
          </a:p>
          <a:p>
            <a:pPr marL="285750" indent="-285750">
              <a:buFontTx/>
              <a:buChar char="-"/>
            </a:pPr>
            <a:r>
              <a:rPr lang="fr-FR" dirty="0"/>
              <a:t>Encouragent l’adoption de pratiques durables en valorisant les bienfaits de la mobilité douce sur la santé, budget et l’environnement </a:t>
            </a:r>
          </a:p>
          <a:p>
            <a:pPr marL="285750" indent="-285750">
              <a:buFontTx/>
              <a:buChar char="-"/>
            </a:pPr>
            <a:r>
              <a:rPr lang="fr-FR" dirty="0"/>
              <a:t>Facilitent l’accès à la formation et à l’emploi, en réduisant les freins géographiques et logistiques à la reprise d’activité</a:t>
            </a:r>
          </a:p>
          <a:p>
            <a:endParaRPr lang="fr-FR" dirty="0"/>
          </a:p>
          <a:p>
            <a:r>
              <a:rPr lang="fr-FR" dirty="0"/>
              <a:t>En reconnectant les individus à leur territoire par des solutions simples, accessibles et responsables, les villages des solutions </a:t>
            </a:r>
            <a:r>
              <a:rPr lang="fr-FR" b="1" dirty="0"/>
              <a:t>participent à réinventer les parcours d’insertion</a:t>
            </a:r>
            <a:r>
              <a:rPr lang="fr-FR" dirty="0"/>
              <a:t>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2690974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838_TF16411250.potx" id="{C47F33A4-2C66-428E-B1F4-6919DFF55AE7}" vid="{0C76DC9B-55F5-4846-BECF-7B5783C0B8F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255</Words>
  <Application>Microsoft Office PowerPoint</Application>
  <PresentationFormat>Grand écran</PresentationFormat>
  <Paragraphs>26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Yu Gothic</vt:lpstr>
      <vt:lpstr>Arial</vt:lpstr>
      <vt:lpstr>Calibri</vt:lpstr>
      <vt:lpstr>Candara</vt:lpstr>
      <vt:lpstr>Corbel</vt:lpstr>
      <vt:lpstr>Times New Roman</vt:lpstr>
      <vt:lpstr>1_Thème Office</vt:lpstr>
      <vt:lpstr>La mobilité, accélérateur d’opportunités</vt:lpstr>
      <vt:lpstr>La mobilité, accélérateur d’opportunités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Billot Laurent</cp:lastModifiedBy>
  <cp:revision>18</cp:revision>
  <dcterms:created xsi:type="dcterms:W3CDTF">2025-04-02T12:52:52Z</dcterms:created>
  <dcterms:modified xsi:type="dcterms:W3CDTF">2025-04-23T06:26:40Z</dcterms:modified>
</cp:coreProperties>
</file>