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notesMaster" Target="notesMasters/notesMaster1.xml"/><Relationship Id="rId19" Type="http://schemas.openxmlformats.org/officeDocument/2006/relationships/slide" Target="slides/slide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dt" idx="3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ftr" idx="3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sldNum" idx="3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1747CB5-268A-4910-828A-99451E8E2292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76DF530-64F3-4C36-8DDE-2FC59D745D8D}" type="slidenum">
              <a:rPr b="0" lang="fr-FR" sz="1200" spc="-1" strike="noStrike">
                <a:solidFill>
                  <a:srgbClr val="000000"/>
                </a:solidFill>
                <a:latin typeface="Calibri"/>
                <a:ea typeface="+mn-ea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8EB9960-4A82-44A0-B214-4CCC64946285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ADE3649-916F-4422-B260-4BA54DFB6A9A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446DC8A-7590-49E7-ADAD-3B60214FE194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C43CD3F-48C0-484D-BF1E-30F4684BDF1B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&lt;numéro&gt;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B5CCE2A-6D05-4E99-8A2C-82D2AB446928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8BB73D4-6ADB-429A-8541-3B75D46036FD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7DBD2C8-8AD1-4E50-8382-4ADD7B31CB3C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1D7B95D-3933-4B64-9CFD-96411203C966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2A2814A-ACF0-41E5-8073-D1EFA510CA50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4855B1E-8C55-4471-A08F-D9AA1704A19F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9E9F3CE-54FA-438D-ADF4-40D04A5EE6B5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44010BD-2723-46CD-8598-ED031F01A450}" type="slidenum">
              <a:rPr b="0" lang="fr-FR" sz="1200" spc="-1" strike="noStrike">
                <a:solidFill>
                  <a:schemeClr val="dk1"/>
                </a:solidFill>
                <a:latin typeface="+mn-lt"/>
                <a:ea typeface="+mn-ea"/>
              </a:rPr>
              <a:t>13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17651F1-CB74-4D88-94AC-5CA96C8CACB8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4E00D59-9B24-471D-901F-BD8673E4E387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p>
            <a:fld id="{7260356D-B743-403C-A537-087B9D5DCAEF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Merci de votre att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8845E44-9180-4A34-AD9D-F4F9EFB44C6C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5"/>
          </p:nvPr>
        </p:nvSpPr>
        <p:spPr/>
        <p:txBody>
          <a:bodyPr/>
          <a:p>
            <a:fld id="{C27FAF9B-0DB9-43F3-8DC8-84EC78705E68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iapositive de séparation 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CC4C969-52DC-433A-A5FD-8775DEA66A07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iapositive de séparation 1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E7C5111-99ED-411A-AAD9-B98402445A87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857E10-84AB-4437-BF9F-5ABF6588654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71179E25-52B0-4E09-B4CC-73ABF1987709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229C521-B6BB-4DBA-86D9-BA4B675224B6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1E763C6-9E5D-4245-875A-A09C67DF1BED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19AD3B54-0026-4411-849A-1B8D73CBFE09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iapositive de sépar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B882DA9-CE10-461B-AAE4-4305053350BD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iapositive de sépa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FA83ECA-A3C6-42C1-9D1C-7FDD087ACF9C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8D2A261D-89ED-495F-BF28-9F7EE0862325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lumMod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 hidden="1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" name="Rectangle 27" hidden="1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" name="Forme libre : Forme 30" hidden="1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" name="Rectangle 8" hidden="1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4" name="Rectangle 28" hidden="1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5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6" name="Rectangle 12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" name="Rectangle 13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8" name="Rectangle 14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rgbClr val="009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9780480" y="2696400"/>
            <a:ext cx="2409480" cy="113040"/>
          </a:xfrm>
          <a:prstGeom prst="rect">
            <a:avLst/>
          </a:prstGeom>
          <a:solidFill>
            <a:srgbClr val="009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87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88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89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90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91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92" name="Rectangle 7"/>
          <p:cNvSpPr/>
          <p:nvPr/>
        </p:nvSpPr>
        <p:spPr>
          <a:xfrm>
            <a:off x="9775800" y="1762200"/>
            <a:ext cx="1982520" cy="11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ftr" idx="17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ldNum" idx="18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EE863BFF-0709-4FAC-92AC-3BC7AFA18D72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96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97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98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99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100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101" name="PlaceHolder 1"/>
          <p:cNvSpPr>
            <a:spLocks noGrp="1"/>
          </p:cNvSpPr>
          <p:nvPr>
            <p:ph type="ftr" idx="19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ldNum" idx="20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C475CDCD-9933-4580-BDAB-2F9A2D9B3FC8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04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05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06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07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108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109" name="PlaceHolder 1"/>
          <p:cNvSpPr>
            <a:spLocks noGrp="1"/>
          </p:cNvSpPr>
          <p:nvPr>
            <p:ph type="ftr" idx="21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ldNum" idx="22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E67DB1A1-B4D2-416B-A29A-304EE9F6D5AE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lumMod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12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13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14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15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116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117" name="Rectangle 14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18" name="Rectangle 13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19" name="Rectangle 12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20" name="Rectangle 7"/>
          <p:cNvSpPr/>
          <p:nvPr/>
        </p:nvSpPr>
        <p:spPr>
          <a:xfrm>
            <a:off x="8458200" y="2685960"/>
            <a:ext cx="3732120" cy="113040"/>
          </a:xfrm>
          <a:prstGeom prst="rect">
            <a:avLst/>
          </a:prstGeom>
          <a:solidFill>
            <a:srgbClr val="25c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21" name="PlaceHolder 1"/>
          <p:cNvSpPr>
            <a:spLocks noGrp="1"/>
          </p:cNvSpPr>
          <p:nvPr>
            <p:ph type="sldNum" idx="23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CCC4A4D0-392A-482C-8F85-A50F7CAAC697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23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24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25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26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127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128" name="PlaceHolder 1"/>
          <p:cNvSpPr>
            <a:spLocks noGrp="1"/>
          </p:cNvSpPr>
          <p:nvPr>
            <p:ph type="ftr" idx="24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ldNum" idx="25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1684E370-1FB0-4439-9E91-3D88603D81DE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lumMod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31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32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33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34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135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136" name="Rectangle 12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37" name="Rectangle 13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38" name="Rectangle 14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rgbClr val="009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ftr" idx="26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ldNum" idx="27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53AD7D84-05E2-4011-A7F5-3FEAC0899FFC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lumMod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44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45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46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47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148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149" name="Rectangle 12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50" name="Rectangle 13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51" name="Rectangle 14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rgbClr val="009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ftr" idx="28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ldNum" idx="29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3F23800B-AFFC-43A0-B84C-326B82FDAC56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3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4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16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17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18" name="PlaceHolder 1"/>
          <p:cNvSpPr>
            <a:spLocks noGrp="1"/>
          </p:cNvSpPr>
          <p:nvPr>
            <p:ph type="ftr" idx="1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ldNum" idx="2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03E00E56-68A7-4A95-8874-8B968FD69EA8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1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2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3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4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25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26" name="PlaceHolder 1"/>
          <p:cNvSpPr>
            <a:spLocks noGrp="1"/>
          </p:cNvSpPr>
          <p:nvPr>
            <p:ph type="ftr" idx="3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ldNum" idx="4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B839F320-4F7C-4B94-AE1B-AEA10FCDCD60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29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0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1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2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33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34" name="PlaceHolder 1"/>
          <p:cNvSpPr>
            <a:spLocks noGrp="1"/>
          </p:cNvSpPr>
          <p:nvPr>
            <p:ph type="ftr" idx="5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sldNum" idx="6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5F9A289C-C331-4A65-A93D-3A8939266CA3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7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8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39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40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41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42" name="PlaceHolder 1"/>
          <p:cNvSpPr>
            <a:spLocks noGrp="1"/>
          </p:cNvSpPr>
          <p:nvPr>
            <p:ph type="ftr" idx="7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8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846DD23D-469D-4411-913F-FCE17BFBE568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45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46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47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48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49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50" name="PlaceHolder 1"/>
          <p:cNvSpPr>
            <a:spLocks noGrp="1"/>
          </p:cNvSpPr>
          <p:nvPr>
            <p:ph type="ftr" idx="9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10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48C65318-3F2C-4818-8F01-0A960439AC16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lumMod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53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54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55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56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57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58" name="Rectangle 12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59" name="Rectangle 13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0" name="Rectangle 14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rgbClr val="009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ftr" idx="11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ldNum" idx="12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49A38854-7585-4FAD-9860-F721F2386554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1">
            <a:lumMod val="75000"/>
            <a:lumOff val="2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6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7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8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69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70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71" name="Rectangle 7"/>
          <p:cNvSpPr/>
          <p:nvPr/>
        </p:nvSpPr>
        <p:spPr>
          <a:xfrm>
            <a:off x="0" y="5209560"/>
            <a:ext cx="2409480" cy="11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2" name="Rectangle 12"/>
          <p:cNvSpPr/>
          <p:nvPr/>
        </p:nvSpPr>
        <p:spPr>
          <a:xfrm>
            <a:off x="9780120" y="682956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3" name="Rectangle 13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4" name="Rectangle 14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ftr" idx="13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 idx="14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EB93C1C4-ED30-4E26-9F64-DA4B57407F8F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"/>
          <p:cNvSpPr/>
          <p:nvPr/>
        </p:nvSpPr>
        <p:spPr>
          <a:xfrm>
            <a:off x="9780120" y="6371280"/>
            <a:ext cx="1978200" cy="43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8" name="Rectangle 27"/>
          <p:cNvSpPr/>
          <p:nvPr/>
        </p:nvSpPr>
        <p:spPr>
          <a:xfrm>
            <a:off x="9780120" y="6803280"/>
            <a:ext cx="1978200" cy="52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79" name="Forme libre : Forme 30"/>
          <p:cNvSpPr/>
          <p:nvPr/>
        </p:nvSpPr>
        <p:spPr>
          <a:xfrm>
            <a:off x="0" y="6371280"/>
            <a:ext cx="9778320" cy="430200"/>
          </a:xfrm>
          <a:custGeom>
            <a:avLst/>
            <a:gdLst>
              <a:gd name="textAreaLeft" fmla="*/ 0 w 9778320"/>
              <a:gd name="textAreaRight" fmla="*/ 9780120 w 9778320"/>
              <a:gd name="textAreaTop" fmla="*/ 0 h 430200"/>
              <a:gd name="textAreaBottom" fmla="*/ 432000 h 430200"/>
            </a:gdLst>
            <a:ahLst/>
            <a:rect l="textAreaLeft" t="textAreaTop" r="textAreaRight" b="textAreaBottom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80" name="Rectangle 8"/>
          <p:cNvSpPr/>
          <p:nvPr/>
        </p:nvSpPr>
        <p:spPr>
          <a:xfrm>
            <a:off x="0" y="6803280"/>
            <a:ext cx="9778320" cy="52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81" name="Rectangle 28"/>
          <p:cNvSpPr/>
          <p:nvPr/>
        </p:nvSpPr>
        <p:spPr>
          <a:xfrm>
            <a:off x="11760120" y="6803280"/>
            <a:ext cx="430200" cy="5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cxnSp>
        <p:nvCxnSpPr>
          <p:cNvPr id="82" name="Connecteur droit 17"/>
          <p:cNvCxnSpPr/>
          <p:nvPr/>
        </p:nvCxnSpPr>
        <p:spPr>
          <a:xfrm flipH="1">
            <a:off x="0" y="6371280"/>
            <a:ext cx="12193560" cy="1800"/>
          </a:xfrm>
          <a:prstGeom prst="straightConnector1">
            <a:avLst/>
          </a:prstGeom>
          <a:ln w="0">
            <a:solidFill>
              <a:srgbClr val="f2f2f2"/>
            </a:solidFill>
          </a:ln>
        </p:spPr>
      </p:cxnSp>
      <p:sp>
        <p:nvSpPr>
          <p:cNvPr id="83" name="Rectangle 7"/>
          <p:cNvSpPr/>
          <p:nvPr/>
        </p:nvSpPr>
        <p:spPr>
          <a:xfrm>
            <a:off x="9348480" y="3700800"/>
            <a:ext cx="2409480" cy="11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1800" spc="-1" strike="noStrike">
              <a:solidFill>
                <a:srgbClr val="ffffff"/>
              </a:solidFill>
              <a:latin typeface="Candara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ftr" idx="15"/>
          </p:nvPr>
        </p:nvSpPr>
        <p:spPr>
          <a:xfrm>
            <a:off x="432000" y="6439680"/>
            <a:ext cx="5662080" cy="2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404040"/>
                </a:solidFill>
                <a:latin typeface="Candara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" spc="-1" strike="noStrike">
                <a:solidFill>
                  <a:srgbClr val="404040"/>
                </a:solidFill>
                <a:latin typeface="Candara"/>
              </a:rPr>
              <a:t>&lt;pied de page&gt;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ldNum" idx="16"/>
          </p:nvPr>
        </p:nvSpPr>
        <p:spPr>
          <a:xfrm>
            <a:off x="11760120" y="6371280"/>
            <a:ext cx="430200" cy="430200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pc="-1" strike="noStrike">
                <a:solidFill>
                  <a:srgbClr val="ffffff"/>
                </a:solidFill>
                <a:latin typeface="Corbe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35478348-0889-4DCA-B99D-BC2E90C0AE1C}" type="slidenum">
              <a:rPr b="0" lang="fr-FR" sz="1200" spc="-1" strike="noStrike">
                <a:solidFill>
                  <a:srgbClr val="ffffff"/>
                </a:solidFill>
                <a:latin typeface="Corbel"/>
              </a:rPr>
              <a:t>&lt;numéro&gt;</a:t>
            </a:fld>
            <a:endParaRPr b="0" lang="en-US" sz="12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Espace réservé d’image 11" descr=""/>
          <p:cNvPicPr/>
          <p:nvPr/>
        </p:nvPicPr>
        <p:blipFill>
          <a:blip r:embed="rId1"/>
          <a:stretch/>
        </p:blipFill>
        <p:spPr>
          <a:xfrm>
            <a:off x="0" y="3600"/>
            <a:ext cx="9778680" cy="5854320"/>
          </a:xfrm>
          <a:prstGeom prst="rect">
            <a:avLst/>
          </a:prstGeom>
          <a:ln w="0">
            <a:noFill/>
          </a:ln>
        </p:spPr>
      </p:pic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557880" y="4307760"/>
            <a:ext cx="8632440" cy="12596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180000" rIns="252000" tIns="216000" bIns="180000" anchor="t">
            <a:no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800" spc="-30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rbel"/>
              </a:rPr>
              <a:t>Freins et leviers à l’écomobilité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3557880" y="5278680"/>
            <a:ext cx="6578280" cy="579240"/>
          </a:xfrm>
          <a:prstGeom prst="rect">
            <a:avLst/>
          </a:prstGeom>
          <a:solidFill>
            <a:srgbClr val="000000">
              <a:alpha val="80000"/>
            </a:srgbClr>
          </a:solidFill>
          <a:ln w="0">
            <a:noFill/>
          </a:ln>
        </p:spPr>
        <p:txBody>
          <a:bodyPr lIns="180000" rIns="180000" tIns="180000" bIns="180000" anchor="t">
            <a:noAutofit/>
          </a:bodyPr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chemeClr val="lt1"/>
                </a:solidFill>
                <a:latin typeface="Yu Gothic"/>
                <a:ea typeface="Yu Gothic"/>
              </a:rPr>
              <a:t>Rigal, Alexandre </a:t>
            </a:r>
            <a:r>
              <a:rPr b="0" i="1" lang="fr-FR" sz="1800" spc="-1" strike="noStrike">
                <a:solidFill>
                  <a:schemeClr val="lt1"/>
                </a:solidFill>
                <a:latin typeface="Yu Gothic"/>
                <a:ea typeface="Yu Gothic"/>
              </a:rPr>
              <a:t>(CEREMA, Matris)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Sous-titre 2"/>
          <p:cNvSpPr/>
          <p:nvPr/>
        </p:nvSpPr>
        <p:spPr>
          <a:xfrm>
            <a:off x="-239040" y="6572520"/>
            <a:ext cx="1132668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1100" spc="-1" strike="noStrike">
                <a:solidFill>
                  <a:srgbClr val="000000"/>
                </a:solidFill>
                <a:latin typeface="Yu Gothic"/>
                <a:ea typeface="Yu Gothic"/>
              </a:rPr>
              <a:t>Webinaire - Mobilité et insertion professionnelle - Accompagner le changement vers des solutions écomobiles - 29 avril 2025 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Image 4" descr=""/>
          <p:cNvPicPr/>
          <p:nvPr/>
        </p:nvPicPr>
        <p:blipFill>
          <a:blip r:embed="rId2"/>
          <a:stretch/>
        </p:blipFill>
        <p:spPr>
          <a:xfrm>
            <a:off x="9780480" y="6482160"/>
            <a:ext cx="1975320" cy="374040"/>
          </a:xfrm>
          <a:prstGeom prst="rect">
            <a:avLst/>
          </a:prstGeom>
          <a:ln w="0">
            <a:noFill/>
          </a:ln>
        </p:spPr>
      </p:pic>
      <p:pic>
        <p:nvPicPr>
          <p:cNvPr id="167" name="" descr=""/>
          <p:cNvPicPr/>
          <p:nvPr/>
        </p:nvPicPr>
        <p:blipFill>
          <a:blip r:embed="rId3"/>
          <a:stretch/>
        </p:blipFill>
        <p:spPr>
          <a:xfrm>
            <a:off x="10744200" y="5581080"/>
            <a:ext cx="642600" cy="64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320" cy="1519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180000" rIns="252000" tIns="324000" bIns="18000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800" spc="-30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rbel"/>
              </a:rPr>
              <a:t>3  Diffusion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Sous-titre 11"/>
          <p:cNvSpPr/>
          <p:nvPr/>
        </p:nvSpPr>
        <p:spPr>
          <a:xfrm>
            <a:off x="-1262880" y="6572520"/>
            <a:ext cx="937368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Yu Gothic"/>
                <a:ea typeface="Yu Gothic"/>
              </a:rPr>
              <a:t>Webinaire - Mobilité et insertion professionnelle - Accompagner le changement vers des solutions écomobiles - 29 avril 2025  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Espace réservé du texte 9"/>
          <p:cNvSpPr/>
          <p:nvPr/>
        </p:nvSpPr>
        <p:spPr>
          <a:xfrm>
            <a:off x="0" y="985320"/>
            <a:ext cx="9878400" cy="534240"/>
          </a:xfrm>
          <a:prstGeom prst="rect">
            <a:avLst/>
          </a:prstGeom>
          <a:solidFill>
            <a:srgbClr val="025d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252000" tIns="180000" bIns="180000" anchor="t">
            <a:no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chemeClr val="lt1"/>
                </a:solidFill>
                <a:latin typeface="Candara"/>
              </a:rPr>
              <a:t>Levier : le petit groupe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ZoneTexte 32"/>
          <p:cNvSpPr/>
          <p:nvPr/>
        </p:nvSpPr>
        <p:spPr>
          <a:xfrm>
            <a:off x="0" y="1586160"/>
            <a:ext cx="12190320" cy="44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  <a:ea typeface="Microsoft YaHei"/>
              </a:rPr>
              <a:t>Pour ceux qui ne sont pas seuls :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  <a:ea typeface="Microsoft YaHei"/>
              </a:rPr>
              <a:t>= Conférence &lt; Groupe de discussion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  <a:ea typeface="Microsoft YaHei"/>
              </a:rPr>
              <a:t>= Décision individuelle &lt; Décision collective et publique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  <a:ea typeface="Microsoft YaHei"/>
              </a:rPr>
              <a:t>= Partir de l’individu &lt; Partir du groupe (sauf pour « isolés »)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320" cy="1519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180000" rIns="252000" tIns="324000" bIns="18000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800" spc="-30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rbel"/>
              </a:rPr>
              <a:t>3  Diffusion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Sous-titre 9"/>
          <p:cNvSpPr/>
          <p:nvPr/>
        </p:nvSpPr>
        <p:spPr>
          <a:xfrm>
            <a:off x="-1262880" y="6572520"/>
            <a:ext cx="937368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Yu Gothic"/>
                <a:ea typeface="Yu Gothic"/>
              </a:rPr>
              <a:t>Webinaire - Mobilité et insertion professionnelle - Accompagner le changement vers des solutions écomobiles - 29 avril 2025  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ZoneTexte 31"/>
          <p:cNvSpPr/>
          <p:nvPr/>
        </p:nvSpPr>
        <p:spPr>
          <a:xfrm>
            <a:off x="0" y="1586160"/>
            <a:ext cx="12190320" cy="30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  <a:ea typeface="Microsoft YaHei"/>
              </a:rPr>
              <a:t>Les très engagés-radicaux = modeleurs du groupe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  <a:ea typeface="Microsoft YaHei"/>
              </a:rPr>
              <a:t>+ Les moins engagés-radicaux = ouvrent le groupe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  <a:ea typeface="Microsoft YaHei"/>
              </a:rPr>
              <a:t>= croissance du groupe, si un maximum joue le rôle de “recruteur”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ZoneTexte 14"/>
          <p:cNvSpPr/>
          <p:nvPr/>
        </p:nvSpPr>
        <p:spPr>
          <a:xfrm>
            <a:off x="0" y="1586160"/>
            <a:ext cx="12190320" cy="103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Espace réservé du texte 7"/>
          <p:cNvSpPr/>
          <p:nvPr/>
        </p:nvSpPr>
        <p:spPr>
          <a:xfrm>
            <a:off x="0" y="985320"/>
            <a:ext cx="9878400" cy="534240"/>
          </a:xfrm>
          <a:prstGeom prst="rect">
            <a:avLst/>
          </a:prstGeom>
          <a:solidFill>
            <a:srgbClr val="025d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252000" tIns="180000" bIns="180000" anchor="t">
            <a:no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chemeClr val="lt1"/>
                </a:solidFill>
                <a:latin typeface="Candara"/>
              </a:rPr>
              <a:t>Levier : le petit groupe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320" cy="1519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180000" rIns="252000" tIns="324000" bIns="18000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800" spc="-30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rbel"/>
              </a:rPr>
              <a:t>3  Diffusion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Sous-titre 14"/>
          <p:cNvSpPr/>
          <p:nvPr/>
        </p:nvSpPr>
        <p:spPr>
          <a:xfrm>
            <a:off x="-1262880" y="6572520"/>
            <a:ext cx="937368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Yu Gothic"/>
                <a:ea typeface="Yu Gothic"/>
              </a:rPr>
              <a:t>Webinaire - Mobilité et insertion professionnelle - Accompagner le changement vers des solutions écomobiles - 29 avril 2025  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ZoneTexte 30"/>
          <p:cNvSpPr/>
          <p:nvPr/>
        </p:nvSpPr>
        <p:spPr>
          <a:xfrm>
            <a:off x="0" y="1586160"/>
            <a:ext cx="12190320" cy="103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Espace réservé du texte 13"/>
          <p:cNvSpPr/>
          <p:nvPr/>
        </p:nvSpPr>
        <p:spPr>
          <a:xfrm>
            <a:off x="0" y="985320"/>
            <a:ext cx="9878400" cy="534240"/>
          </a:xfrm>
          <a:prstGeom prst="rect">
            <a:avLst/>
          </a:prstGeom>
          <a:solidFill>
            <a:srgbClr val="025d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252000" tIns="180000" bIns="180000" anchor="t">
            <a:no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chemeClr val="lt1"/>
                </a:solidFill>
                <a:latin typeface="Candara"/>
              </a:rPr>
              <a:t>Levier : les degrés d’appartenance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6373800" y="2057400"/>
            <a:ext cx="4943160" cy="3706920"/>
          </a:xfrm>
          <a:prstGeom prst="rect">
            <a:avLst/>
          </a:prstGeom>
          <a:ln w="0">
            <a:noFill/>
          </a:ln>
        </p:spPr>
      </p:pic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565200" y="2057400"/>
            <a:ext cx="4951440" cy="3713400"/>
          </a:xfrm>
          <a:prstGeom prst="rect">
            <a:avLst/>
          </a:prstGeom>
          <a:ln w="0">
            <a:noFill/>
          </a:ln>
        </p:spPr>
      </p:pic>
      <p:sp>
        <p:nvSpPr>
          <p:cNvPr id="224" name=""/>
          <p:cNvSpPr/>
          <p:nvPr/>
        </p:nvSpPr>
        <p:spPr>
          <a:xfrm>
            <a:off x="4428000" y="5353200"/>
            <a:ext cx="3429000" cy="360"/>
          </a:xfrm>
          <a:prstGeom prst="line">
            <a:avLst/>
          </a:prstGeom>
          <a:ln w="219600">
            <a:solidFill>
              <a:srgbClr val="008080"/>
            </a:solidFill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99800" rIns="199800" tIns="-154800" bIns="-15480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320" cy="1519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180000" rIns="252000" tIns="324000" bIns="18000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800" spc="-30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rbel"/>
              </a:rPr>
              <a:t>Synthèse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0" y="985320"/>
            <a:ext cx="9878400" cy="534240"/>
          </a:xfrm>
          <a:prstGeom prst="rect">
            <a:avLst/>
          </a:prstGeom>
          <a:solidFill>
            <a:srgbClr val="025d5b">
              <a:alpha val="80000"/>
            </a:srgbClr>
          </a:solidFill>
          <a:ln w="0">
            <a:noFill/>
          </a:ln>
        </p:spPr>
        <p:txBody>
          <a:bodyPr lIns="180000" rIns="252000" tIns="180000" bIns="180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Sous-titre 12"/>
          <p:cNvSpPr/>
          <p:nvPr/>
        </p:nvSpPr>
        <p:spPr>
          <a:xfrm>
            <a:off x="-1262880" y="6572520"/>
            <a:ext cx="937368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Yu Gothic"/>
                <a:ea typeface="Yu Gothic"/>
              </a:rPr>
              <a:t>Webinaire - Mobilité et insertion professionnelle - Accompagner le changement vers des solutions écomobiles - 29 avril 2025  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ZoneTexte 19"/>
          <p:cNvSpPr/>
          <p:nvPr/>
        </p:nvSpPr>
        <p:spPr>
          <a:xfrm>
            <a:off x="360" y="1586160"/>
            <a:ext cx="12190320" cy="122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Habitude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Tournant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Diffusion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= Vers une transition lente vers l’écomobilité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fr-FR" sz="3200" spc="-1" strike="noStrike">
                <a:solidFill>
                  <a:schemeClr val="dk1"/>
                </a:solidFill>
                <a:latin typeface="Candara"/>
              </a:rPr>
              <a:t>	</a:t>
            </a:r>
            <a:r>
              <a:rPr b="0" i="1" lang="fr-FR" sz="3200" spc="-1" strike="noStrike">
                <a:solidFill>
                  <a:schemeClr val="dk1"/>
                </a:solidFill>
                <a:latin typeface="Candara"/>
              </a:rPr>
              <a:t>	</a:t>
            </a:r>
            <a:r>
              <a:rPr b="0" i="1" lang="fr-FR" sz="3200" spc="-1" strike="noStrike">
                <a:solidFill>
                  <a:schemeClr val="dk1"/>
                </a:solidFill>
                <a:latin typeface="Candara"/>
              </a:rPr>
              <a:t>	</a:t>
            </a:r>
            <a:r>
              <a:rPr b="0" i="1" lang="fr-FR" sz="3200" spc="-1" strike="noStrike">
                <a:solidFill>
                  <a:schemeClr val="dk1"/>
                </a:solidFill>
                <a:latin typeface="Candara"/>
              </a:rPr>
              <a:t>	</a:t>
            </a:r>
            <a:r>
              <a:rPr b="0" i="1" lang="fr-FR" sz="3200" spc="-1" strike="noStrike">
                <a:solidFill>
                  <a:schemeClr val="dk1"/>
                </a:solidFill>
                <a:latin typeface="Candara"/>
              </a:rPr>
              <a:t>alexandre.rigal@cerema.fr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320" cy="1519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180000" rIns="252000" tIns="324000" bIns="180000" anchor="t">
            <a:no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/>
          <p:nvPr/>
        </p:nvSpPr>
        <p:spPr>
          <a:xfrm>
            <a:off x="360" y="0"/>
            <a:ext cx="12190320" cy="1519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252000" tIns="324000" bIns="180000" anchor="t">
            <a:noAutofit/>
          </a:bodyPr>
          <a:p>
            <a:pPr defTabSz="914400">
              <a:lnSpc>
                <a:spcPct val="90000"/>
              </a:lnSpc>
              <a:tabLst>
                <a:tab algn="l" pos="0"/>
              </a:tabLst>
            </a:pPr>
            <a:r>
              <a:rPr b="1" lang="fr-FR" sz="4800" spc="-30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rbel"/>
              </a:rPr>
              <a:t>Freins et leviers à l’écomobilité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0" y="985320"/>
            <a:ext cx="9878400" cy="534240"/>
          </a:xfrm>
          <a:prstGeom prst="rect">
            <a:avLst/>
          </a:prstGeom>
          <a:solidFill>
            <a:srgbClr val="025d5b">
              <a:alpha val="80000"/>
            </a:srgbClr>
          </a:solidFill>
          <a:ln w="0">
            <a:noFill/>
          </a:ln>
        </p:spPr>
        <p:txBody>
          <a:bodyPr lIns="180000" rIns="252000" tIns="180000" bIns="180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Synthèse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Sous-titre 2"/>
          <p:cNvSpPr/>
          <p:nvPr/>
        </p:nvSpPr>
        <p:spPr>
          <a:xfrm>
            <a:off x="-1262880" y="6572520"/>
            <a:ext cx="937368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Yu Gothic"/>
                <a:ea typeface="Yu Gothic"/>
              </a:rPr>
              <a:t>Webinaire - Mobilité et insertion professionnelle - Accompagner le changement vers des solutions écomobiles - 29 avril 2025  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ZoneTexte 9"/>
          <p:cNvSpPr/>
          <p:nvPr/>
        </p:nvSpPr>
        <p:spPr>
          <a:xfrm>
            <a:off x="0" y="1586160"/>
            <a:ext cx="12190320" cy="49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  <a:ea typeface="Microsoft YaHei"/>
              </a:rPr>
              <a:t>Les freins au changement des pratiques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  <a:ea typeface="Microsoft YaHei"/>
              </a:rPr>
              <a:t>Les idées fausses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  <a:ea typeface="Microsoft YaHei"/>
              </a:rPr>
              <a:t>Les leviers attestés par la sociologie et la psychologie sociale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  <a:ea typeface="Microsoft YaHei"/>
              </a:rPr>
              <a:t>Appliqués à la mobilité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320" cy="1519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180000" rIns="252000" tIns="324000" bIns="18000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800" spc="-30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rbel"/>
              </a:rPr>
              <a:t>1 Habitude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Sous-titre 4"/>
          <p:cNvSpPr/>
          <p:nvPr/>
        </p:nvSpPr>
        <p:spPr>
          <a:xfrm>
            <a:off x="-1262880" y="6572520"/>
            <a:ext cx="937368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Yu Gothic"/>
                <a:ea typeface="Yu Gothic"/>
              </a:rPr>
              <a:t>Webinaire - Mobilité et insertion professionnelle - Accompagner le changement vers des solutions écomobiles - 29 avril 2025  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Espace réservé du texte 8"/>
          <p:cNvSpPr/>
          <p:nvPr/>
        </p:nvSpPr>
        <p:spPr>
          <a:xfrm>
            <a:off x="0" y="985320"/>
            <a:ext cx="9878400" cy="534240"/>
          </a:xfrm>
          <a:prstGeom prst="rect">
            <a:avLst/>
          </a:prstGeom>
          <a:solidFill>
            <a:srgbClr val="025d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252000" tIns="180000" bIns="180000" anchor="t">
            <a:no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chemeClr val="lt1"/>
                </a:solidFill>
                <a:latin typeface="Candara"/>
              </a:rPr>
              <a:t>Frein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0" y="2806920"/>
            <a:ext cx="12190320" cy="261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320" cy="1519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180000" rIns="252000" tIns="324000" bIns="18000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800" spc="-30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rbel"/>
              </a:rPr>
              <a:t>1 Habitude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Sous-titre 1"/>
          <p:cNvSpPr/>
          <p:nvPr/>
        </p:nvSpPr>
        <p:spPr>
          <a:xfrm>
            <a:off x="-1262880" y="6572520"/>
            <a:ext cx="937368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Yu Gothic"/>
                <a:ea typeface="Yu Gothic"/>
              </a:rPr>
              <a:t>Webinaire - Mobilité et insertion professionnelle - Accompagner le changement vers des solutions écomobiles - 29 avril 2025  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ZoneTexte 21"/>
          <p:cNvSpPr/>
          <p:nvPr/>
        </p:nvSpPr>
        <p:spPr>
          <a:xfrm>
            <a:off x="0" y="1586160"/>
            <a:ext cx="12190320" cy="789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Espace réservé du texte 11"/>
          <p:cNvSpPr/>
          <p:nvPr/>
        </p:nvSpPr>
        <p:spPr>
          <a:xfrm>
            <a:off x="0" y="985320"/>
            <a:ext cx="9878400" cy="534240"/>
          </a:xfrm>
          <a:prstGeom prst="rect">
            <a:avLst/>
          </a:prstGeom>
          <a:solidFill>
            <a:srgbClr val="025d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252000" tIns="180000" bIns="180000" anchor="t">
            <a:no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chemeClr val="lt1"/>
                </a:solidFill>
                <a:latin typeface="Candara"/>
              </a:rPr>
              <a:t>Idée reçue : prise de conscience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ZoneTexte 23"/>
          <p:cNvSpPr/>
          <p:nvPr/>
        </p:nvSpPr>
        <p:spPr>
          <a:xfrm>
            <a:off x="5486400" y="1828800"/>
            <a:ext cx="6170760" cy="121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ndara"/>
              </a:rPr>
              <a:t>Entretiens (2015)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ndara"/>
              </a:rPr>
              <a:t>48 personnes interrogées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ndara"/>
                <a:ea typeface="ConduitITCPro-Light"/>
              </a:rPr>
              <a:t>= 48 évoquent spontanément le problème de la pollution et le changement climatique.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chemeClr val="dk1"/>
                </a:solidFill>
                <a:latin typeface="Candara"/>
                <a:ea typeface="ConduitITCPro-Light"/>
              </a:rPr>
              <a:t>= 41 ne mentionnent pas de changement d’envergure dans leur  manière de vivre.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1143000" y="1828800"/>
            <a:ext cx="3198960" cy="394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320" cy="1519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180000" rIns="252000" tIns="324000" bIns="18000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800" spc="-30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rbel"/>
              </a:rPr>
              <a:t>1 Habitude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Sous-titre 5"/>
          <p:cNvSpPr/>
          <p:nvPr/>
        </p:nvSpPr>
        <p:spPr>
          <a:xfrm>
            <a:off x="-1262880" y="6572520"/>
            <a:ext cx="937368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Yu Gothic"/>
                <a:ea typeface="Yu Gothic"/>
              </a:rPr>
              <a:t>Webinaire - Mobilité et insertion professionnelle - Accompagner le changement vers des solutions écomobiles - 29 avril 2025  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Espace réservé du texte 4"/>
          <p:cNvSpPr/>
          <p:nvPr/>
        </p:nvSpPr>
        <p:spPr>
          <a:xfrm>
            <a:off x="0" y="985320"/>
            <a:ext cx="9878400" cy="534240"/>
          </a:xfrm>
          <a:prstGeom prst="rect">
            <a:avLst/>
          </a:prstGeom>
          <a:solidFill>
            <a:srgbClr val="025d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252000" tIns="180000" bIns="180000" anchor="t">
            <a:no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chemeClr val="lt1"/>
                </a:solidFill>
                <a:latin typeface="Candara"/>
              </a:rPr>
              <a:t>Levier : entraînement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ZoneTexte 20"/>
          <p:cNvSpPr/>
          <p:nvPr/>
        </p:nvSpPr>
        <p:spPr>
          <a:xfrm>
            <a:off x="0" y="1586160"/>
            <a:ext cx="12190320" cy="39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AutoNum type="arabicPlain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Expérimentation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AutoNum type="arabicPlain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Imitation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AutoNum type="arabicPlain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Conversation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AutoNum type="arabicPlain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Imagination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= l’habitude de l’écomobilité peut aussi devenir… le frein à un retour à des mobilités plus carbonées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ZoneTexte 6"/>
          <p:cNvSpPr/>
          <p:nvPr/>
        </p:nvSpPr>
        <p:spPr>
          <a:xfrm>
            <a:off x="0" y="1586160"/>
            <a:ext cx="12190320" cy="103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320" cy="1519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180000" rIns="252000" tIns="324000" bIns="18000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800" spc="-30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rbel"/>
              </a:rPr>
              <a:t>1 Habitude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Sous-titre 16"/>
          <p:cNvSpPr/>
          <p:nvPr/>
        </p:nvSpPr>
        <p:spPr>
          <a:xfrm>
            <a:off x="-1262880" y="6572520"/>
            <a:ext cx="937368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Yu Gothic"/>
                <a:ea typeface="Yu Gothic"/>
              </a:rPr>
              <a:t>Webinaire - Mobilité et insertion professionnelle - Accompagner le changement vers des solutions écomobiles - 29 avril 2025  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ZoneTexte 33"/>
          <p:cNvSpPr/>
          <p:nvPr/>
        </p:nvSpPr>
        <p:spPr>
          <a:xfrm>
            <a:off x="0" y="1586160"/>
            <a:ext cx="12190320" cy="691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Espace réservé du texte 14"/>
          <p:cNvSpPr/>
          <p:nvPr/>
        </p:nvSpPr>
        <p:spPr>
          <a:xfrm>
            <a:off x="0" y="1051560"/>
            <a:ext cx="9878400" cy="534240"/>
          </a:xfrm>
          <a:prstGeom prst="rect">
            <a:avLst/>
          </a:prstGeom>
          <a:solidFill>
            <a:srgbClr val="025d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252000" tIns="180000" bIns="180000" anchor="t">
            <a:no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chemeClr val="lt1"/>
                </a:solidFill>
                <a:latin typeface="Candara"/>
              </a:rPr>
              <a:t>Levier : infrastructures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ZoneTexte 35"/>
          <p:cNvSpPr/>
          <p:nvPr/>
        </p:nvSpPr>
        <p:spPr>
          <a:xfrm>
            <a:off x="0" y="1586160"/>
            <a:ext cx="12190320" cy="350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Demande latente (ex. vélo)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Frein de l’expérience d’insécurité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Construction d’infrastructure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Diminution du niveau d’insécurité ressentie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= Habitudes existantes renforcées et nouveaux entraînements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ZoneTexte 34"/>
          <p:cNvSpPr/>
          <p:nvPr/>
        </p:nvSpPr>
        <p:spPr>
          <a:xfrm>
            <a:off x="0" y="1586160"/>
            <a:ext cx="12190320" cy="103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320" cy="1519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180000" rIns="252000" tIns="324000" bIns="18000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800" spc="-30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rbel"/>
              </a:rPr>
              <a:t>2 Mode de vie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Sous-titre 7"/>
          <p:cNvSpPr/>
          <p:nvPr/>
        </p:nvSpPr>
        <p:spPr>
          <a:xfrm>
            <a:off x="-1262880" y="6572520"/>
            <a:ext cx="937368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Yu Gothic"/>
                <a:ea typeface="Yu Gothic"/>
              </a:rPr>
              <a:t>Webinaire - Mobilité et insertion professionnelle - Accompagner le changement vers des solutions écomobiles - 29 avril 2025  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Espace réservé du texte 5"/>
          <p:cNvSpPr/>
          <p:nvPr/>
        </p:nvSpPr>
        <p:spPr>
          <a:xfrm>
            <a:off x="0" y="985320"/>
            <a:ext cx="9878400" cy="534240"/>
          </a:xfrm>
          <a:prstGeom prst="rect">
            <a:avLst/>
          </a:prstGeom>
          <a:solidFill>
            <a:srgbClr val="025d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252000" tIns="180000" bIns="180000" anchor="t">
            <a:no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chemeClr val="lt1"/>
                </a:solidFill>
                <a:latin typeface="Candara"/>
              </a:rPr>
              <a:t>Levier : les événements de la vie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ZoneTexte 26"/>
          <p:cNvSpPr/>
          <p:nvPr/>
        </p:nvSpPr>
        <p:spPr>
          <a:xfrm>
            <a:off x="0" y="1586160"/>
            <a:ext cx="12190320" cy="545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Nouveau lieu d’étude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Mise en couple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Naissance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Nouvel emploi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Séparation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Problèmes de santé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= tranche d’âge : 15-35 ans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320" cy="1519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180000" rIns="252000" tIns="324000" bIns="18000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800" spc="-30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rbel"/>
              </a:rPr>
              <a:t>2 Mode de vie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Sous-titre 10"/>
          <p:cNvSpPr/>
          <p:nvPr/>
        </p:nvSpPr>
        <p:spPr>
          <a:xfrm>
            <a:off x="-1262880" y="6572520"/>
            <a:ext cx="937368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Yu Gothic"/>
                <a:ea typeface="Yu Gothic"/>
              </a:rPr>
              <a:t>Webinaire - Mobilité et insertion professionnelle - Accompagner le changement vers des solutions écomobiles - 29 avril 2025  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ZoneTexte 3"/>
          <p:cNvSpPr/>
          <p:nvPr/>
        </p:nvSpPr>
        <p:spPr>
          <a:xfrm>
            <a:off x="0" y="1586160"/>
            <a:ext cx="12190320" cy="103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Espace réservé du texte 1"/>
          <p:cNvSpPr/>
          <p:nvPr/>
        </p:nvSpPr>
        <p:spPr>
          <a:xfrm>
            <a:off x="0" y="985320"/>
            <a:ext cx="9878400" cy="534240"/>
          </a:xfrm>
          <a:prstGeom prst="rect">
            <a:avLst/>
          </a:prstGeom>
          <a:solidFill>
            <a:srgbClr val="025d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252000" tIns="180000" bIns="180000" anchor="t">
            <a:no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chemeClr val="lt1"/>
                </a:solidFill>
                <a:latin typeface="Candara"/>
              </a:rPr>
              <a:t>Levier : les événements de la vie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ZoneTexte 17"/>
          <p:cNvSpPr/>
          <p:nvPr/>
        </p:nvSpPr>
        <p:spPr>
          <a:xfrm>
            <a:off x="0" y="1586160"/>
            <a:ext cx="1219032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ZoneTexte 18"/>
          <p:cNvSpPr/>
          <p:nvPr/>
        </p:nvSpPr>
        <p:spPr>
          <a:xfrm>
            <a:off x="0" y="1586160"/>
            <a:ext cx="12190320" cy="25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fr-FR" sz="3200" spc="-1" strike="noStrike">
                <a:solidFill>
                  <a:schemeClr val="dk1"/>
                </a:solidFill>
                <a:latin typeface="Candara"/>
              </a:rPr>
              <a:t>Le déménagement (2014, France)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ndara"/>
              </a:rPr>
              <a:t>= 7,3 millions de personnes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SzPct val="50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ndara"/>
              </a:rPr>
              <a:t>= 49% avec changements de situation personnelle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0320" cy="151956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180000" rIns="252000" tIns="324000" bIns="18000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800" spc="-30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orbel"/>
              </a:rPr>
              <a:t>3  Diffusion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Sous-titre 8"/>
          <p:cNvSpPr/>
          <p:nvPr/>
        </p:nvSpPr>
        <p:spPr>
          <a:xfrm>
            <a:off x="-1262880" y="6572520"/>
            <a:ext cx="9373680" cy="5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900" spc="-1" strike="noStrike">
                <a:solidFill>
                  <a:srgbClr val="000000"/>
                </a:solidFill>
                <a:latin typeface="Yu Gothic"/>
                <a:ea typeface="Yu Gothic"/>
              </a:rPr>
              <a:t>Webinaire - Mobilité et insertion professionnelle - Accompagner le changement vers des solutions écomobiles - 29 avril 2025  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Espace réservé du texte 6"/>
          <p:cNvSpPr/>
          <p:nvPr/>
        </p:nvSpPr>
        <p:spPr>
          <a:xfrm>
            <a:off x="0" y="985320"/>
            <a:ext cx="9878400" cy="534240"/>
          </a:xfrm>
          <a:prstGeom prst="rect">
            <a:avLst/>
          </a:prstGeom>
          <a:solidFill>
            <a:srgbClr val="025d5b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252000" tIns="180000" bIns="180000" anchor="t">
            <a:no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chemeClr val="lt1"/>
                </a:solidFill>
                <a:latin typeface="Candara"/>
              </a:rPr>
              <a:t>Idée reçue : le changement en masse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1143000" y="2743200"/>
            <a:ext cx="2297520" cy="2297520"/>
          </a:xfrm>
          <a:prstGeom prst="rect">
            <a:avLst/>
          </a:prstGeom>
          <a:ln w="0">
            <a:noFill/>
          </a:ln>
        </p:spPr>
      </p:pic>
      <p:pic>
        <p:nvPicPr>
          <p:cNvPr id="208" name="" descr=""/>
          <p:cNvPicPr/>
          <p:nvPr/>
        </p:nvPicPr>
        <p:blipFill>
          <a:blip r:embed="rId2"/>
          <a:stretch/>
        </p:blipFill>
        <p:spPr>
          <a:xfrm>
            <a:off x="5756400" y="2214000"/>
            <a:ext cx="4963320" cy="388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Thème Offic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Application>LibreOffice/24.2.5.2$Windows_X86_64 LibreOffice_project/bffef4ea93e59bebbeaf7f431bb02b1a39ee8a59</Application>
  <AppVersion>15.0000</AppVersion>
  <Words>56</Words>
  <Paragraphs>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2025-04-02T12:52:52Z</dcterms:created>
  <dc:creator>pc</dc:creator>
  <dc:description/>
  <dc:language>en-US</dc:language>
  <cp:lastModifiedBy/>
  <dcterms:modified xsi:type="dcterms:W3CDTF">2025-04-23T11:50:05Z</dcterms:modified>
  <cp:revision>159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Grand écran</vt:lpwstr>
  </property>
  <property fmtid="{D5CDD505-2E9C-101B-9397-08002B2CF9AE}" pid="4" name="Slides">
    <vt:i4>2</vt:i4>
  </property>
</Properties>
</file>