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7" r:id="rId3"/>
    <p:sldId id="265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9B"/>
    <a:srgbClr val="025D5B"/>
    <a:srgbClr val="1B0613"/>
    <a:srgbClr val="1D1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 autoAdjust="0"/>
  </p:normalViewPr>
  <p:slideViewPr>
    <p:cSldViewPr snapToGrid="0">
      <p:cViewPr varScale="1">
        <p:scale>
          <a:sx n="60" d="100"/>
          <a:sy n="60" d="100"/>
        </p:scale>
        <p:origin x="800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817F7-0AFE-4167-A557-51F2AFCD980E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89F3B-7D85-405B-BFDE-2BBD68B91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358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1A283-D304-4C61-BCDA-9E4161EFA5DC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5EA79-8220-434F-8F89-E41FD15BE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27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85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5EA79-8220-434F-8F89-E41FD15BE57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16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5EA79-8220-434F-8F89-E41FD15BE57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024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5EA79-8220-434F-8F89-E41FD15BE57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740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5EA79-8220-434F-8F89-E41FD15BE57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28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5EA79-8220-434F-8F89-E41FD15BE57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390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5EA79-8220-434F-8F89-E41FD15BE57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67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FR" noProof="0" smtClean="0"/>
              <a:t>Modifier le style des sous-titres du masque</a:t>
            </a:r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3" cy="546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009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6229"/>
            <a:ext cx="2411412" cy="114824"/>
          </a:xfrm>
          <a:prstGeom prst="rect">
            <a:avLst/>
          </a:prstGeom>
          <a:solidFill>
            <a:srgbClr val="009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19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69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8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99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Ajouter un pied de page</a:t>
            </a:r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63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4776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4473489" cy="1040916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fr-FR" noProof="0" dirty="0" smtClean="0"/>
              <a:t>Titre diapo</a:t>
            </a:r>
            <a:endParaRPr lang="fr-FR" noProof="0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40916"/>
            <a:ext cx="5058375" cy="733168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 dirty="0" smtClean="0"/>
              <a:t>Sous-titre si besoin</a:t>
            </a:r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Ajouter un pied de page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009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28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Ajouter un pied de page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29573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33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39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1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39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Ajouter un pied de page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5695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de votre atten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08000" tIns="108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Merci de votre attention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Numéro de téléphone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Site web de l’entreprise</a:t>
            </a:r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181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06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9" name="Rectangle 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2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’image 11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8"/>
            <a:ext cx="9780588" cy="5856127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848" y="4307829"/>
            <a:ext cx="8634152" cy="1261295"/>
          </a:xfrm>
        </p:spPr>
        <p:txBody>
          <a:bodyPr tIns="216000" rtlCol="0"/>
          <a:lstStyle/>
          <a:p>
            <a:pPr rtl="0"/>
            <a:r>
              <a:rPr lang="fr-FR" sz="6000" dirty="0" err="1" smtClean="0"/>
              <a:t>Mamobilité</a:t>
            </a:r>
            <a:r>
              <a:rPr lang="fr-FR" sz="6000" dirty="0" smtClean="0"/>
              <a:t> 62</a:t>
            </a:r>
            <a:endParaRPr lang="fr-FR" sz="6000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7848" y="5278663"/>
            <a:ext cx="6580188" cy="580921"/>
          </a:xfrm>
        </p:spPr>
        <p:txBody>
          <a:bodyPr rtlCol="0"/>
          <a:lstStyle/>
          <a:p>
            <a:pPr algn="l"/>
            <a:r>
              <a:rPr lang="fr-FR" sz="1600" i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LEMAITRE Vincent, Conseil départemental du Pas-de-Calais</a:t>
            </a:r>
            <a:endParaRPr lang="fr-FR" sz="1600" i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-239146" y="6572524"/>
            <a:ext cx="11328324" cy="570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Webinaire - Mobilité et insertion professionnelle - Accompagner le changement vers des solutions </a:t>
            </a: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écomobiles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 - 29 avril 2025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88" y="6482066"/>
            <a:ext cx="1977139" cy="3759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t="285" r="48321"/>
          <a:stretch/>
        </p:blipFill>
        <p:spPr>
          <a:xfrm>
            <a:off x="10249786" y="5217176"/>
            <a:ext cx="1942214" cy="13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521303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rgbClr val="009A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L’accompagnement vers des solutions de mobilité durable</a:t>
            </a:r>
            <a:endParaRPr lang="fr-FR" sz="2800" dirty="0">
              <a:solidFill>
                <a:srgbClr val="009A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0" y="985211"/>
            <a:ext cx="9880375" cy="536092"/>
          </a:xfrm>
          <a:solidFill>
            <a:srgbClr val="025D5B">
              <a:alpha val="80000"/>
            </a:srgbClr>
          </a:solidFill>
        </p:spPr>
        <p:txBody>
          <a:bodyPr/>
          <a:lstStyle/>
          <a:p>
            <a:pPr algn="l"/>
            <a:r>
              <a:rPr lang="fr-FR" dirty="0" smtClean="0"/>
              <a:t>Constat observé depuis 3 ans à l’échelle du Pas-de-Calais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-1262960" y="6572524"/>
            <a:ext cx="9375330" cy="570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Webinaire - Mobilité et insertion professionnelle - Accompagner le changement vers des solutions </a:t>
            </a:r>
            <a:r>
              <a:rPr kumimoji="0" lang="fr-FR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écomobiles</a:t>
            </a: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 - 29 avril 2025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0091" y="3033094"/>
            <a:ext cx="117718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2060"/>
                </a:solidFill>
                <a:latin typeface="Calibri"/>
              </a:rPr>
              <a:t>L</a:t>
            </a:r>
            <a:r>
              <a:rPr lang="fr-FR" b="1" u="sng" dirty="0" smtClean="0">
                <a:solidFill>
                  <a:srgbClr val="002060"/>
                </a:solidFill>
                <a:latin typeface="Calibri"/>
              </a:rPr>
              <a:t>a </a:t>
            </a:r>
            <a:r>
              <a:rPr lang="fr-FR" b="1" u="sng" dirty="0">
                <a:solidFill>
                  <a:srgbClr val="002060"/>
                </a:solidFill>
                <a:latin typeface="Calibri"/>
              </a:rPr>
              <a:t>mobilité est une compétence à acquérir </a:t>
            </a:r>
          </a:p>
          <a:p>
            <a:pPr algn="just"/>
            <a:r>
              <a:rPr lang="fr-FR" dirty="0">
                <a:solidFill>
                  <a:srgbClr val="002060"/>
                </a:solidFill>
                <a:latin typeface="Calibri"/>
              </a:rPr>
              <a:t> Une offre de mobilité et d’intermodalité plus écologique dont les fonctionnalités sont méconnues et/ou peu maîtrisées des publics fragiles…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solidFill>
                  <a:srgbClr val="002060"/>
                </a:solidFill>
                <a:latin typeface="Calibri"/>
              </a:rPr>
              <a:t>…ce qui génère chez eux souvent des craintes qui empêchent de franchir le pas, 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solidFill>
                  <a:srgbClr val="002060"/>
                </a:solidFill>
                <a:latin typeface="Calibri"/>
              </a:rPr>
              <a:t>des services ou des infrastructures mobilité parfois peu adaptés aux publics fragiles, 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solidFill>
                  <a:srgbClr val="002060"/>
                </a:solidFill>
                <a:latin typeface="Calibri"/>
              </a:rPr>
              <a:t>des avantages tarifaires ( ex : abonnements) encore peu connus ou peu utilisés.</a:t>
            </a:r>
          </a:p>
          <a:p>
            <a:endParaRPr lang="fr-FR" dirty="0">
              <a:solidFill>
                <a:srgbClr val="002060"/>
              </a:solidFill>
              <a:latin typeface="Calibri"/>
            </a:endParaRPr>
          </a:p>
          <a:p>
            <a:r>
              <a:rPr lang="fr-FR" b="1" u="sng" dirty="0">
                <a:solidFill>
                  <a:srgbClr val="002060"/>
                </a:solidFill>
                <a:latin typeface="Calibri"/>
              </a:rPr>
              <a:t>Enjeux : l’offre de mobilité plus écologique au service de la mobilité  plus inclusive</a:t>
            </a:r>
          </a:p>
          <a:p>
            <a:pPr algn="just">
              <a:buFontTx/>
              <a:buChar char="-"/>
            </a:pPr>
            <a:r>
              <a:rPr lang="fr-FR" dirty="0">
                <a:solidFill>
                  <a:srgbClr val="002060"/>
                </a:solidFill>
                <a:latin typeface="Calibri"/>
              </a:rPr>
              <a:t> Informer davantage sur l’existence d’une offre de transports alternatifs à la voiture,            </a:t>
            </a:r>
            <a:endParaRPr lang="fr-FR" dirty="0" smtClean="0">
              <a:solidFill>
                <a:srgbClr val="002060"/>
              </a:solidFill>
              <a:latin typeface="Calibri"/>
            </a:endParaRPr>
          </a:p>
          <a:p>
            <a:pPr algn="just">
              <a:buFontTx/>
              <a:buChar char="-"/>
            </a:pPr>
            <a:r>
              <a:rPr lang="fr-FR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fr-FR" dirty="0">
                <a:solidFill>
                  <a:srgbClr val="002060"/>
                </a:solidFill>
                <a:latin typeface="Calibri"/>
              </a:rPr>
              <a:t>prendre le temps d’expliquer le fonctionnement d’un service et sa plus-value sur la mobilité du quotidien,</a:t>
            </a:r>
          </a:p>
          <a:p>
            <a:pPr algn="just">
              <a:buFontTx/>
              <a:buChar char="-"/>
              <a:tabLst>
                <a:tab pos="0" algn="l"/>
              </a:tabLst>
            </a:pPr>
            <a:r>
              <a:rPr lang="fr-FR" dirty="0">
                <a:solidFill>
                  <a:srgbClr val="002060"/>
                </a:solidFill>
                <a:latin typeface="Calibri"/>
              </a:rPr>
              <a:t>   Accompagner « sur-mesure » les parcours mobilité adaptés aux besoins spécifiques des publics éloignés </a:t>
            </a:r>
            <a:endParaRPr lang="fr-FR" dirty="0" smtClean="0">
              <a:solidFill>
                <a:srgbClr val="002060"/>
              </a:solidFill>
              <a:latin typeface="Calibri"/>
            </a:endParaRPr>
          </a:p>
          <a:p>
            <a:pPr algn="just">
              <a:tabLst>
                <a:tab pos="0" algn="l"/>
              </a:tabLst>
            </a:pPr>
            <a:r>
              <a:rPr lang="fr-FR" dirty="0" smtClean="0">
                <a:solidFill>
                  <a:srgbClr val="002060"/>
                </a:solidFill>
                <a:latin typeface="Calibri"/>
              </a:rPr>
              <a:t>de </a:t>
            </a:r>
            <a:r>
              <a:rPr lang="fr-FR" dirty="0">
                <a:solidFill>
                  <a:srgbClr val="002060"/>
                </a:solidFill>
                <a:latin typeface="Calibri"/>
              </a:rPr>
              <a:t>l’emploi ou en perte d’autonomie. </a:t>
            </a:r>
          </a:p>
          <a:p>
            <a:pPr marL="742950" lvl="1" indent="-285750">
              <a:buFontTx/>
              <a:buChar char="-"/>
            </a:pPr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2" descr="bonhomme blanc 3d images gratuites libres de droits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46" y="1675512"/>
            <a:ext cx="1287794" cy="128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ntrat d'affaires - bonhomme idée photos et images de colle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50" y="1675512"/>
            <a:ext cx="1266062" cy="12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arler de l'équipe - bonhomme réussite photos et images de collec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41" y="1647281"/>
            <a:ext cx="1792340" cy="13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e gagnant - bonhomme réussite photos et images de collec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610" y="1794167"/>
            <a:ext cx="1221480" cy="12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/>
          <a:srcRect t="285" r="48321"/>
          <a:stretch/>
        </p:blipFill>
        <p:spPr>
          <a:xfrm>
            <a:off x="10844848" y="5853587"/>
            <a:ext cx="134715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521303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rgbClr val="009A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L’accompagnement vers des solutions de mobilité durable</a:t>
            </a:r>
            <a:endParaRPr lang="fr-FR" sz="2800" dirty="0">
              <a:solidFill>
                <a:srgbClr val="009A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0" y="985211"/>
            <a:ext cx="9880375" cy="536092"/>
          </a:xfrm>
          <a:solidFill>
            <a:srgbClr val="025D5B">
              <a:alpha val="80000"/>
            </a:srgbClr>
          </a:solidFill>
        </p:spPr>
        <p:txBody>
          <a:bodyPr/>
          <a:lstStyle/>
          <a:p>
            <a:pPr algn="l"/>
            <a:r>
              <a:rPr lang="fr-FR" dirty="0" smtClean="0"/>
              <a:t>Constat observé depuis 3 ans à l’échelle du Pas-de-Calais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-1262960" y="6572524"/>
            <a:ext cx="9375330" cy="570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Webinaire - Mobilité et insertion professionnelle - Accompagner le changement vers des solutions </a:t>
            </a:r>
            <a:r>
              <a:rPr kumimoji="0" lang="fr-FR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écomobiles</a:t>
            </a: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 - 29 avril 2025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549" y="1905506"/>
            <a:ext cx="117383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b="1" u="sng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1) Une </a:t>
            </a:r>
            <a:r>
              <a:rPr lang="fr-FR" b="1" u="sng" dirty="0" err="1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sur-représentation</a:t>
            </a:r>
            <a:r>
              <a:rPr lang="fr-FR" b="1" u="sng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des besoins exprimés autour de la voiture individuelle…</a:t>
            </a:r>
          </a:p>
          <a:p>
            <a:pPr lvl="0">
              <a:spcBef>
                <a:spcPct val="20000"/>
              </a:spcBef>
            </a:pPr>
            <a:endParaRPr lang="fr-FR" sz="1600" b="1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  <a:p>
            <a:pPr lvl="0">
              <a:spcBef>
                <a:spcPct val="20000"/>
              </a:spcBef>
            </a:pPr>
            <a:r>
              <a:rPr lang="fr-FR" sz="1600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4421 </a:t>
            </a:r>
            <a:r>
              <a:rPr lang="fr-FR" sz="1600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p</a:t>
            </a:r>
            <a:r>
              <a:rPr lang="fr-FR" sz="1600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roblématiques </a:t>
            </a:r>
            <a:r>
              <a:rPr lang="fr-FR" sz="1600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mobilité décelées </a:t>
            </a:r>
            <a:r>
              <a:rPr lang="fr-FR" sz="1600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dont </a:t>
            </a:r>
            <a:r>
              <a:rPr lang="fr-FR" sz="1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40%</a:t>
            </a:r>
            <a:r>
              <a:rPr lang="fr-FR" sz="1600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(1768 personnes) pour l’obtention du permis de </a:t>
            </a:r>
            <a:r>
              <a:rPr lang="fr-FR" sz="1600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conduire.</a:t>
            </a:r>
          </a:p>
          <a:p>
            <a:pPr lvl="0">
              <a:spcBef>
                <a:spcPct val="20000"/>
              </a:spcBef>
            </a:pPr>
            <a:endParaRPr lang="fr-FR" sz="1600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  <a:p>
            <a:pPr lvl="0">
              <a:spcBef>
                <a:spcPct val="20000"/>
              </a:spcBef>
            </a:pPr>
            <a:r>
              <a:rPr lang="fr-FR" sz="1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2 652 </a:t>
            </a:r>
            <a:r>
              <a:rPr lang="fr-FR" sz="1600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personnes accompagnées ont déclaré au moins une problématique liée à la voiture individuelle (permis, achat, réparation) </a:t>
            </a:r>
            <a:r>
              <a:rPr lang="fr-FR" sz="1600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et </a:t>
            </a:r>
            <a:r>
              <a:rPr lang="fr-FR" sz="1600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400</a:t>
            </a:r>
            <a:r>
              <a:rPr lang="fr-FR" sz="1600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fr-FR" sz="1600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pour l’usage du transport en </a:t>
            </a:r>
            <a:r>
              <a:rPr lang="fr-FR" sz="1600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commun. </a:t>
            </a:r>
          </a:p>
          <a:p>
            <a:pPr lvl="0">
              <a:spcBef>
                <a:spcPct val="20000"/>
              </a:spcBef>
            </a:pPr>
            <a:endParaRPr lang="fr-FR" sz="1600" dirty="0" smtClean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  <a:p>
            <a:pPr lvl="0">
              <a:spcBef>
                <a:spcPct val="20000"/>
              </a:spcBef>
            </a:pPr>
            <a:r>
              <a:rPr lang="fr-FR" b="1" u="sng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2) … mais aussi une méconnaissance de l’offre de transport en commun qui limite les rayons de déplacement</a:t>
            </a:r>
          </a:p>
          <a:p>
            <a:pPr lvl="0">
              <a:spcBef>
                <a:spcPct val="20000"/>
              </a:spcBef>
            </a:pPr>
            <a:endParaRPr lang="fr-FR" sz="1600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  <a:p>
            <a:pPr lvl="0">
              <a:spcBef>
                <a:spcPct val="20000"/>
              </a:spcBef>
            </a:pPr>
            <a:r>
              <a:rPr lang="fr-FR" sz="1600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Les freins « cognitifs » sont </a:t>
            </a:r>
            <a:r>
              <a:rPr lang="fr-FR" sz="1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3 fois </a:t>
            </a:r>
            <a:r>
              <a:rPr lang="fr-FR" sz="1600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plus représentés en milieu urbain que </a:t>
            </a:r>
            <a:r>
              <a:rPr lang="fr-FR" sz="1600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rural, là où l’offre de transport est développé.</a:t>
            </a:r>
            <a:endParaRPr lang="fr-FR" sz="1600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  <a:p>
            <a:pPr lvl="0">
              <a:spcBef>
                <a:spcPct val="20000"/>
              </a:spcBef>
            </a:pPr>
            <a:endParaRPr lang="fr-FR" sz="1600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  <a:p>
            <a:pPr lvl="0"/>
            <a:r>
              <a:rPr lang="fr-FR" sz="1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60% </a:t>
            </a:r>
            <a:r>
              <a:rPr lang="fr-FR" sz="1600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des publics accompagnés déclarent faire </a:t>
            </a:r>
            <a:r>
              <a:rPr lang="fr-FR" sz="1600" b="1" u="sng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moins de 10 km de déplacement</a:t>
            </a:r>
            <a:r>
              <a:rPr lang="fr-FR" sz="1600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. Les femmes sont celles qui se déplacent le moins. Ils ne sont que </a:t>
            </a:r>
            <a:r>
              <a:rPr lang="fr-FR" sz="1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14% </a:t>
            </a:r>
            <a:r>
              <a:rPr lang="fr-FR" sz="1600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à savoir faire plus de 20km.</a:t>
            </a:r>
          </a:p>
          <a:p>
            <a:pPr lvl="0">
              <a:spcBef>
                <a:spcPct val="20000"/>
              </a:spcBef>
            </a:pPr>
            <a:endParaRPr lang="fr-FR" sz="1600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667" y="5898168"/>
            <a:ext cx="134733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521303"/>
          </a:xfrm>
        </p:spPr>
        <p:txBody>
          <a:bodyPr/>
          <a:lstStyle/>
          <a:p>
            <a:pPr algn="l"/>
            <a:r>
              <a:rPr lang="fr-FR" sz="2800" dirty="0" err="1" smtClean="0">
                <a:solidFill>
                  <a:srgbClr val="009A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Mamobilité</a:t>
            </a:r>
            <a:r>
              <a:rPr lang="fr-FR" sz="2800" dirty="0" smtClean="0">
                <a:solidFill>
                  <a:srgbClr val="009A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62 : la plateforme de mobilité départementale </a:t>
            </a:r>
            <a:r>
              <a:rPr lang="fr-FR" sz="2800" smtClean="0">
                <a:solidFill>
                  <a:srgbClr val="009A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Pas-de-Calais</a:t>
            </a:r>
            <a:endParaRPr lang="fr-FR" sz="2800" dirty="0">
              <a:solidFill>
                <a:srgbClr val="009A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0" y="985211"/>
            <a:ext cx="9880375" cy="536092"/>
          </a:xfrm>
          <a:solidFill>
            <a:srgbClr val="025D5B">
              <a:alpha val="80000"/>
            </a:srgbClr>
          </a:solidFill>
        </p:spPr>
        <p:txBody>
          <a:bodyPr/>
          <a:lstStyle/>
          <a:p>
            <a:pPr algn="l"/>
            <a:r>
              <a:rPr lang="fr-FR" dirty="0" smtClean="0"/>
              <a:t>Fédératrice </a:t>
            </a:r>
            <a:r>
              <a:rPr lang="fr-FR" dirty="0"/>
              <a:t>d'une ambition commune en faveur de la mobilité solidaire</a:t>
            </a:r>
            <a:br>
              <a:rPr lang="fr-FR" dirty="0"/>
            </a:br>
            <a:r>
              <a:rPr lang="fr-FR" dirty="0">
                <a:solidFill>
                  <a:prstClr val="white"/>
                </a:solidFill>
              </a:rPr>
              <a:t/>
            </a:r>
            <a:br>
              <a:rPr lang="fr-FR" dirty="0">
                <a:solidFill>
                  <a:prstClr val="white"/>
                </a:solidFill>
              </a:rPr>
            </a:b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-1262960" y="6572524"/>
            <a:ext cx="9375330" cy="570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Webinaire - Mobilité et insertion professionnelle - Accompagner le changement vers des solutions </a:t>
            </a:r>
            <a:r>
              <a:rPr kumimoji="0" lang="fr-FR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écomobiles</a:t>
            </a: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 - 29 avril 2025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55275" y="1936580"/>
            <a:ext cx="5087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400" b="1" dirty="0">
                <a:solidFill>
                  <a:srgbClr val="009A9B"/>
                </a:solidFill>
                <a:latin typeface="Calibri"/>
              </a:rPr>
              <a:t>5 plateformes mobilité</a:t>
            </a:r>
          </a:p>
          <a:p>
            <a:pPr lvl="0" algn="ctr"/>
            <a:r>
              <a:rPr lang="fr-FR" sz="2400" b="1" dirty="0">
                <a:solidFill>
                  <a:srgbClr val="009A9B"/>
                </a:solidFill>
                <a:latin typeface="Calibri"/>
              </a:rPr>
              <a:t>Une équipe de 11 conseillers mobilité</a:t>
            </a:r>
          </a:p>
          <a:p>
            <a:pPr lvl="0" algn="ctr"/>
            <a:endParaRPr lang="fr-FR" sz="2400" b="1" dirty="0">
              <a:solidFill>
                <a:srgbClr val="009A9B"/>
              </a:solidFill>
              <a:latin typeface="Calibri"/>
            </a:endParaRPr>
          </a:p>
          <a:p>
            <a:pPr lvl="0" algn="ctr"/>
            <a:r>
              <a:rPr lang="fr-FR" b="1" dirty="0">
                <a:solidFill>
                  <a:srgbClr val="009A9B"/>
                </a:solidFill>
                <a:latin typeface="Roboto" pitchFamily="2" charset="0"/>
                <a:ea typeface="Roboto" pitchFamily="2" charset="0"/>
              </a:rPr>
              <a:t>pour un accompagnement : </a:t>
            </a:r>
          </a:p>
          <a:p>
            <a:pPr lvl="0" algn="ctr"/>
            <a:endParaRPr lang="fr-FR" b="1" dirty="0">
              <a:solidFill>
                <a:srgbClr val="009A9B"/>
              </a:solidFill>
              <a:latin typeface="Roboto" pitchFamily="2" charset="0"/>
              <a:ea typeface="Roboto" pitchFamily="2" charset="0"/>
            </a:endParaRPr>
          </a:p>
          <a:p>
            <a:pPr marL="285750" lvl="0" indent="-285750">
              <a:buFontTx/>
              <a:buChar char="-"/>
            </a:pPr>
            <a:r>
              <a:rPr lang="fr-FR" b="1" dirty="0">
                <a:solidFill>
                  <a:srgbClr val="009A9B"/>
                </a:solidFill>
                <a:latin typeface="Roboto" pitchFamily="2" charset="0"/>
                <a:ea typeface="Roboto" pitchFamily="2" charset="0"/>
              </a:rPr>
              <a:t> renforcé et « pas à pas »</a:t>
            </a:r>
          </a:p>
          <a:p>
            <a:pPr marL="285750" lvl="0" indent="-285750">
              <a:buFontTx/>
              <a:buChar char="-"/>
            </a:pPr>
            <a:r>
              <a:rPr lang="fr-FR" b="1" dirty="0">
                <a:solidFill>
                  <a:srgbClr val="009A9B"/>
                </a:solidFill>
                <a:latin typeface="Roboto" pitchFamily="2" charset="0"/>
                <a:ea typeface="Roboto" pitchFamily="2" charset="0"/>
              </a:rPr>
              <a:t> de proximité</a:t>
            </a:r>
          </a:p>
          <a:p>
            <a:pPr marL="285750" lvl="0" indent="-285750">
              <a:buFontTx/>
              <a:buChar char="-"/>
            </a:pPr>
            <a:r>
              <a:rPr lang="fr-FR" b="1" dirty="0">
                <a:solidFill>
                  <a:srgbClr val="009A9B"/>
                </a:solidFill>
                <a:latin typeface="Roboto" pitchFamily="2" charset="0"/>
                <a:ea typeface="Roboto" pitchFamily="2" charset="0"/>
              </a:rPr>
              <a:t>« sur-mesure »</a:t>
            </a:r>
          </a:p>
          <a:p>
            <a:pPr marL="285750" lvl="0" indent="-285750">
              <a:buFontTx/>
              <a:buChar char="-"/>
            </a:pPr>
            <a:r>
              <a:rPr lang="fr-FR" b="1" dirty="0">
                <a:solidFill>
                  <a:srgbClr val="009A9B"/>
                </a:solidFill>
                <a:latin typeface="Roboto" pitchFamily="2" charset="0"/>
                <a:ea typeface="Roboto" pitchFamily="2" charset="0"/>
              </a:rPr>
              <a:t>« sans rupture »</a:t>
            </a:r>
          </a:p>
          <a:p>
            <a:pPr marL="285750" lvl="0" indent="-285750">
              <a:buFontTx/>
              <a:buChar char="-"/>
            </a:pPr>
            <a:endParaRPr lang="fr-FR" b="1" dirty="0">
              <a:solidFill>
                <a:srgbClr val="009A9B"/>
              </a:solidFill>
              <a:latin typeface="Roboto" pitchFamily="2" charset="0"/>
              <a:ea typeface="Roboto" pitchFamily="2" charset="0"/>
            </a:endParaRPr>
          </a:p>
          <a:p>
            <a:pPr lvl="0" algn="ctr"/>
            <a:r>
              <a:rPr lang="fr-FR" b="1" dirty="0">
                <a:solidFill>
                  <a:srgbClr val="009A9B"/>
                </a:solidFill>
                <a:latin typeface="Roboto" pitchFamily="2" charset="0"/>
                <a:ea typeface="Roboto" pitchFamily="2" charset="0"/>
              </a:rPr>
              <a:t>1250 personnes accompagnées par an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5" y="1547715"/>
            <a:ext cx="6247995" cy="49983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t="285" r="48321"/>
          <a:stretch/>
        </p:blipFill>
        <p:spPr>
          <a:xfrm>
            <a:off x="10844848" y="5864220"/>
            <a:ext cx="134715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521303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rgbClr val="009A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L’accompagnement vers des solutions de mobilité durable</a:t>
            </a:r>
            <a:endParaRPr lang="fr-FR" sz="2800" dirty="0">
              <a:solidFill>
                <a:srgbClr val="009A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0" y="985211"/>
            <a:ext cx="9880375" cy="536092"/>
          </a:xfrm>
          <a:solidFill>
            <a:srgbClr val="025D5B">
              <a:alpha val="80000"/>
            </a:srgbClr>
          </a:solidFill>
        </p:spPr>
        <p:txBody>
          <a:bodyPr/>
          <a:lstStyle/>
          <a:p>
            <a:pPr algn="l"/>
            <a:r>
              <a:rPr lang="fr-FR" dirty="0" smtClean="0"/>
              <a:t>Les ateliers pédagogiques proposés pour acquérir une éco-mobilité 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prstClr val="white"/>
                </a:solidFill>
              </a:rPr>
              <a:t/>
            </a:r>
            <a:br>
              <a:rPr lang="fr-FR" dirty="0">
                <a:solidFill>
                  <a:prstClr val="white"/>
                </a:solidFill>
              </a:rPr>
            </a:b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-1262960" y="6572524"/>
            <a:ext cx="9375330" cy="570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Webinaire - Mobilité et insertion professionnelle - Accompagner le changement vers des solutions </a:t>
            </a:r>
            <a:r>
              <a:rPr kumimoji="0" lang="fr-FR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écomobiles</a:t>
            </a: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 - 29 avril 2025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1477" y="1783242"/>
            <a:ext cx="111389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  <a:latin typeface="Calibri"/>
              </a:rPr>
              <a:t>Se </a:t>
            </a:r>
            <a:r>
              <a:rPr lang="fr-FR" b="1" dirty="0">
                <a:solidFill>
                  <a:srgbClr val="002060"/>
                </a:solidFill>
                <a:latin typeface="Calibri"/>
              </a:rPr>
              <a:t>repérer dans l’espace ou apprendre l’usage du bus, du train </a:t>
            </a:r>
            <a:endParaRPr lang="fr-FR" b="1" dirty="0" smtClean="0">
              <a:solidFill>
                <a:srgbClr val="002060"/>
              </a:solidFill>
              <a:latin typeface="Calibri"/>
            </a:endParaRPr>
          </a:p>
          <a:p>
            <a:r>
              <a:rPr lang="fr-FR" b="1" dirty="0" smtClean="0">
                <a:solidFill>
                  <a:srgbClr val="002060"/>
                </a:solidFill>
                <a:latin typeface="Calibri"/>
              </a:rPr>
              <a:t>ou </a:t>
            </a:r>
            <a:r>
              <a:rPr lang="fr-FR" b="1" dirty="0">
                <a:solidFill>
                  <a:srgbClr val="002060"/>
                </a:solidFill>
                <a:latin typeface="Calibri"/>
              </a:rPr>
              <a:t>du co-voiturage via la réalité </a:t>
            </a:r>
            <a:r>
              <a:rPr lang="fr-FR" b="1" dirty="0" smtClean="0">
                <a:solidFill>
                  <a:srgbClr val="002060"/>
                </a:solidFill>
                <a:latin typeface="Calibri"/>
              </a:rPr>
              <a:t>virtuelle</a:t>
            </a:r>
          </a:p>
          <a:p>
            <a:endParaRPr lang="fr-FR" b="1" dirty="0" smtClean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  <a:latin typeface="Calibri"/>
              </a:rPr>
              <a:t>l’obtention </a:t>
            </a:r>
            <a:r>
              <a:rPr lang="fr-FR" b="1" dirty="0">
                <a:solidFill>
                  <a:srgbClr val="002060"/>
                </a:solidFill>
                <a:latin typeface="Calibri"/>
              </a:rPr>
              <a:t>d’un </a:t>
            </a:r>
            <a:r>
              <a:rPr lang="fr-FR" b="1" dirty="0" smtClean="0">
                <a:solidFill>
                  <a:srgbClr val="002060"/>
                </a:solidFill>
                <a:latin typeface="Calibri"/>
              </a:rPr>
              <a:t>micro-crédits</a:t>
            </a:r>
          </a:p>
          <a:p>
            <a:endParaRPr lang="fr-FR" b="1" dirty="0" smtClean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  <a:latin typeface="Calibri"/>
              </a:rPr>
              <a:t>la </a:t>
            </a:r>
            <a:r>
              <a:rPr lang="fr-FR" b="1" dirty="0">
                <a:solidFill>
                  <a:srgbClr val="002060"/>
                </a:solidFill>
                <a:latin typeface="Calibri"/>
              </a:rPr>
              <a:t>gestion du stress </a:t>
            </a:r>
            <a:r>
              <a:rPr lang="fr-FR" b="1" dirty="0" smtClean="0">
                <a:solidFill>
                  <a:srgbClr val="002060"/>
                </a:solidFill>
                <a:latin typeface="Calibri"/>
              </a:rPr>
              <a:t>( agoraphobie)</a:t>
            </a:r>
          </a:p>
          <a:p>
            <a:endParaRPr lang="fr-FR" b="1" dirty="0" smtClean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  <a:latin typeface="Calibri"/>
              </a:rPr>
              <a:t>l’éco-mobilité </a:t>
            </a:r>
            <a:r>
              <a:rPr lang="fr-FR" b="1" dirty="0">
                <a:solidFill>
                  <a:srgbClr val="002060"/>
                </a:solidFill>
                <a:latin typeface="Calibri"/>
              </a:rPr>
              <a:t>/ se déplacer </a:t>
            </a:r>
            <a:r>
              <a:rPr lang="fr-FR" b="1" dirty="0" smtClean="0">
                <a:solidFill>
                  <a:srgbClr val="002060"/>
                </a:solidFill>
                <a:latin typeface="Calibri"/>
              </a:rPr>
              <a:t>autrement</a:t>
            </a:r>
          </a:p>
          <a:p>
            <a:endParaRPr lang="fr-FR" b="1" dirty="0" smtClean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  <a:latin typeface="Calibri"/>
              </a:rPr>
              <a:t>Sécurité routière</a:t>
            </a:r>
          </a:p>
          <a:p>
            <a:endParaRPr lang="fr-FR" b="1" dirty="0" smtClean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  <a:latin typeface="Calibri"/>
              </a:rPr>
              <a:t>Utiliser </a:t>
            </a:r>
            <a:r>
              <a:rPr lang="fr-FR" b="1" dirty="0">
                <a:solidFill>
                  <a:srgbClr val="002060"/>
                </a:solidFill>
                <a:latin typeface="Calibri"/>
              </a:rPr>
              <a:t>un plan – préparer ses </a:t>
            </a:r>
            <a:r>
              <a:rPr lang="fr-FR" b="1" dirty="0" smtClean="0">
                <a:solidFill>
                  <a:srgbClr val="002060"/>
                </a:solidFill>
                <a:latin typeface="Calibri"/>
              </a:rPr>
              <a:t>itinéraires</a:t>
            </a:r>
          </a:p>
          <a:p>
            <a:endParaRPr lang="fr-FR" b="1" dirty="0" smtClean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  <a:latin typeface="Calibri"/>
              </a:rPr>
              <a:t>Utiliser </a:t>
            </a:r>
            <a:r>
              <a:rPr lang="fr-FR" b="1" dirty="0">
                <a:solidFill>
                  <a:srgbClr val="002060"/>
                </a:solidFill>
                <a:latin typeface="Calibri"/>
              </a:rPr>
              <a:t>le transport en </a:t>
            </a:r>
            <a:r>
              <a:rPr lang="fr-FR" b="1" dirty="0" smtClean="0">
                <a:solidFill>
                  <a:srgbClr val="002060"/>
                </a:solidFill>
                <a:latin typeface="Calibri"/>
              </a:rPr>
              <a:t>commun</a:t>
            </a:r>
          </a:p>
          <a:p>
            <a:endParaRPr lang="fr-FR" b="1" dirty="0" smtClean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  <a:latin typeface="Calibri"/>
              </a:rPr>
              <a:t>Les </a:t>
            </a:r>
            <a:r>
              <a:rPr lang="fr-FR" b="1" dirty="0">
                <a:solidFill>
                  <a:srgbClr val="002060"/>
                </a:solidFill>
                <a:latin typeface="Calibri"/>
              </a:rPr>
              <a:t>aides financières disponibles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618" y="2921183"/>
            <a:ext cx="3331535" cy="24986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1" y="74560"/>
            <a:ext cx="1993932" cy="265857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39" y="2952886"/>
            <a:ext cx="3289264" cy="24669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/>
          <a:srcRect t="285" r="48321"/>
          <a:stretch/>
        </p:blipFill>
        <p:spPr>
          <a:xfrm>
            <a:off x="10844848" y="5842699"/>
            <a:ext cx="134715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521303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rgbClr val="009A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L’accompagnement vers des solutions de mobilité durable</a:t>
            </a:r>
            <a:endParaRPr lang="fr-FR" sz="2800" dirty="0">
              <a:solidFill>
                <a:srgbClr val="009A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0" y="985211"/>
            <a:ext cx="9880375" cy="536092"/>
          </a:xfrm>
          <a:solidFill>
            <a:srgbClr val="025D5B">
              <a:alpha val="80000"/>
            </a:srgbClr>
          </a:solidFill>
        </p:spPr>
        <p:txBody>
          <a:bodyPr/>
          <a:lstStyle/>
          <a:p>
            <a:pPr algn="l"/>
            <a:r>
              <a:rPr lang="fr-FR" dirty="0" smtClean="0"/>
              <a:t>Permettre aux publics d’accéder à une offre de droit commun et alternative à la voiture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prstClr val="white"/>
                </a:solidFill>
              </a:rPr>
              <a:t/>
            </a:r>
            <a:br>
              <a:rPr lang="fr-FR" dirty="0">
                <a:solidFill>
                  <a:prstClr val="white"/>
                </a:solidFill>
              </a:rPr>
            </a:b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-1262960" y="6572524"/>
            <a:ext cx="9375330" cy="570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Webinaire - Mobilité et insertion professionnelle - Accompagner le changement vers des solutions </a:t>
            </a:r>
            <a:r>
              <a:rPr kumimoji="0" lang="fr-FR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écomobiles</a:t>
            </a: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 - 29 avril 2025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012" y="1798643"/>
            <a:ext cx="116399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Depuis </a:t>
            </a:r>
            <a:r>
              <a:rPr lang="fr-FR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Mars 2023, 239 </a:t>
            </a:r>
            <a:r>
              <a:rPr lang="fr-FR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cartes </a:t>
            </a:r>
            <a:r>
              <a:rPr lang="fr-FR" dirty="0" err="1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Pass’Pass</a:t>
            </a:r>
            <a:r>
              <a:rPr lang="fr-FR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délivrées grâce à un accompagnement pour accéder aux bus et aux trains (soit plus 150 cartes abonnements délivrés par an)</a:t>
            </a:r>
          </a:p>
          <a:p>
            <a:pPr lvl="0">
              <a:spcBef>
                <a:spcPct val="20000"/>
              </a:spcBef>
            </a:pPr>
            <a:endParaRPr lang="fr-FR" b="1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  <a:p>
            <a:pPr lvl="0">
              <a:spcBef>
                <a:spcPct val="20000"/>
              </a:spcBef>
            </a:pPr>
            <a:r>
              <a:rPr lang="fr-FR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2179</a:t>
            </a:r>
            <a:r>
              <a:rPr lang="fr-FR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solutions de mobilité (hors permis) tous modes confondus dont : </a:t>
            </a:r>
          </a:p>
          <a:p>
            <a:pPr lvl="0">
              <a:spcBef>
                <a:spcPct val="20000"/>
              </a:spcBef>
            </a:pPr>
            <a:r>
              <a:rPr lang="fr-FR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	- </a:t>
            </a:r>
            <a:r>
              <a:rPr lang="fr-FR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723</a:t>
            </a:r>
            <a:r>
              <a:rPr lang="fr-FR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personnes pour sécuriser leur déplacement à pied</a:t>
            </a:r>
          </a:p>
          <a:p>
            <a:pPr lvl="0">
              <a:spcBef>
                <a:spcPct val="20000"/>
              </a:spcBef>
            </a:pPr>
            <a:r>
              <a:rPr lang="fr-FR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	- </a:t>
            </a:r>
            <a:r>
              <a:rPr lang="fr-FR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534</a:t>
            </a:r>
            <a:r>
              <a:rPr lang="fr-FR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personnes pour prendre le bus </a:t>
            </a:r>
          </a:p>
          <a:p>
            <a:pPr lvl="0">
              <a:spcBef>
                <a:spcPct val="20000"/>
              </a:spcBef>
            </a:pPr>
            <a:r>
              <a:rPr lang="fr-FR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	- </a:t>
            </a:r>
            <a:r>
              <a:rPr lang="fr-FR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313</a:t>
            </a:r>
            <a:r>
              <a:rPr lang="fr-FR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personnes pour prendre le train, </a:t>
            </a:r>
          </a:p>
          <a:p>
            <a:pPr lvl="0">
              <a:spcBef>
                <a:spcPct val="20000"/>
              </a:spcBef>
            </a:pPr>
            <a:r>
              <a:rPr lang="fr-FR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	- </a:t>
            </a:r>
            <a:r>
              <a:rPr lang="fr-FR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203</a:t>
            </a:r>
            <a:r>
              <a:rPr lang="fr-FR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personnes pour faire du vélo,</a:t>
            </a:r>
          </a:p>
          <a:p>
            <a:pPr lvl="0">
              <a:spcBef>
                <a:spcPct val="20000"/>
              </a:spcBef>
            </a:pPr>
            <a:r>
              <a:rPr lang="fr-FR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	- </a:t>
            </a:r>
            <a:r>
              <a:rPr lang="fr-FR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158</a:t>
            </a:r>
            <a:r>
              <a:rPr lang="fr-FR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personnes pour faire du co-voiturage, </a:t>
            </a:r>
          </a:p>
          <a:p>
            <a:pPr lvl="0">
              <a:spcBef>
                <a:spcPct val="20000"/>
              </a:spcBef>
            </a:pPr>
            <a:r>
              <a:rPr lang="fr-FR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	</a:t>
            </a:r>
            <a:r>
              <a:rPr lang="fr-FR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-    </a:t>
            </a:r>
            <a:r>
              <a:rPr lang="fr-FR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41</a:t>
            </a:r>
            <a:r>
              <a:rPr lang="fr-FR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personnes pour utiliser en toute sécurité une trottinette </a:t>
            </a:r>
            <a:endParaRPr lang="fr-FR" dirty="0" smtClean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  <a:p>
            <a:pPr lvl="0">
              <a:spcBef>
                <a:spcPct val="20000"/>
              </a:spcBef>
            </a:pPr>
            <a:endParaRPr lang="fr-FR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  <a:p>
            <a:pPr lvl="0">
              <a:spcBef>
                <a:spcPct val="20000"/>
              </a:spcBef>
            </a:pPr>
            <a:endParaRPr lang="fr-FR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285" r="48321"/>
          <a:stretch/>
        </p:blipFill>
        <p:spPr>
          <a:xfrm>
            <a:off x="10844848" y="5864220"/>
            <a:ext cx="134715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521303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rgbClr val="009A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L’accompagnement vers des solutions mobilité durable</a:t>
            </a:r>
            <a:endParaRPr lang="fr-FR" sz="2800" dirty="0">
              <a:solidFill>
                <a:srgbClr val="009A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0" y="985211"/>
            <a:ext cx="9880375" cy="536092"/>
          </a:xfrm>
          <a:solidFill>
            <a:srgbClr val="025D5B">
              <a:alpha val="80000"/>
            </a:srgbClr>
          </a:solidFill>
        </p:spPr>
        <p:txBody>
          <a:bodyPr/>
          <a:lstStyle/>
          <a:p>
            <a:pPr lvl="0" algn="l"/>
            <a:r>
              <a:rPr lang="fr-FR" dirty="0" smtClean="0">
                <a:solidFill>
                  <a:srgbClr val="FFFFFF"/>
                </a:solidFill>
              </a:rPr>
              <a:t>Quand l’éco-mobilité conduit à </a:t>
            </a:r>
            <a:r>
              <a:rPr lang="fr-FR" dirty="0">
                <a:solidFill>
                  <a:srgbClr val="FFFFFF"/>
                </a:solidFill>
              </a:rPr>
              <a:t>l’emploi </a:t>
            </a:r>
            <a:r>
              <a:rPr lang="fr-FR" dirty="0" smtClean="0">
                <a:solidFill>
                  <a:srgbClr val="FFFFFF"/>
                </a:solidFill>
              </a:rPr>
              <a:t>:retour </a:t>
            </a:r>
            <a:r>
              <a:rPr lang="fr-FR" dirty="0">
                <a:solidFill>
                  <a:srgbClr val="FFFFFF"/>
                </a:solidFill>
              </a:rPr>
              <a:t>d’expériences sur le Bassin Minier</a:t>
            </a:r>
          </a:p>
          <a:p>
            <a:pPr lvl="0" algn="l"/>
            <a:r>
              <a:rPr lang="fr-FR" dirty="0" smtClean="0">
                <a:solidFill>
                  <a:srgbClr val="FFFFFF"/>
                </a:solidFill>
              </a:rPr>
              <a:t/>
            </a:r>
            <a:br>
              <a:rPr lang="fr-FR" dirty="0" smtClean="0">
                <a:solidFill>
                  <a:srgbClr val="FFFFFF"/>
                </a:solidFill>
              </a:rPr>
            </a:b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-1262960" y="6572524"/>
            <a:ext cx="9375330" cy="570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Webinaire - Mobilité et insertion professionnelle - Accompagner le changement vers des solutions </a:t>
            </a:r>
            <a:r>
              <a:rPr kumimoji="0" lang="fr-FR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écomobiles</a:t>
            </a: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 - 29 avril 2025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460" y="1911911"/>
            <a:ext cx="117170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b="1" dirty="0">
                <a:solidFill>
                  <a:srgbClr val="002060"/>
                </a:solidFill>
                <a:latin typeface="Calibri"/>
              </a:rPr>
              <a:t>Mme B. est en formation ADVF chez ADAPECO à son entrée sur le dispositif. </a:t>
            </a:r>
            <a:endParaRPr lang="fr-FR" b="1" dirty="0" smtClean="0">
              <a:solidFill>
                <a:srgbClr val="002060"/>
              </a:solidFill>
              <a:latin typeface="Calibri"/>
            </a:endParaRPr>
          </a:p>
          <a:p>
            <a:pPr lvl="0">
              <a:defRPr/>
            </a:pPr>
            <a:endParaRPr lang="fr-FR" b="1" dirty="0" smtClean="0">
              <a:solidFill>
                <a:srgbClr val="002060"/>
              </a:solidFill>
              <a:latin typeface="Calibri"/>
            </a:endParaRPr>
          </a:p>
          <a:p>
            <a:pPr lvl="0">
              <a:defRPr/>
            </a:pPr>
            <a:r>
              <a:rPr lang="fr-FR" b="1" dirty="0" smtClean="0">
                <a:solidFill>
                  <a:srgbClr val="002060"/>
                </a:solidFill>
                <a:latin typeface="Calibri"/>
              </a:rPr>
              <a:t>Fin </a:t>
            </a:r>
            <a:r>
              <a:rPr lang="fr-FR" b="1" dirty="0">
                <a:solidFill>
                  <a:srgbClr val="002060"/>
                </a:solidFill>
                <a:latin typeface="Calibri"/>
              </a:rPr>
              <a:t>de la formation à la fin du mois de Février 2025. </a:t>
            </a:r>
            <a:endParaRPr lang="fr-FR" b="1" dirty="0" smtClean="0">
              <a:solidFill>
                <a:srgbClr val="002060"/>
              </a:solidFill>
              <a:latin typeface="Calibri"/>
            </a:endParaRPr>
          </a:p>
          <a:p>
            <a:pPr lvl="0">
              <a:defRPr/>
            </a:pPr>
            <a:endParaRPr lang="fr-FR" b="1" dirty="0">
              <a:solidFill>
                <a:srgbClr val="002060"/>
              </a:solidFill>
              <a:latin typeface="Calibri"/>
            </a:endParaRPr>
          </a:p>
          <a:p>
            <a:pPr lvl="0">
              <a:defRPr/>
            </a:pPr>
            <a:r>
              <a:rPr lang="fr-FR" b="1" dirty="0" smtClean="0">
                <a:solidFill>
                  <a:srgbClr val="002060"/>
                </a:solidFill>
                <a:latin typeface="Calibri"/>
              </a:rPr>
              <a:t>Obtention </a:t>
            </a:r>
            <a:r>
              <a:rPr lang="fr-FR" b="1" dirty="0">
                <a:solidFill>
                  <a:srgbClr val="002060"/>
                </a:solidFill>
                <a:latin typeface="Calibri"/>
              </a:rPr>
              <a:t>de son Titre Pro mais pas de permis. Déplacement exclusif </a:t>
            </a:r>
            <a:r>
              <a:rPr lang="fr-FR" b="1">
                <a:solidFill>
                  <a:srgbClr val="002060"/>
                </a:solidFill>
                <a:latin typeface="Calibri"/>
              </a:rPr>
              <a:t>à </a:t>
            </a:r>
            <a:r>
              <a:rPr lang="fr-FR" b="1" smtClean="0">
                <a:solidFill>
                  <a:srgbClr val="002060"/>
                </a:solidFill>
                <a:latin typeface="Calibri"/>
              </a:rPr>
              <a:t>pied.</a:t>
            </a:r>
          </a:p>
          <a:p>
            <a:pPr lvl="0">
              <a:defRPr/>
            </a:pPr>
            <a:endParaRPr lang="fr-FR" b="1" dirty="0">
              <a:solidFill>
                <a:srgbClr val="002060"/>
              </a:solidFill>
              <a:latin typeface="Calibri"/>
            </a:endParaRPr>
          </a:p>
          <a:p>
            <a:pPr lvl="0">
              <a:defRPr/>
            </a:pPr>
            <a:r>
              <a:rPr lang="fr-FR" b="1" dirty="0">
                <a:solidFill>
                  <a:srgbClr val="002060"/>
                </a:solidFill>
                <a:latin typeface="Calibri"/>
              </a:rPr>
              <a:t>Solutions trouvées : </a:t>
            </a:r>
          </a:p>
          <a:p>
            <a:pPr lvl="0">
              <a:defRPr/>
            </a:pPr>
            <a:r>
              <a:rPr lang="fr-FR" b="1" dirty="0">
                <a:solidFill>
                  <a:srgbClr val="002060"/>
                </a:solidFill>
                <a:latin typeface="Calibri"/>
              </a:rPr>
              <a:t>	- 1. Transmission de la candidature aux SAD du secteur. Recrutement chez DOMARTOIS en CDI 15 jours après l’obtention de son titre pro avec un emploi du temps adapté à la situation de mobilité.</a:t>
            </a:r>
          </a:p>
          <a:p>
            <a:pPr lvl="0">
              <a:defRPr/>
            </a:pPr>
            <a:r>
              <a:rPr lang="fr-FR" b="1" dirty="0">
                <a:solidFill>
                  <a:srgbClr val="002060"/>
                </a:solidFill>
                <a:latin typeface="Calibri"/>
              </a:rPr>
              <a:t>	- 2. Location d’un VAE pliable auprès de </a:t>
            </a:r>
            <a:r>
              <a:rPr lang="fr-FR" b="1" dirty="0" err="1">
                <a:solidFill>
                  <a:srgbClr val="002060"/>
                </a:solidFill>
                <a:latin typeface="Calibri"/>
              </a:rPr>
              <a:t>Tadao</a:t>
            </a:r>
            <a:r>
              <a:rPr lang="fr-FR" b="1" dirty="0">
                <a:solidFill>
                  <a:srgbClr val="002060"/>
                </a:solidFill>
                <a:latin typeface="Calibri"/>
              </a:rPr>
              <a:t> (caution solidaire portée par EMA) </a:t>
            </a:r>
            <a:r>
              <a:rPr lang="fr-FR" b="1" dirty="0" smtClean="0">
                <a:solidFill>
                  <a:srgbClr val="002060"/>
                </a:solidFill>
                <a:latin typeface="Calibri"/>
              </a:rPr>
              <a:t>+ accompagnement au déplacement </a:t>
            </a:r>
            <a:r>
              <a:rPr lang="fr-FR" b="1" dirty="0">
                <a:solidFill>
                  <a:srgbClr val="002060"/>
                </a:solidFill>
                <a:latin typeface="Calibri"/>
              </a:rPr>
              <a:t>multimodale</a:t>
            </a:r>
          </a:p>
          <a:p>
            <a:pPr lvl="0">
              <a:defRPr/>
            </a:pPr>
            <a:r>
              <a:rPr lang="fr-FR" b="1" dirty="0">
                <a:solidFill>
                  <a:srgbClr val="002060"/>
                </a:solidFill>
                <a:latin typeface="Calibri"/>
              </a:rPr>
              <a:t>	</a:t>
            </a:r>
          </a:p>
          <a:p>
            <a:pPr lvl="0"/>
            <a:r>
              <a:rPr lang="fr-FR" b="1" dirty="0">
                <a:solidFill>
                  <a:srgbClr val="002060"/>
                </a:solidFill>
                <a:latin typeface="Calibri"/>
              </a:rPr>
              <a:t>Mobilité progressive engagée. Possibilité d’un contrat plus important à moyen termes. Suivi du parcours mobilité par DOMARTOIS facilité par des échanges réguliers avec la conseillère mobilité.</a:t>
            </a:r>
          </a:p>
          <a:p>
            <a:pPr lvl="0">
              <a:defRPr/>
            </a:pPr>
            <a:endParaRPr lang="fr-FR" b="1" dirty="0">
              <a:solidFill>
                <a:srgbClr val="92D050"/>
              </a:solidFill>
              <a:latin typeface="Calibri"/>
            </a:endParaRPr>
          </a:p>
          <a:p>
            <a:pPr lvl="0">
              <a:defRPr/>
            </a:pPr>
            <a:endParaRPr lang="fr-FR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285" r="48321"/>
          <a:stretch/>
        </p:blipFill>
        <p:spPr>
          <a:xfrm>
            <a:off x="10844848" y="5877187"/>
            <a:ext cx="134715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838_TF16411250.potx" id="{C47F33A4-2C66-428E-B1F4-6919DFF55AE7}" vid="{0C76DC9B-55F5-4846-BECF-7B5783C0B8F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872</Words>
  <Application>Microsoft Office PowerPoint</Application>
  <PresentationFormat>Grand écran</PresentationFormat>
  <Paragraphs>99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Yu Gothic</vt:lpstr>
      <vt:lpstr>Arial</vt:lpstr>
      <vt:lpstr>Calibri</vt:lpstr>
      <vt:lpstr>Candara</vt:lpstr>
      <vt:lpstr>Corbel</vt:lpstr>
      <vt:lpstr>Roboto</vt:lpstr>
      <vt:lpstr>Times New Roman</vt:lpstr>
      <vt:lpstr>Wingdings</vt:lpstr>
      <vt:lpstr>1_Thème Office</vt:lpstr>
      <vt:lpstr>Mamobilité 62</vt:lpstr>
      <vt:lpstr>L’accompagnement vers des solutions de mobilité durable</vt:lpstr>
      <vt:lpstr>L’accompagnement vers des solutions de mobilité durable</vt:lpstr>
      <vt:lpstr>Mamobilité 62 : la plateforme de mobilité départementale du Pas-de-Calais</vt:lpstr>
      <vt:lpstr>L’accompagnement vers des solutions de mobilité durable</vt:lpstr>
      <vt:lpstr>L’accompagnement vers des solutions de mobilité durable</vt:lpstr>
      <vt:lpstr>L’accompagnement vers des solutions mobilité durable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Lemaitre Vincent</cp:lastModifiedBy>
  <cp:revision>27</cp:revision>
  <dcterms:created xsi:type="dcterms:W3CDTF">2025-04-02T12:52:52Z</dcterms:created>
  <dcterms:modified xsi:type="dcterms:W3CDTF">2025-04-24T06:39:47Z</dcterms:modified>
</cp:coreProperties>
</file>