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30"/>
  </p:notesMasterIdLst>
  <p:sldIdLst>
    <p:sldId id="256" r:id="rId2"/>
    <p:sldId id="290" r:id="rId3"/>
    <p:sldId id="313" r:id="rId4"/>
    <p:sldId id="323" r:id="rId5"/>
    <p:sldId id="326" r:id="rId6"/>
    <p:sldId id="329" r:id="rId7"/>
    <p:sldId id="327" r:id="rId8"/>
    <p:sldId id="325" r:id="rId9"/>
    <p:sldId id="335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278" r:id="rId26"/>
    <p:sldId id="315" r:id="rId27"/>
    <p:sldId id="330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ine Gabriels" initials="AG" lastIdx="17" clrIdx="0">
    <p:extLst>
      <p:ext uri="{19B8F6BF-5375-455C-9EA6-DF929625EA0E}">
        <p15:presenceInfo xmlns:p15="http://schemas.microsoft.com/office/powerpoint/2012/main" userId="Amandine Gabriels" providerId="None"/>
      </p:ext>
    </p:extLst>
  </p:cmAuthor>
  <p:cmAuthor id="2" name="pc" initials="p" lastIdx="19" clrIdx="1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5F5648-38F1-17B9-6582-0093E55B3FAC}" v="22" dt="2025-12-03T13:08:51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A2AA1-4522-4D61-818F-AD3ECEC1449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9E68075-D7A7-44C5-8CEB-283DDF596965}">
      <dgm:prSet phldrT="[Texte]"/>
      <dgm:spPr/>
      <dgm:t>
        <a:bodyPr/>
        <a:lstStyle/>
        <a:p>
          <a:r>
            <a:rPr lang="fr-FR" dirty="0"/>
            <a:t>Inscriptions </a:t>
          </a:r>
        </a:p>
      </dgm:t>
    </dgm:pt>
    <dgm:pt modelId="{B61991A2-4C8F-4403-8F7E-8C52195C8F51}" type="parTrans" cxnId="{8E76976F-F950-48B6-A1DC-8900173F713A}">
      <dgm:prSet/>
      <dgm:spPr/>
      <dgm:t>
        <a:bodyPr/>
        <a:lstStyle/>
        <a:p>
          <a:endParaRPr lang="fr-FR"/>
        </a:p>
      </dgm:t>
    </dgm:pt>
    <dgm:pt modelId="{93CB69CC-1C0B-4CB4-B966-37E15EFD0A45}" type="sibTrans" cxnId="{8E76976F-F950-48B6-A1DC-8900173F713A}">
      <dgm:prSet/>
      <dgm:spPr/>
      <dgm:t>
        <a:bodyPr/>
        <a:lstStyle/>
        <a:p>
          <a:endParaRPr lang="fr-FR"/>
        </a:p>
      </dgm:t>
    </dgm:pt>
    <dgm:pt modelId="{1589BE84-0BC7-41B8-9FD3-C6AA7673DCAF}">
      <dgm:prSet phldrT="[Texte]"/>
      <dgm:spPr/>
      <dgm:t>
        <a:bodyPr/>
        <a:lstStyle/>
        <a:p>
          <a:r>
            <a:rPr lang="fr-FR" dirty="0"/>
            <a:t>Visios explicatives référents challenge </a:t>
          </a:r>
        </a:p>
      </dgm:t>
    </dgm:pt>
    <dgm:pt modelId="{AE0B4E88-9441-4B5B-B71F-05FAA810EC7B}" type="parTrans" cxnId="{DC99B88A-871F-46A7-98D5-B066447858E2}">
      <dgm:prSet/>
      <dgm:spPr/>
      <dgm:t>
        <a:bodyPr/>
        <a:lstStyle/>
        <a:p>
          <a:endParaRPr lang="fr-FR"/>
        </a:p>
      </dgm:t>
    </dgm:pt>
    <dgm:pt modelId="{93BC7688-DCC9-4603-93CA-FC148DB3AE8A}" type="sibTrans" cxnId="{DC99B88A-871F-46A7-98D5-B066447858E2}">
      <dgm:prSet/>
      <dgm:spPr/>
      <dgm:t>
        <a:bodyPr/>
        <a:lstStyle/>
        <a:p>
          <a:endParaRPr lang="fr-FR"/>
        </a:p>
      </dgm:t>
    </dgm:pt>
    <dgm:pt modelId="{6A2C6C47-5E00-4A3F-B9AF-6EC79169D67C}">
      <dgm:prSet phldrT="[Texte]"/>
      <dgm:spPr/>
      <dgm:t>
        <a:bodyPr/>
        <a:lstStyle/>
        <a:p>
          <a:r>
            <a:rPr lang="fr-FR" dirty="0"/>
            <a:t>Etat des lieux</a:t>
          </a:r>
        </a:p>
      </dgm:t>
    </dgm:pt>
    <dgm:pt modelId="{421E9EEB-B707-41CA-91DE-8D04B40EC2BA}" type="parTrans" cxnId="{309794C7-B841-451E-8F4F-9E300D926D27}">
      <dgm:prSet/>
      <dgm:spPr/>
      <dgm:t>
        <a:bodyPr/>
        <a:lstStyle/>
        <a:p>
          <a:endParaRPr lang="fr-FR"/>
        </a:p>
      </dgm:t>
    </dgm:pt>
    <dgm:pt modelId="{C13E4F88-FD17-4389-9897-85B4A603FEEF}" type="sibTrans" cxnId="{309794C7-B841-451E-8F4F-9E300D926D27}">
      <dgm:prSet/>
      <dgm:spPr/>
      <dgm:t>
        <a:bodyPr/>
        <a:lstStyle/>
        <a:p>
          <a:endParaRPr lang="fr-FR"/>
        </a:p>
      </dgm:t>
    </dgm:pt>
    <dgm:pt modelId="{CFB50ECD-FEDE-4880-A6B9-248F9CC6839F}">
      <dgm:prSet/>
      <dgm:spPr/>
      <dgm:t>
        <a:bodyPr/>
        <a:lstStyle/>
        <a:p>
          <a:r>
            <a:rPr lang="fr-FR" dirty="0"/>
            <a:t>Challenge </a:t>
          </a:r>
        </a:p>
      </dgm:t>
    </dgm:pt>
    <dgm:pt modelId="{0922B797-FD5B-4687-805D-2B97460D3C7D}" type="parTrans" cxnId="{6D44A77B-9748-44E4-B759-EBC394D6ACB7}">
      <dgm:prSet/>
      <dgm:spPr/>
      <dgm:t>
        <a:bodyPr/>
        <a:lstStyle/>
        <a:p>
          <a:endParaRPr lang="fr-FR"/>
        </a:p>
      </dgm:t>
    </dgm:pt>
    <dgm:pt modelId="{D71843B5-0142-43C8-80D6-A3E28FC3C970}" type="sibTrans" cxnId="{6D44A77B-9748-44E4-B759-EBC394D6ACB7}">
      <dgm:prSet/>
      <dgm:spPr/>
      <dgm:t>
        <a:bodyPr/>
        <a:lstStyle/>
        <a:p>
          <a:endParaRPr lang="fr-FR"/>
        </a:p>
      </dgm:t>
    </dgm:pt>
    <dgm:pt modelId="{E0B1CA84-62AF-4848-A2CC-DECC3154DB45}">
      <dgm:prSet/>
      <dgm:spPr/>
      <dgm:t>
        <a:bodyPr/>
        <a:lstStyle/>
        <a:p>
          <a:r>
            <a:rPr lang="fr-FR" dirty="0"/>
            <a:t>Récoltes des fiches résultats remplies par les éco-délégués </a:t>
          </a:r>
        </a:p>
      </dgm:t>
    </dgm:pt>
    <dgm:pt modelId="{464C7761-3C3F-460C-8895-D4E403749A80}" type="parTrans" cxnId="{AE22F132-1297-4677-804B-CB68E67AFF45}">
      <dgm:prSet/>
      <dgm:spPr/>
      <dgm:t>
        <a:bodyPr/>
        <a:lstStyle/>
        <a:p>
          <a:endParaRPr lang="fr-FR"/>
        </a:p>
      </dgm:t>
    </dgm:pt>
    <dgm:pt modelId="{E677696C-0E54-4565-A186-A4D188C692AD}" type="sibTrans" cxnId="{AE22F132-1297-4677-804B-CB68E67AFF45}">
      <dgm:prSet/>
      <dgm:spPr/>
      <dgm:t>
        <a:bodyPr/>
        <a:lstStyle/>
        <a:p>
          <a:endParaRPr lang="fr-FR"/>
        </a:p>
      </dgm:t>
    </dgm:pt>
    <dgm:pt modelId="{99618FEF-6562-4454-ADC1-EE5CAD3F8BFD}">
      <dgm:prSet/>
      <dgm:spPr/>
      <dgm:t>
        <a:bodyPr/>
        <a:lstStyle/>
        <a:p>
          <a:r>
            <a:rPr lang="fr-FR" dirty="0"/>
            <a:t>Inscription des résultats dans la plateforme numérique </a:t>
          </a:r>
        </a:p>
      </dgm:t>
    </dgm:pt>
    <dgm:pt modelId="{026B8F87-2FDA-4CD2-85FF-4A0C4FE4A2BF}" type="parTrans" cxnId="{2FC958EB-CAD1-43FD-8099-9AFDDB24E4E1}">
      <dgm:prSet/>
      <dgm:spPr/>
      <dgm:t>
        <a:bodyPr/>
        <a:lstStyle/>
        <a:p>
          <a:endParaRPr lang="fr-FR"/>
        </a:p>
      </dgm:t>
    </dgm:pt>
    <dgm:pt modelId="{AC040576-26E9-4967-AD38-0FA4855B6DDB}" type="sibTrans" cxnId="{2FC958EB-CAD1-43FD-8099-9AFDDB24E4E1}">
      <dgm:prSet/>
      <dgm:spPr/>
      <dgm:t>
        <a:bodyPr/>
        <a:lstStyle/>
        <a:p>
          <a:endParaRPr lang="fr-FR"/>
        </a:p>
      </dgm:t>
    </dgm:pt>
    <dgm:pt modelId="{76177C66-78ED-42DC-9F06-DE60C3D1E7B1}">
      <dgm:prSet/>
      <dgm:spPr/>
      <dgm:t>
        <a:bodyPr/>
        <a:lstStyle/>
        <a:p>
          <a:r>
            <a:rPr lang="fr-FR" dirty="0"/>
            <a:t>Résultats </a:t>
          </a:r>
        </a:p>
      </dgm:t>
    </dgm:pt>
    <dgm:pt modelId="{DA9C0A79-9012-4424-90F9-BD5D9CDBF573}" type="parTrans" cxnId="{7B2CA1F2-A73B-40B3-AFB1-E3A897C06A83}">
      <dgm:prSet/>
      <dgm:spPr/>
      <dgm:t>
        <a:bodyPr/>
        <a:lstStyle/>
        <a:p>
          <a:endParaRPr lang="fr-FR"/>
        </a:p>
      </dgm:t>
    </dgm:pt>
    <dgm:pt modelId="{8AA30EF6-4C98-4372-8853-9101273F33FD}" type="sibTrans" cxnId="{7B2CA1F2-A73B-40B3-AFB1-E3A897C06A83}">
      <dgm:prSet/>
      <dgm:spPr/>
      <dgm:t>
        <a:bodyPr/>
        <a:lstStyle/>
        <a:p>
          <a:endParaRPr lang="fr-FR"/>
        </a:p>
      </dgm:t>
    </dgm:pt>
    <dgm:pt modelId="{211E53D9-E38A-4C00-AC3A-2B830F22B5B5}">
      <dgm:prSet/>
      <dgm:spPr/>
      <dgm:t>
        <a:bodyPr/>
        <a:lstStyle/>
        <a:p>
          <a:r>
            <a:rPr lang="fr-FR" dirty="0"/>
            <a:t>Remises de prix </a:t>
          </a:r>
        </a:p>
      </dgm:t>
    </dgm:pt>
    <dgm:pt modelId="{804BCEE3-44C9-453C-BC04-9A17DFDC7FD1}" type="parTrans" cxnId="{87701A27-9F62-46BE-8C69-0535C23A8A36}">
      <dgm:prSet/>
      <dgm:spPr/>
      <dgm:t>
        <a:bodyPr/>
        <a:lstStyle/>
        <a:p>
          <a:endParaRPr lang="fr-FR"/>
        </a:p>
      </dgm:t>
    </dgm:pt>
    <dgm:pt modelId="{1797EFDD-2205-4401-BD46-097625AB7FC0}" type="sibTrans" cxnId="{87701A27-9F62-46BE-8C69-0535C23A8A36}">
      <dgm:prSet/>
      <dgm:spPr/>
      <dgm:t>
        <a:bodyPr/>
        <a:lstStyle/>
        <a:p>
          <a:endParaRPr lang="fr-FR"/>
        </a:p>
      </dgm:t>
    </dgm:pt>
    <dgm:pt modelId="{56B95303-5B96-4CDD-BA28-A809019E3DCA}" type="pres">
      <dgm:prSet presAssocID="{C2AA2AA1-4522-4D61-818F-AD3ECEC1449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5B75D18-FFE5-4DB8-8C94-BD2113595FE8}" type="pres">
      <dgm:prSet presAssocID="{C2AA2AA1-4522-4D61-818F-AD3ECEC14496}" presName="arrow" presStyleLbl="bgShp" presStyleIdx="0" presStyleCnt="1"/>
      <dgm:spPr/>
    </dgm:pt>
    <dgm:pt modelId="{D8FD6F5C-C5E3-4B7A-84A8-2B3F5B42F61E}" type="pres">
      <dgm:prSet presAssocID="{C2AA2AA1-4522-4D61-818F-AD3ECEC14496}" presName="linearProcess" presStyleCnt="0"/>
      <dgm:spPr/>
    </dgm:pt>
    <dgm:pt modelId="{032AD733-D92B-470D-AE71-7FDE2F915126}" type="pres">
      <dgm:prSet presAssocID="{99E68075-D7A7-44C5-8CEB-283DDF596965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878BC3-8C44-4B94-932F-CBC5A7C90F2A}" type="pres">
      <dgm:prSet presAssocID="{93CB69CC-1C0B-4CB4-B966-37E15EFD0A45}" presName="sibTrans" presStyleCnt="0"/>
      <dgm:spPr/>
    </dgm:pt>
    <dgm:pt modelId="{5588477B-DB0B-4D60-8041-3B9699F4B77A}" type="pres">
      <dgm:prSet presAssocID="{1589BE84-0BC7-41B8-9FD3-C6AA7673DCAF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60A739A-E680-4693-A177-687B1F25F518}" type="pres">
      <dgm:prSet presAssocID="{93BC7688-DCC9-4603-93CA-FC148DB3AE8A}" presName="sibTrans" presStyleCnt="0"/>
      <dgm:spPr/>
    </dgm:pt>
    <dgm:pt modelId="{A16EA0C8-9AB6-41EE-A186-598DBD0066BD}" type="pres">
      <dgm:prSet presAssocID="{6A2C6C47-5E00-4A3F-B9AF-6EC79169D67C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203FEF-F321-43AE-B245-883EDF60018D}" type="pres">
      <dgm:prSet presAssocID="{C13E4F88-FD17-4389-9897-85B4A603FEEF}" presName="sibTrans" presStyleCnt="0"/>
      <dgm:spPr/>
    </dgm:pt>
    <dgm:pt modelId="{5BF48F00-EC1E-40BA-8A05-93DC175EDC45}" type="pres">
      <dgm:prSet presAssocID="{CFB50ECD-FEDE-4880-A6B9-248F9CC6839F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67EB32-B5B1-42BD-9F6B-80FB4243173D}" type="pres">
      <dgm:prSet presAssocID="{D71843B5-0142-43C8-80D6-A3E28FC3C970}" presName="sibTrans" presStyleCnt="0"/>
      <dgm:spPr/>
    </dgm:pt>
    <dgm:pt modelId="{3522C42B-A344-4AEF-A0AB-BD3F574D494D}" type="pres">
      <dgm:prSet presAssocID="{E0B1CA84-62AF-4848-A2CC-DECC3154DB45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0A0EDE-2B8B-452F-8777-FC248B91C4EF}" type="pres">
      <dgm:prSet presAssocID="{E677696C-0E54-4565-A186-A4D188C692AD}" presName="sibTrans" presStyleCnt="0"/>
      <dgm:spPr/>
    </dgm:pt>
    <dgm:pt modelId="{6C884BFF-0DDE-4800-898F-C43420789440}" type="pres">
      <dgm:prSet presAssocID="{99618FEF-6562-4454-ADC1-EE5CAD3F8BFD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CD6B81-2D15-4CA7-A52A-724C35D2C116}" type="pres">
      <dgm:prSet presAssocID="{AC040576-26E9-4967-AD38-0FA4855B6DDB}" presName="sibTrans" presStyleCnt="0"/>
      <dgm:spPr/>
    </dgm:pt>
    <dgm:pt modelId="{1D4A55FD-BFD4-4C9D-8D61-02B435A6333E}" type="pres">
      <dgm:prSet presAssocID="{76177C66-78ED-42DC-9F06-DE60C3D1E7B1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072782-9E9F-4920-AB6B-BC01BAEEED00}" type="pres">
      <dgm:prSet presAssocID="{8AA30EF6-4C98-4372-8853-9101273F33FD}" presName="sibTrans" presStyleCnt="0"/>
      <dgm:spPr/>
    </dgm:pt>
    <dgm:pt modelId="{930D49C2-1910-495B-8D2F-F1B257FCA2EE}" type="pres">
      <dgm:prSet presAssocID="{211E53D9-E38A-4C00-AC3A-2B830F22B5B5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7701A27-9F62-46BE-8C69-0535C23A8A36}" srcId="{C2AA2AA1-4522-4D61-818F-AD3ECEC14496}" destId="{211E53D9-E38A-4C00-AC3A-2B830F22B5B5}" srcOrd="7" destOrd="0" parTransId="{804BCEE3-44C9-453C-BC04-9A17DFDC7FD1}" sibTransId="{1797EFDD-2205-4401-BD46-097625AB7FC0}"/>
    <dgm:cxn modelId="{8E76976F-F950-48B6-A1DC-8900173F713A}" srcId="{C2AA2AA1-4522-4D61-818F-AD3ECEC14496}" destId="{99E68075-D7A7-44C5-8CEB-283DDF596965}" srcOrd="0" destOrd="0" parTransId="{B61991A2-4C8F-4403-8F7E-8C52195C8F51}" sibTransId="{93CB69CC-1C0B-4CB4-B966-37E15EFD0A45}"/>
    <dgm:cxn modelId="{6D44A77B-9748-44E4-B759-EBC394D6ACB7}" srcId="{C2AA2AA1-4522-4D61-818F-AD3ECEC14496}" destId="{CFB50ECD-FEDE-4880-A6B9-248F9CC6839F}" srcOrd="3" destOrd="0" parTransId="{0922B797-FD5B-4687-805D-2B97460D3C7D}" sibTransId="{D71843B5-0142-43C8-80D6-A3E28FC3C970}"/>
    <dgm:cxn modelId="{E9C22563-FA6E-4151-AB05-E3A70BF5CE08}" type="presOf" srcId="{C2AA2AA1-4522-4D61-818F-AD3ECEC14496}" destId="{56B95303-5B96-4CDD-BA28-A809019E3DCA}" srcOrd="0" destOrd="0" presId="urn:microsoft.com/office/officeart/2005/8/layout/hProcess9"/>
    <dgm:cxn modelId="{2FC958EB-CAD1-43FD-8099-9AFDDB24E4E1}" srcId="{C2AA2AA1-4522-4D61-818F-AD3ECEC14496}" destId="{99618FEF-6562-4454-ADC1-EE5CAD3F8BFD}" srcOrd="5" destOrd="0" parTransId="{026B8F87-2FDA-4CD2-85FF-4A0C4FE4A2BF}" sibTransId="{AC040576-26E9-4967-AD38-0FA4855B6DDB}"/>
    <dgm:cxn modelId="{7B2CA1F2-A73B-40B3-AFB1-E3A897C06A83}" srcId="{C2AA2AA1-4522-4D61-818F-AD3ECEC14496}" destId="{76177C66-78ED-42DC-9F06-DE60C3D1E7B1}" srcOrd="6" destOrd="0" parTransId="{DA9C0A79-9012-4424-90F9-BD5D9CDBF573}" sibTransId="{8AA30EF6-4C98-4372-8853-9101273F33FD}"/>
    <dgm:cxn modelId="{71C12083-7161-4E22-806E-6126F1767B5A}" type="presOf" srcId="{E0B1CA84-62AF-4848-A2CC-DECC3154DB45}" destId="{3522C42B-A344-4AEF-A0AB-BD3F574D494D}" srcOrd="0" destOrd="0" presId="urn:microsoft.com/office/officeart/2005/8/layout/hProcess9"/>
    <dgm:cxn modelId="{A31A1798-D00D-4E7D-B342-1C62DD8BD7A1}" type="presOf" srcId="{99618FEF-6562-4454-ADC1-EE5CAD3F8BFD}" destId="{6C884BFF-0DDE-4800-898F-C43420789440}" srcOrd="0" destOrd="0" presId="urn:microsoft.com/office/officeart/2005/8/layout/hProcess9"/>
    <dgm:cxn modelId="{97EB506F-D73A-4964-8F99-2CDBECE6886D}" type="presOf" srcId="{1589BE84-0BC7-41B8-9FD3-C6AA7673DCAF}" destId="{5588477B-DB0B-4D60-8041-3B9699F4B77A}" srcOrd="0" destOrd="0" presId="urn:microsoft.com/office/officeart/2005/8/layout/hProcess9"/>
    <dgm:cxn modelId="{C4EE0306-57CD-4F63-BF08-A289BC82BA47}" type="presOf" srcId="{99E68075-D7A7-44C5-8CEB-283DDF596965}" destId="{032AD733-D92B-470D-AE71-7FDE2F915126}" srcOrd="0" destOrd="0" presId="urn:microsoft.com/office/officeart/2005/8/layout/hProcess9"/>
    <dgm:cxn modelId="{D59EB98C-017E-49FF-8F45-866E647670F3}" type="presOf" srcId="{211E53D9-E38A-4C00-AC3A-2B830F22B5B5}" destId="{930D49C2-1910-495B-8D2F-F1B257FCA2EE}" srcOrd="0" destOrd="0" presId="urn:microsoft.com/office/officeart/2005/8/layout/hProcess9"/>
    <dgm:cxn modelId="{AE22F132-1297-4677-804B-CB68E67AFF45}" srcId="{C2AA2AA1-4522-4D61-818F-AD3ECEC14496}" destId="{E0B1CA84-62AF-4848-A2CC-DECC3154DB45}" srcOrd="4" destOrd="0" parTransId="{464C7761-3C3F-460C-8895-D4E403749A80}" sibTransId="{E677696C-0E54-4565-A186-A4D188C692AD}"/>
    <dgm:cxn modelId="{D47D86CF-34E4-42C3-91C2-53016095E3CE}" type="presOf" srcId="{6A2C6C47-5E00-4A3F-B9AF-6EC79169D67C}" destId="{A16EA0C8-9AB6-41EE-A186-598DBD0066BD}" srcOrd="0" destOrd="0" presId="urn:microsoft.com/office/officeart/2005/8/layout/hProcess9"/>
    <dgm:cxn modelId="{033E1314-EE8B-4ACD-A82E-445E5831E0F2}" type="presOf" srcId="{CFB50ECD-FEDE-4880-A6B9-248F9CC6839F}" destId="{5BF48F00-EC1E-40BA-8A05-93DC175EDC45}" srcOrd="0" destOrd="0" presId="urn:microsoft.com/office/officeart/2005/8/layout/hProcess9"/>
    <dgm:cxn modelId="{7B617484-35D0-448F-B7A5-103A474D8F41}" type="presOf" srcId="{76177C66-78ED-42DC-9F06-DE60C3D1E7B1}" destId="{1D4A55FD-BFD4-4C9D-8D61-02B435A6333E}" srcOrd="0" destOrd="0" presId="urn:microsoft.com/office/officeart/2005/8/layout/hProcess9"/>
    <dgm:cxn modelId="{309794C7-B841-451E-8F4F-9E300D926D27}" srcId="{C2AA2AA1-4522-4D61-818F-AD3ECEC14496}" destId="{6A2C6C47-5E00-4A3F-B9AF-6EC79169D67C}" srcOrd="2" destOrd="0" parTransId="{421E9EEB-B707-41CA-91DE-8D04B40EC2BA}" sibTransId="{C13E4F88-FD17-4389-9897-85B4A603FEEF}"/>
    <dgm:cxn modelId="{DC99B88A-871F-46A7-98D5-B066447858E2}" srcId="{C2AA2AA1-4522-4D61-818F-AD3ECEC14496}" destId="{1589BE84-0BC7-41B8-9FD3-C6AA7673DCAF}" srcOrd="1" destOrd="0" parTransId="{AE0B4E88-9441-4B5B-B71F-05FAA810EC7B}" sibTransId="{93BC7688-DCC9-4603-93CA-FC148DB3AE8A}"/>
    <dgm:cxn modelId="{CCB52E80-ECF5-4102-9B62-8E7BB569658A}" type="presParOf" srcId="{56B95303-5B96-4CDD-BA28-A809019E3DCA}" destId="{15B75D18-FFE5-4DB8-8C94-BD2113595FE8}" srcOrd="0" destOrd="0" presId="urn:microsoft.com/office/officeart/2005/8/layout/hProcess9"/>
    <dgm:cxn modelId="{3A864749-3AE2-4871-B01D-19A9433DC2FC}" type="presParOf" srcId="{56B95303-5B96-4CDD-BA28-A809019E3DCA}" destId="{D8FD6F5C-C5E3-4B7A-84A8-2B3F5B42F61E}" srcOrd="1" destOrd="0" presId="urn:microsoft.com/office/officeart/2005/8/layout/hProcess9"/>
    <dgm:cxn modelId="{45A35327-C321-40CE-9363-9E8A3BABE20B}" type="presParOf" srcId="{D8FD6F5C-C5E3-4B7A-84A8-2B3F5B42F61E}" destId="{032AD733-D92B-470D-AE71-7FDE2F915126}" srcOrd="0" destOrd="0" presId="urn:microsoft.com/office/officeart/2005/8/layout/hProcess9"/>
    <dgm:cxn modelId="{882461D7-DF62-4CA6-8AAF-B7F69AB24BF2}" type="presParOf" srcId="{D8FD6F5C-C5E3-4B7A-84A8-2B3F5B42F61E}" destId="{B6878BC3-8C44-4B94-932F-CBC5A7C90F2A}" srcOrd="1" destOrd="0" presId="urn:microsoft.com/office/officeart/2005/8/layout/hProcess9"/>
    <dgm:cxn modelId="{70040525-97A4-4B1B-8A02-55ECF435E54F}" type="presParOf" srcId="{D8FD6F5C-C5E3-4B7A-84A8-2B3F5B42F61E}" destId="{5588477B-DB0B-4D60-8041-3B9699F4B77A}" srcOrd="2" destOrd="0" presId="urn:microsoft.com/office/officeart/2005/8/layout/hProcess9"/>
    <dgm:cxn modelId="{147ABB6A-DDF7-48E6-8766-31D989CA68AA}" type="presParOf" srcId="{D8FD6F5C-C5E3-4B7A-84A8-2B3F5B42F61E}" destId="{460A739A-E680-4693-A177-687B1F25F518}" srcOrd="3" destOrd="0" presId="urn:microsoft.com/office/officeart/2005/8/layout/hProcess9"/>
    <dgm:cxn modelId="{0B39E7FD-90E3-44DC-891B-DB581B37985E}" type="presParOf" srcId="{D8FD6F5C-C5E3-4B7A-84A8-2B3F5B42F61E}" destId="{A16EA0C8-9AB6-41EE-A186-598DBD0066BD}" srcOrd="4" destOrd="0" presId="urn:microsoft.com/office/officeart/2005/8/layout/hProcess9"/>
    <dgm:cxn modelId="{0A4169FA-8A1F-4AA5-A90F-0FB22D3B606E}" type="presParOf" srcId="{D8FD6F5C-C5E3-4B7A-84A8-2B3F5B42F61E}" destId="{A1203FEF-F321-43AE-B245-883EDF60018D}" srcOrd="5" destOrd="0" presId="urn:microsoft.com/office/officeart/2005/8/layout/hProcess9"/>
    <dgm:cxn modelId="{E2E448BA-1124-40F7-9AC4-CE81BFA6A3B0}" type="presParOf" srcId="{D8FD6F5C-C5E3-4B7A-84A8-2B3F5B42F61E}" destId="{5BF48F00-EC1E-40BA-8A05-93DC175EDC45}" srcOrd="6" destOrd="0" presId="urn:microsoft.com/office/officeart/2005/8/layout/hProcess9"/>
    <dgm:cxn modelId="{5F8D6104-E5D7-4858-9BD4-72819368DF39}" type="presParOf" srcId="{D8FD6F5C-C5E3-4B7A-84A8-2B3F5B42F61E}" destId="{2667EB32-B5B1-42BD-9F6B-80FB4243173D}" srcOrd="7" destOrd="0" presId="urn:microsoft.com/office/officeart/2005/8/layout/hProcess9"/>
    <dgm:cxn modelId="{1DF2015E-C392-47F9-A225-04BD6E1DD175}" type="presParOf" srcId="{D8FD6F5C-C5E3-4B7A-84A8-2B3F5B42F61E}" destId="{3522C42B-A344-4AEF-A0AB-BD3F574D494D}" srcOrd="8" destOrd="0" presId="urn:microsoft.com/office/officeart/2005/8/layout/hProcess9"/>
    <dgm:cxn modelId="{865686B5-A951-4E6F-B67A-E54F8DBAE031}" type="presParOf" srcId="{D8FD6F5C-C5E3-4B7A-84A8-2B3F5B42F61E}" destId="{E80A0EDE-2B8B-452F-8777-FC248B91C4EF}" srcOrd="9" destOrd="0" presId="urn:microsoft.com/office/officeart/2005/8/layout/hProcess9"/>
    <dgm:cxn modelId="{E2C8CDE6-7627-4722-90C9-5ABA1D007AF6}" type="presParOf" srcId="{D8FD6F5C-C5E3-4B7A-84A8-2B3F5B42F61E}" destId="{6C884BFF-0DDE-4800-898F-C43420789440}" srcOrd="10" destOrd="0" presId="urn:microsoft.com/office/officeart/2005/8/layout/hProcess9"/>
    <dgm:cxn modelId="{6294E979-0732-4459-9399-55B97172C169}" type="presParOf" srcId="{D8FD6F5C-C5E3-4B7A-84A8-2B3F5B42F61E}" destId="{DACD6B81-2D15-4CA7-A52A-724C35D2C116}" srcOrd="11" destOrd="0" presId="urn:microsoft.com/office/officeart/2005/8/layout/hProcess9"/>
    <dgm:cxn modelId="{FDD4EB69-94F3-42C3-8AAF-1CF6956F4E30}" type="presParOf" srcId="{D8FD6F5C-C5E3-4B7A-84A8-2B3F5B42F61E}" destId="{1D4A55FD-BFD4-4C9D-8D61-02B435A6333E}" srcOrd="12" destOrd="0" presId="urn:microsoft.com/office/officeart/2005/8/layout/hProcess9"/>
    <dgm:cxn modelId="{9E620006-2298-49DD-8753-3A9013F683EB}" type="presParOf" srcId="{D8FD6F5C-C5E3-4B7A-84A8-2B3F5B42F61E}" destId="{DB072782-9E9F-4920-AB6B-BC01BAEEED00}" srcOrd="13" destOrd="0" presId="urn:microsoft.com/office/officeart/2005/8/layout/hProcess9"/>
    <dgm:cxn modelId="{30BB5655-47A4-4D84-BADC-2F7978D0F44D}" type="presParOf" srcId="{D8FD6F5C-C5E3-4B7A-84A8-2B3F5B42F61E}" destId="{930D49C2-1910-495B-8D2F-F1B257FCA2EE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75D18-FFE5-4DB8-8C94-BD2113595FE8}">
      <dsp:nvSpPr>
        <dsp:cNvPr id="0" name=""/>
        <dsp:cNvSpPr/>
      </dsp:nvSpPr>
      <dsp:spPr>
        <a:xfrm>
          <a:off x="824097" y="0"/>
          <a:ext cx="9339770" cy="235418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AD733-D92B-470D-AE71-7FDE2F915126}">
      <dsp:nvSpPr>
        <dsp:cNvPr id="0" name=""/>
        <dsp:cNvSpPr/>
      </dsp:nvSpPr>
      <dsp:spPr>
        <a:xfrm>
          <a:off x="435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Inscriptions </a:t>
          </a:r>
        </a:p>
      </dsp:txBody>
      <dsp:txXfrm>
        <a:off x="46404" y="752225"/>
        <a:ext cx="1223881" cy="849737"/>
      </dsp:txXfrm>
    </dsp:sp>
    <dsp:sp modelId="{5588477B-DB0B-4D60-8041-3B9699F4B77A}">
      <dsp:nvSpPr>
        <dsp:cNvPr id="0" name=""/>
        <dsp:cNvSpPr/>
      </dsp:nvSpPr>
      <dsp:spPr>
        <a:xfrm>
          <a:off x="1382046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Visios explicatives référents challenge </a:t>
          </a:r>
        </a:p>
      </dsp:txBody>
      <dsp:txXfrm>
        <a:off x="1428015" y="752225"/>
        <a:ext cx="1223881" cy="849737"/>
      </dsp:txXfrm>
    </dsp:sp>
    <dsp:sp modelId="{A16EA0C8-9AB6-41EE-A186-598DBD0066BD}">
      <dsp:nvSpPr>
        <dsp:cNvPr id="0" name=""/>
        <dsp:cNvSpPr/>
      </dsp:nvSpPr>
      <dsp:spPr>
        <a:xfrm>
          <a:off x="2763656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Etat des lieux</a:t>
          </a:r>
        </a:p>
      </dsp:txBody>
      <dsp:txXfrm>
        <a:off x="2809625" y="752225"/>
        <a:ext cx="1223881" cy="849737"/>
      </dsp:txXfrm>
    </dsp:sp>
    <dsp:sp modelId="{5BF48F00-EC1E-40BA-8A05-93DC175EDC45}">
      <dsp:nvSpPr>
        <dsp:cNvPr id="0" name=""/>
        <dsp:cNvSpPr/>
      </dsp:nvSpPr>
      <dsp:spPr>
        <a:xfrm>
          <a:off x="4145267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Challenge </a:t>
          </a:r>
        </a:p>
      </dsp:txBody>
      <dsp:txXfrm>
        <a:off x="4191236" y="752225"/>
        <a:ext cx="1223881" cy="849737"/>
      </dsp:txXfrm>
    </dsp:sp>
    <dsp:sp modelId="{3522C42B-A344-4AEF-A0AB-BD3F574D494D}">
      <dsp:nvSpPr>
        <dsp:cNvPr id="0" name=""/>
        <dsp:cNvSpPr/>
      </dsp:nvSpPr>
      <dsp:spPr>
        <a:xfrm>
          <a:off x="5526877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Récoltes des fiches résultats remplies par les éco-délégués </a:t>
          </a:r>
        </a:p>
      </dsp:txBody>
      <dsp:txXfrm>
        <a:off x="5572846" y="752225"/>
        <a:ext cx="1223881" cy="849737"/>
      </dsp:txXfrm>
    </dsp:sp>
    <dsp:sp modelId="{6C884BFF-0DDE-4800-898F-C43420789440}">
      <dsp:nvSpPr>
        <dsp:cNvPr id="0" name=""/>
        <dsp:cNvSpPr/>
      </dsp:nvSpPr>
      <dsp:spPr>
        <a:xfrm>
          <a:off x="6908488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Inscription des résultats dans la plateforme numérique </a:t>
          </a:r>
        </a:p>
      </dsp:txBody>
      <dsp:txXfrm>
        <a:off x="6954457" y="752225"/>
        <a:ext cx="1223881" cy="849737"/>
      </dsp:txXfrm>
    </dsp:sp>
    <dsp:sp modelId="{1D4A55FD-BFD4-4C9D-8D61-02B435A6333E}">
      <dsp:nvSpPr>
        <dsp:cNvPr id="0" name=""/>
        <dsp:cNvSpPr/>
      </dsp:nvSpPr>
      <dsp:spPr>
        <a:xfrm>
          <a:off x="8290099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Résultats </a:t>
          </a:r>
        </a:p>
      </dsp:txBody>
      <dsp:txXfrm>
        <a:off x="8336068" y="752225"/>
        <a:ext cx="1223881" cy="849737"/>
      </dsp:txXfrm>
    </dsp:sp>
    <dsp:sp modelId="{930D49C2-1910-495B-8D2F-F1B257FCA2EE}">
      <dsp:nvSpPr>
        <dsp:cNvPr id="0" name=""/>
        <dsp:cNvSpPr/>
      </dsp:nvSpPr>
      <dsp:spPr>
        <a:xfrm>
          <a:off x="9671709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Remises de prix </a:t>
          </a:r>
        </a:p>
      </dsp:txBody>
      <dsp:txXfrm>
        <a:off x="9717678" y="752225"/>
        <a:ext cx="1223881" cy="849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BB7A5-8157-43EE-97F3-57A5F8F3C158}" type="datetimeFigureOut">
              <a:rPr lang="fr-FR" smtClean="0"/>
              <a:pPr/>
              <a:t>05/12/2025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22015-6D16-44FD-AAC0-10FA8895FCA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14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98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8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7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1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1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1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3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0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7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8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4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7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ecomobilite.org/http-ecomobilite-org-Challenge-de-l-ecomobilite-des-colleges-lyce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jpg"/><Relationship Id="rId2" Type="http://schemas.openxmlformats.org/officeDocument/2006/relationships/hyperlink" Target="http://www.ecomobilit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teams.microsoft.com/l/meetup-join/19:meeting_OTgwMDg5YjAtN2EzNS00MmFkLWJlOGEtZmY2YTA5YTg0YTZh@thread.v2/0?context=%7b%22Tid%22:%22084e13c9-2c21-40df-9dac-e196104cfa6b%22,%22Oid%22:%22707844e5-4363-4895-a010-39fe69c9036c%22%7d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mobilite.org/Carto-des-initiatives-mobilite-en-region" TargetMode="External"/><Relationship Id="rId13" Type="http://schemas.openxmlformats.org/officeDocument/2006/relationships/hyperlink" Target="https://www.ecomobilite.org/-Expositions-" TargetMode="External"/><Relationship Id="rId3" Type="http://schemas.openxmlformats.org/officeDocument/2006/relationships/image" Target="../media/image79.png"/><Relationship Id="rId7" Type="http://schemas.openxmlformats.org/officeDocument/2006/relationships/hyperlink" Target="https://www.ecomobilite.org/La-newsletter-PDES" TargetMode="External"/><Relationship Id="rId12" Type="http://schemas.openxmlformats.org/officeDocument/2006/relationships/hyperlink" Target="https://www.youtube.com/channel/UCqo2Yn9S3Zt-G4zvS5iSrvw" TargetMode="External"/><Relationship Id="rId2" Type="http://schemas.openxmlformats.org/officeDocument/2006/relationships/image" Target="../media/image78.jpeg"/><Relationship Id="rId16" Type="http://schemas.openxmlformats.org/officeDocument/2006/relationships/hyperlink" Target="http://www.ecomobilite.org/FTP/boiteOutilsPDES/Tableau_d_exemples_d_actions%20lyc%c3%a9e.x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mobilite.org/Boite-a-outils-PDES" TargetMode="External"/><Relationship Id="rId11" Type="http://schemas.openxmlformats.org/officeDocument/2006/relationships/hyperlink" Target="https://vimeo.com/104375612" TargetMode="External"/><Relationship Id="rId5" Type="http://schemas.openxmlformats.org/officeDocument/2006/relationships/image" Target="../media/image81.png"/><Relationship Id="rId15" Type="http://schemas.openxmlformats.org/officeDocument/2006/relationships/hyperlink" Target="https://fne.asso.fr/publications/guide-pedagogique-de-la-mobilite-durable-2021" TargetMode="External"/><Relationship Id="rId10" Type="http://schemas.openxmlformats.org/officeDocument/2006/relationships/hyperlink" Target="https://www.ecomobilite.org/" TargetMode="External"/><Relationship Id="rId4" Type="http://schemas.openxmlformats.org/officeDocument/2006/relationships/image" Target="../media/image80.png"/><Relationship Id="rId9" Type="http://schemas.openxmlformats.org/officeDocument/2006/relationships/hyperlink" Target="https://www.ecomobilite.org/-Carte-regionale-des-acteurs-relais-" TargetMode="External"/><Relationship Id="rId14" Type="http://schemas.openxmlformats.org/officeDocument/2006/relationships/hyperlink" Target="https://www.ademe.fr/sites/default/files/assets/documents/90895_7857-plaquette-pdes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aphael.honorez@ecomobilite.or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ecomobilite.org/" TargetMode="External"/><Relationship Id="rId4" Type="http://schemas.openxmlformats.org/officeDocument/2006/relationships/hyperlink" Target="mailto:michele.roussel@ecomobilite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youtu.be/rf--B-OMV84?si=hM64wojulNubE80j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8" y="0"/>
            <a:ext cx="9173613" cy="68802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887748"/>
            <a:ext cx="9173613" cy="2323356"/>
          </a:xfrm>
          <a:solidFill>
            <a:schemeClr val="bg2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fr-FR" sz="3200" dirty="0">
                <a:latin typeface="Bahnschrift SemiBold" panose="020B0502040204020203" pitchFamily="34" charset="0"/>
              </a:rPr>
              <a:t>Plan de mobilité des établissements scolaires</a:t>
            </a:r>
            <a:br>
              <a:rPr lang="fr-FR" sz="3200" dirty="0">
                <a:latin typeface="Bahnschrift SemiBold" panose="020B0502040204020203" pitchFamily="34" charset="0"/>
              </a:rPr>
            </a:br>
            <a:r>
              <a:rPr lang="fr-FR" sz="3200" dirty="0">
                <a:latin typeface="Bahnschrift SemiBold" panose="020B0502040204020203" pitchFamily="34" charset="0"/>
              </a:rPr>
              <a:t>Collèges &amp; Lycées</a:t>
            </a:r>
            <a:br>
              <a:rPr lang="fr-FR" sz="3200" dirty="0">
                <a:latin typeface="Bahnschrift SemiBold" panose="020B0502040204020203" pitchFamily="34" charset="0"/>
              </a:rPr>
            </a:br>
            <a:endParaRPr lang="fr-FR" sz="3200" dirty="0">
              <a:latin typeface="Bahnschrift SemiBold" panose="020B0502040204020203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532" y="1048086"/>
            <a:ext cx="10058400" cy="1143000"/>
          </a:xfrm>
        </p:spPr>
        <p:txBody>
          <a:bodyPr>
            <a:normAutofit/>
          </a:bodyPr>
          <a:lstStyle/>
          <a:p>
            <a:r>
              <a:rPr lang="fr-FR" sz="1800" dirty="0" smtClean="0">
                <a:solidFill>
                  <a:schemeClr val="tx1"/>
                </a:solidFill>
              </a:rPr>
              <a:t>05 Décembre </a:t>
            </a:r>
            <a:r>
              <a:rPr lang="fr-FR" sz="1800" dirty="0">
                <a:solidFill>
                  <a:schemeClr val="tx1"/>
                </a:solidFill>
              </a:rPr>
              <a:t>2025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55" y="4665202"/>
            <a:ext cx="715747" cy="7205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98" y="3946904"/>
            <a:ext cx="1465462" cy="7205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31" y="5484978"/>
            <a:ext cx="1040436" cy="4276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82" y="761942"/>
            <a:ext cx="1559178" cy="8419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794" y="3988903"/>
            <a:ext cx="950179" cy="6894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49" y="281579"/>
            <a:ext cx="724437" cy="86932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268390" y="3671605"/>
            <a:ext cx="4504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Bahnschrift SemiBold" panose="020B0502040204020203" pitchFamily="34" charset="0"/>
              </a:rPr>
              <a:t>Partenaires de la mission PMES :</a:t>
            </a:r>
          </a:p>
        </p:txBody>
      </p:sp>
      <p:sp>
        <p:nvSpPr>
          <p:cNvPr id="5" name="AutoShape 2" descr="Hauts-de-France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4" descr="Hauts-de-France — Wikipé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5043" y="5378240"/>
            <a:ext cx="961644" cy="64109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7987" y="4656336"/>
            <a:ext cx="728138" cy="73299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568" y="1370399"/>
            <a:ext cx="952201" cy="54579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372882" y="312738"/>
            <a:ext cx="4504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Bahnschrift SemiBold" panose="020B0502040204020203" pitchFamily="34" charset="0"/>
              </a:rPr>
              <a:t>Animé par : </a:t>
            </a:r>
          </a:p>
        </p:txBody>
      </p:sp>
    </p:spTree>
    <p:extLst>
      <p:ext uri="{BB962C8B-B14F-4D97-AF65-F5344CB8AC3E}">
        <p14:creationId xmlns:p14="http://schemas.microsoft.com/office/powerpoint/2010/main" val="16579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664" y="-268696"/>
            <a:ext cx="8596668" cy="1320800"/>
          </a:xfrm>
        </p:spPr>
        <p:txBody>
          <a:bodyPr/>
          <a:lstStyle/>
          <a:p>
            <a:r>
              <a:rPr lang="fr-FR" dirty="0">
                <a:latin typeface="Bahnschrift SemiBold" panose="020B0502040204020203" pitchFamily="34" charset="0"/>
              </a:rPr>
              <a:t>Les challenges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13356" y="1228028"/>
            <a:ext cx="4488762" cy="523175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b="1" dirty="0">
                <a:latin typeface="Bahnschrift SemiBold" panose="020B0502040204020203" pitchFamily="34" charset="0"/>
              </a:rPr>
              <a:t>3 challenges proposés par le CREM (écoles, collèges et lycées)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Challenge de la Mobilité donne l'occasion aux établissements soucieux de l'environnement, de la santé et de la sécurité </a:t>
            </a:r>
            <a:r>
              <a:rPr lang="fr-FR"/>
              <a:t>de :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faire tester au moins une fois dans l'année un mode alternatif pour les captifs,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rendre divertissant le changement des habitudes de déplacement grâce à l’esprit de compétition,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communiquer auprès des enfants / parents / personnel sur les solutions possibles pour les trajets domicile-établissements scolaires,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évaluer les pratiques des personnes sur le trajet domicile-établissements scolaires et les effets du PDES,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conforter les résultats de l’enquête PDES avec les résultats du challenge</a:t>
            </a:r>
          </a:p>
          <a:p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28" y="1017244"/>
            <a:ext cx="3365282" cy="476059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37" y="1052106"/>
            <a:ext cx="3341091" cy="47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345" y="-209837"/>
            <a:ext cx="10058400" cy="1450757"/>
          </a:xfrm>
        </p:spPr>
        <p:txBody>
          <a:bodyPr/>
          <a:lstStyle/>
          <a:p>
            <a:r>
              <a:rPr lang="fr-FR" dirty="0"/>
              <a:t>Les ressources à disposition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2981" y="1949621"/>
            <a:ext cx="4777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L’affiche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livret d'explication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flyer d’information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guide des 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document à destination des collectivités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Une bannière pour les réseaux 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Une signature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règlement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621345" y="4577882"/>
            <a:ext cx="39592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L’ensemble des documents de communication sont disponibles ici : </a:t>
            </a:r>
            <a:r>
              <a:rPr lang="fr-FR" dirty="0">
                <a:hlinkClick r:id="rId2"/>
              </a:rPr>
              <a:t>https://www.ecomobilite.org/http-ecomobilite-org-Challenge-de-l-ecomobilite-des-colleges-lycees</a:t>
            </a:r>
            <a:r>
              <a:rPr lang="fr-FR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47" y="1687421"/>
            <a:ext cx="3312040" cy="4648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674" y="1599291"/>
            <a:ext cx="3400926" cy="48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902" y="246872"/>
            <a:ext cx="10058400" cy="1450757"/>
          </a:xfrm>
        </p:spPr>
        <p:txBody>
          <a:bodyPr/>
          <a:lstStyle/>
          <a:p>
            <a:r>
              <a:rPr lang="fr-FR" dirty="0"/>
              <a:t>Gagnants des défis éco-mobilité et changement d’habitudes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5902" y="2081034"/>
            <a:ext cx="4182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6 catégories sont à remporter : </a:t>
            </a:r>
          </a:p>
          <a:p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400" b="1" i="1" dirty="0"/>
              <a:t>La classe / le collège / Lycée / le groupe de personnel la / le plus éco-mobile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400" b="1" dirty="0"/>
          </a:p>
          <a:p>
            <a:pPr lvl="1"/>
            <a:r>
              <a:rPr lang="fr-FR" sz="1200" i="1" dirty="0"/>
              <a:t>le nombre le plus élevé de personnes venus au collège ou au lycée en mode de transport doux sera désignée comme le groupe le plus éco-mobile. </a:t>
            </a:r>
          </a:p>
          <a:p>
            <a:pPr lvl="1"/>
            <a:endParaRPr lang="fr-F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400" dirty="0"/>
              <a:t> </a:t>
            </a:r>
            <a:r>
              <a:rPr lang="fr-FR" sz="1400" b="1" i="1" dirty="0"/>
              <a:t>La classe / le collège / Lycée / le groupe de personnel ayant fourni le plus bel effort éco-mobile</a:t>
            </a:r>
            <a:r>
              <a:rPr lang="fr-FR" sz="1400" dirty="0"/>
              <a:t>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400" dirty="0"/>
          </a:p>
          <a:p>
            <a:pPr lvl="1"/>
            <a:r>
              <a:rPr lang="fr-FR" sz="1200" i="1" dirty="0"/>
              <a:t>la plus belle progression éco-mobile sera désignée comme le groupe ayant fourni le plus bel effort éco-mobile en prenant un jour de référence avant le début du challenge. 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7729456" y="1155300"/>
            <a:ext cx="4298439" cy="5025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1400" dirty="0"/>
              <a:t>Un coefficient permet de favoriser le collège ou le lycée comptant le plus de participants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b="8163"/>
          <a:stretch/>
        </p:blipFill>
        <p:spPr>
          <a:xfrm>
            <a:off x="8558502" y="1735803"/>
            <a:ext cx="2877021" cy="37656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b="8819"/>
          <a:stretch/>
        </p:blipFill>
        <p:spPr>
          <a:xfrm>
            <a:off x="5134893" y="1735803"/>
            <a:ext cx="2887294" cy="37615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48" y="5585012"/>
            <a:ext cx="10507975" cy="12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Gagnants des défis de l’animation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7280" y="2163709"/>
            <a:ext cx="553601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4 défis sont à remporter : </a:t>
            </a:r>
          </a:p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1600" b="1" i="1" dirty="0"/>
              <a:t>Le prix du challenge vivant : </a:t>
            </a:r>
          </a:p>
          <a:p>
            <a:pPr lvl="1"/>
            <a:r>
              <a:rPr lang="fr-FR" sz="1400" i="1" dirty="0"/>
              <a:t>une récompense sera décernée au collège et au lycée</a:t>
            </a:r>
          </a:p>
          <a:p>
            <a:pPr lvl="1"/>
            <a:r>
              <a:rPr lang="fr-FR" sz="1400" i="1" dirty="0"/>
              <a:t>ayant réalisé le plus d'animations durant la période du challenge.</a:t>
            </a:r>
          </a:p>
          <a:p>
            <a:pPr lvl="1"/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b="1" i="1" dirty="0"/>
              <a:t>Le prix de l’animation la plus originale </a:t>
            </a:r>
            <a:r>
              <a:rPr lang="fr-FR" sz="1600" dirty="0"/>
              <a:t>: </a:t>
            </a:r>
          </a:p>
          <a:p>
            <a:pPr lvl="1"/>
            <a:r>
              <a:rPr lang="fr-FR" sz="1400" i="1" dirty="0"/>
              <a:t>une récompense sera décernée au collège et au lycée</a:t>
            </a:r>
          </a:p>
          <a:p>
            <a:pPr lvl="1"/>
            <a:r>
              <a:rPr lang="fr-FR" sz="1400" i="1" dirty="0"/>
              <a:t>ayant réalisé l’animation la plus originale.</a:t>
            </a:r>
          </a:p>
          <a:p>
            <a:pPr lvl="1"/>
            <a:endParaRPr lang="fr-FR" sz="14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b="1" i="1" dirty="0"/>
              <a:t>Le coup de cœur du jury </a:t>
            </a:r>
            <a:r>
              <a:rPr lang="fr-FR" sz="1600" dirty="0"/>
              <a:t>: </a:t>
            </a:r>
          </a:p>
          <a:p>
            <a:pPr lvl="1"/>
            <a:r>
              <a:rPr lang="fr-FR" sz="1400" i="1" dirty="0"/>
              <a:t>Le jury attribuera un prix coup de cœur. </a:t>
            </a:r>
          </a:p>
          <a:p>
            <a:pPr lvl="1"/>
            <a:endParaRPr lang="fr-FR" sz="1400" i="1" dirty="0"/>
          </a:p>
          <a:p>
            <a:pPr marL="82550" indent="-82550">
              <a:buFont typeface="Arial" panose="020B0604020202020204" pitchFamily="34" charset="0"/>
              <a:buChar char="•"/>
            </a:pPr>
            <a:r>
              <a:rPr lang="fr-FR" sz="1600" b="1" i="1" dirty="0"/>
              <a:t> Le prix de la participation : </a:t>
            </a:r>
          </a:p>
          <a:p>
            <a:r>
              <a:rPr lang="fr-FR" sz="1400" i="1" dirty="0"/>
              <a:t>	Un prix qui récompense l'engagement du plus grand nombre 	d'élèves et de personnel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180" y="1737360"/>
            <a:ext cx="3539500" cy="50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d’animations </a:t>
            </a: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  <p:sp>
        <p:nvSpPr>
          <p:cNvPr id="6" name="ZoneTexte 5"/>
          <p:cNvSpPr txBox="1"/>
          <p:nvPr/>
        </p:nvSpPr>
        <p:spPr>
          <a:xfrm>
            <a:off x="9292760" y="4365650"/>
            <a:ext cx="45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Collège de Trith-Saint-Léger </a:t>
            </a:r>
          </a:p>
        </p:txBody>
      </p:sp>
    </p:spTree>
    <p:extLst>
      <p:ext uri="{BB962C8B-B14F-4D97-AF65-F5344CB8AC3E}">
        <p14:creationId xmlns:p14="http://schemas.microsoft.com/office/powerpoint/2010/main" val="9677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de lauréats des défis animations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300" y="1954916"/>
            <a:ext cx="5635673" cy="4023360"/>
          </a:xfrm>
        </p:spPr>
        <p:txBody>
          <a:bodyPr>
            <a:noAutofit/>
          </a:bodyPr>
          <a:lstStyle/>
          <a:p>
            <a:r>
              <a:rPr lang="fr-FR" sz="1300" b="1" u="sng" dirty="0"/>
              <a:t>Défi des animations les plus originales : </a:t>
            </a:r>
          </a:p>
          <a:p>
            <a:r>
              <a:rPr lang="fr-FR" sz="1300" b="1" dirty="0"/>
              <a:t>Le collège de Roost-Warendin qui a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 saisi l’occasion du challenge pour lancer sa démarche PDES (plan de déplacement des établissements scolaires),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 animé des ateliers cartographiques avec un professeur d’histoire géographie afin de repérer les voies de circulation amenant au collège et en repérant les voies alternatives à la route telles que les chemins carrossables et les voies vertes,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 mis en place des </a:t>
            </a:r>
            <a:r>
              <a:rPr lang="fr-FR" sz="1300" dirty="0" err="1"/>
              <a:t>vélobus</a:t>
            </a:r>
            <a:r>
              <a:rPr lang="fr-FR" sz="13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organisé des actions Contrôle Technique des Vélos avec la participation d'un partenaire, La Bouée des Jeunes (atelier d'insertion de réparation de vélo),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les classes de 4ème </a:t>
            </a:r>
            <a:r>
              <a:rPr lang="fr-FR" sz="1300" dirty="0" err="1"/>
              <a:t>Segpa</a:t>
            </a:r>
            <a:r>
              <a:rPr lang="fr-FR" sz="1300" dirty="0"/>
              <a:t>, 3ème </a:t>
            </a:r>
            <a:r>
              <a:rPr lang="fr-FR" sz="1300" dirty="0" err="1"/>
              <a:t>Segpa</a:t>
            </a:r>
            <a:r>
              <a:rPr lang="fr-FR" sz="1300" dirty="0"/>
              <a:t> ont travaillé à l'organisation d'un voyage de fin d'année L’Échappée d'Ernest. Voyage qui sera 100% </a:t>
            </a:r>
            <a:r>
              <a:rPr lang="fr-FR" sz="1300" dirty="0" err="1"/>
              <a:t>écomobile</a:t>
            </a:r>
            <a:r>
              <a:rPr lang="fr-FR" sz="1300" dirty="0"/>
              <a:t> 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300" dirty="0"/>
              <a:t>  Enfin, monsieur </a:t>
            </a:r>
            <a:r>
              <a:rPr lang="fr-FR" sz="1300" dirty="0" err="1"/>
              <a:t>Hallé</a:t>
            </a:r>
            <a:r>
              <a:rPr lang="fr-FR" sz="1300" dirty="0"/>
              <a:t>, 2ème vice président de </a:t>
            </a:r>
            <a:r>
              <a:rPr lang="fr-FR" sz="1300" dirty="0" err="1"/>
              <a:t>Douaisis</a:t>
            </a:r>
            <a:r>
              <a:rPr lang="fr-FR" sz="1300" dirty="0"/>
              <a:t> Agglomération est venu au collège pour un moment de restitution des actions entreprises. Ces actions ont fait l'objet d'une publication sur les supports de communication de </a:t>
            </a:r>
            <a:r>
              <a:rPr lang="fr-FR" sz="1300" dirty="0" err="1"/>
              <a:t>Douaisis</a:t>
            </a:r>
            <a:r>
              <a:rPr lang="fr-FR" sz="1300" dirty="0"/>
              <a:t> Agglo.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96" y="1954916"/>
            <a:ext cx="2605494" cy="1735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7888" y="2293551"/>
            <a:ext cx="2709081" cy="2031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41" y="3945220"/>
            <a:ext cx="3011605" cy="22587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911369"/>
            <a:ext cx="2601854" cy="17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062" y="1913972"/>
            <a:ext cx="5958613" cy="4268463"/>
          </a:xfrm>
        </p:spPr>
        <p:txBody>
          <a:bodyPr>
            <a:normAutofit lnSpcReduction="10000"/>
          </a:bodyPr>
          <a:lstStyle/>
          <a:p>
            <a:r>
              <a:rPr lang="fr-FR" b="1" u="sng" dirty="0"/>
              <a:t>Défi du challenge vivant :  </a:t>
            </a:r>
          </a:p>
          <a:p>
            <a:r>
              <a:rPr lang="fr-FR" b="1" dirty="0"/>
              <a:t>Le collège Jean Macé de </a:t>
            </a:r>
            <a:r>
              <a:rPr lang="fr-FR" b="1" dirty="0" err="1"/>
              <a:t>Bruay</a:t>
            </a:r>
            <a:r>
              <a:rPr lang="fr-FR" b="1" dirty="0"/>
              <a:t>-sur-Escaut </a:t>
            </a:r>
            <a:r>
              <a:rPr lang="fr-FR" dirty="0"/>
              <a:t>qui a réalisé pas moins de 14 animations 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 une sensibilisation de la population de la commune et des parents par le Facebook de la ville et via l’ENT (espace numérique de travail),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 la réalisation d’une exposition sur la sécurité routière, la pollution atmosphérique et devenir éco-mobile pour tous les collégiens,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 la réalisation d’une maquette "green city" (ville du futur écoresponsable) faite par les ULIS,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 la découverte de l’itinéraire cyclable Boucle </a:t>
            </a:r>
            <a:r>
              <a:rPr lang="fr-FR" sz="1700" dirty="0" err="1"/>
              <a:t>Un'escaut</a:t>
            </a:r>
            <a:r>
              <a:rPr lang="fr-FR" sz="17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  la mise en place d’un atelier de maniabilité et essai de trottinettes électriques pour les élèves et le personnel du collège (prototype trottinette société JERICO),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96" y="987227"/>
            <a:ext cx="1633180" cy="12248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25" y="3602438"/>
            <a:ext cx="3106003" cy="31060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78" y="4258100"/>
            <a:ext cx="2392908" cy="17946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472" y="148913"/>
            <a:ext cx="4599295" cy="318768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92062" y="-13834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Exemples de lauréats des</a:t>
            </a:r>
          </a:p>
          <a:p>
            <a:r>
              <a:rPr lang="fr-FR" sz="3600" dirty="0"/>
              <a:t>défis animations </a:t>
            </a:r>
          </a:p>
        </p:txBody>
      </p:sp>
    </p:spTree>
    <p:extLst>
      <p:ext uri="{BB962C8B-B14F-4D97-AF65-F5344CB8AC3E}">
        <p14:creationId xmlns:p14="http://schemas.microsoft.com/office/powerpoint/2010/main" val="6793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1244" y="1913973"/>
            <a:ext cx="6176977" cy="4023360"/>
          </a:xfrm>
        </p:spPr>
        <p:txBody>
          <a:bodyPr>
            <a:normAutofit fontScale="92500" lnSpcReduction="10000"/>
          </a:bodyPr>
          <a:lstStyle/>
          <a:p>
            <a:r>
              <a:rPr lang="fr-FR" b="1" u="sng" dirty="0"/>
              <a:t>Coup de cœur du jury : </a:t>
            </a:r>
          </a:p>
          <a:p>
            <a:r>
              <a:rPr lang="fr-FR" b="1" dirty="0"/>
              <a:t>Le collège Paul Langevin d’Avesnes-les-Aubert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 l’organisation d’ateliers d’entretien pour les vélos avec une vingtaine d'élèves venus à vélo autour d'un parent, d'une association cycliste, d'un prof de techno et de 4 élèves sachant entretenir leur vélo,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 la création d’une exposition sur l'éco-mobilité préparée les semaines précédentes par 2 classes de 4ème,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 le rassemblement à 8h devant le collège des élèves venus à vélo le mercredi 18 mai,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 l’organisation d’un jeu de piste pour les 4 classes de 5èmes autour de l'</a:t>
            </a:r>
            <a:r>
              <a:rPr lang="fr-FR" dirty="0" err="1"/>
              <a:t>écomobilité</a:t>
            </a:r>
            <a:r>
              <a:rPr lang="fr-FR" dirty="0"/>
              <a:t> avec 7 épreuves (circuit, mimes, recherche d'informations, calcul ...),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57" y="145366"/>
            <a:ext cx="3146702" cy="31300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21" y="3275463"/>
            <a:ext cx="5177681" cy="2969552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81492" y="145366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Exemples de lauréats des </a:t>
            </a:r>
          </a:p>
          <a:p>
            <a:r>
              <a:rPr lang="fr-FR" dirty="0"/>
              <a:t>défis animations </a:t>
            </a:r>
          </a:p>
        </p:txBody>
      </p:sp>
    </p:spTree>
    <p:extLst>
      <p:ext uri="{BB962C8B-B14F-4D97-AF65-F5344CB8AC3E}">
        <p14:creationId xmlns:p14="http://schemas.microsoft.com/office/powerpoint/2010/main" val="26973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541" y="139465"/>
            <a:ext cx="10058400" cy="1450757"/>
          </a:xfrm>
        </p:spPr>
        <p:txBody>
          <a:bodyPr/>
          <a:lstStyle/>
          <a:p>
            <a:r>
              <a:rPr lang="fr-FR" dirty="0"/>
              <a:t>Exemples d’animations réalisées dans le cadre du challenge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4975" y="5696671"/>
            <a:ext cx="2481008" cy="69603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fr-FR" sz="1400" dirty="0"/>
              <a:t>Collège St Exupéry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Steenvoorde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Le garage vélo est plein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5" y="1945587"/>
            <a:ext cx="2771443" cy="36952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02" y="3490752"/>
            <a:ext cx="2866790" cy="2150092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3739944" y="5640844"/>
            <a:ext cx="3329595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Jaurès Lens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Balade vélo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7793446" y="5673693"/>
            <a:ext cx="2851807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Saint Joseph - </a:t>
            </a:r>
            <a:r>
              <a:rPr lang="fr-FR" sz="1400" dirty="0" err="1"/>
              <a:t>Hellemmes</a:t>
            </a:r>
            <a:r>
              <a:rPr lang="fr-FR" sz="1400" dirty="0"/>
              <a:t>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Challenge kilomètre vélo 80 km du collège à la mer 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02" y="1173707"/>
            <a:ext cx="2866242" cy="214968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81" y="2156845"/>
            <a:ext cx="3097363" cy="30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d’animations réalisées dans le cadre du challenge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94" y="1975508"/>
            <a:ext cx="7157884" cy="3479527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961994" y="5416851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Gernez Rieux Ronchin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Atelier de maniabilité vélo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730716" y="5472760"/>
            <a:ext cx="6010072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Notre Dame de Lourdes Steenvoorde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Atelier de repérage cartographique (itinéraires à emprunter et/ou à améliorer)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7" y="1886785"/>
            <a:ext cx="2515197" cy="335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82214" y="430113"/>
            <a:ext cx="503558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Une ressource régionale pour </a:t>
            </a: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31A13"/>
                </a:solidFill>
                <a:effectLst/>
                <a:uLnTx/>
                <a:uFillTx/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Susciter la prise en compte de l’écomobilité dans les politiques territoriales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9A9B"/>
              </a:solidFill>
              <a:effectLst/>
              <a:uLnTx/>
              <a:uFillTx/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009A9B"/>
              </a:buClr>
              <a:buSzPts val="1400"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4;p1"/>
          <p:cNvSpPr txBox="1">
            <a:spLocks noGrp="1"/>
          </p:cNvSpPr>
          <p:nvPr>
            <p:ph type="title"/>
          </p:nvPr>
        </p:nvSpPr>
        <p:spPr>
          <a:xfrm>
            <a:off x="830073" y="477928"/>
            <a:ext cx="10515232" cy="3172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3" tIns="45699" rIns="91423" bIns="45699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462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13026" y="1974341"/>
            <a:ext cx="539425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Valorisation de dispositifs de financements (appels à projets, CEE,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) 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Mise en réseau avec les acteurs de la mobilité en région 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Capitalisation de bonnes pratiques 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Valorisation d’évènements nationaux et locaux (semaine de la mobilité, Mai à vélo,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)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Organisation de challenges de l’écomobilité dans les écoles, collèges et lycées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Accompagnement des PDES de collèges - lycées</a:t>
            </a:r>
          </a:p>
          <a:p>
            <a:pPr marL="171438" marR="0" lvl="0" indent="-171438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Ressources sur rues scolaires, rues aux enfants, pédibus-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vélobus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 </a:t>
            </a: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2"/>
              </a:rPr>
              <a:t>www.ecomobilite.org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671" y="1185695"/>
            <a:ext cx="2568634" cy="1818226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89" y="259927"/>
            <a:ext cx="471002" cy="6569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02" y="389428"/>
            <a:ext cx="1072618" cy="12066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496">
            <a:off x="1208110" y="1015640"/>
            <a:ext cx="810160" cy="46438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2336" y="89227"/>
            <a:ext cx="4504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Bahnschrift SemiBold" panose="020B0502040204020203" pitchFamily="34" charset="0"/>
              </a:rPr>
              <a:t>Animé par :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8" y="2062977"/>
            <a:ext cx="2478804" cy="33050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/>
          <a:srcRect l="17348"/>
          <a:stretch/>
        </p:blipFill>
        <p:spPr>
          <a:xfrm>
            <a:off x="8752114" y="3944865"/>
            <a:ext cx="3313160" cy="23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d’animations réalisées dans le cadre du challenge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64" y="4196298"/>
            <a:ext cx="3548936" cy="26617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1" y="2390999"/>
            <a:ext cx="5175735" cy="28718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48" y="1889157"/>
            <a:ext cx="2616047" cy="34880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45" y="1326401"/>
            <a:ext cx="2452380" cy="1839285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339182" y="5281433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Dupleix Landrecies 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593373" y="5377219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Atelier de réparation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Collège </a:t>
            </a:r>
            <a:r>
              <a:rPr lang="fr-FR" sz="1400" dirty="0" err="1"/>
              <a:t>Trith</a:t>
            </a:r>
            <a:r>
              <a:rPr lang="fr-FR" sz="1400" dirty="0"/>
              <a:t> Saint Léger 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9060117" y="3165686"/>
            <a:ext cx="2481008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Décoration de vélos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Collège de </a:t>
            </a:r>
            <a:r>
              <a:rPr lang="fr-FR" sz="1400" dirty="0" err="1"/>
              <a:t>Trith</a:t>
            </a:r>
            <a:r>
              <a:rPr lang="fr-FR" sz="1400" dirty="0"/>
              <a:t> Saint Léger 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540467" y="3680992"/>
            <a:ext cx="3548936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Don de vélos à une association locale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Collège Jean Zay Dunkerque </a:t>
            </a:r>
          </a:p>
        </p:txBody>
      </p:sp>
    </p:spTree>
    <p:extLst>
      <p:ext uri="{BB962C8B-B14F-4D97-AF65-F5344CB8AC3E}">
        <p14:creationId xmlns:p14="http://schemas.microsoft.com/office/powerpoint/2010/main" val="1827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d’animations réalisées dans le cadre du challenge 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34466" y="5779335"/>
            <a:ext cx="3645964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Jaurès Lens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Distribution de tracts aux parents par les élèves   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443248" y="5240740"/>
            <a:ext cx="1921992" cy="9139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Jaurès Lens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Proposition de réaménagement du local vélo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6" y="1899086"/>
            <a:ext cx="4942502" cy="38509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906" y="4503267"/>
            <a:ext cx="1205866" cy="16240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248" y="2424167"/>
            <a:ext cx="1921992" cy="26041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520" y="2325888"/>
            <a:ext cx="2124371" cy="2800741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7646099" y="5240740"/>
            <a:ext cx="1921992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Jaurès Lens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Sortie en transport en commun avec les médiateurs TADAO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4804" y="2753438"/>
            <a:ext cx="2599899" cy="1949924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019791" y="5126629"/>
            <a:ext cx="1921992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Roger Salengro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Houplines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Chorale de l’</a:t>
            </a:r>
            <a:r>
              <a:rPr lang="fr-FR" sz="1400" dirty="0" err="1"/>
              <a:t>écomobilité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223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d’animations réalisées dans le cadre du challenge 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282054" y="5583581"/>
            <a:ext cx="3645964" cy="6960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Saint-Exupéry Steenvoorde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Pédibus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693684" y="3452143"/>
            <a:ext cx="2952415" cy="9139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Lemaire des Belges BAVAY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Distribution de faux PV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646099" y="4986854"/>
            <a:ext cx="1921992" cy="1167792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Victor Hugo Somain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Des actions en faveur du développement durable donnaient plus de points aux classes participantes 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019791" y="5126629"/>
            <a:ext cx="1921992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Gernez Rieux 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Ronchin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" y="2209326"/>
            <a:ext cx="4130723" cy="30980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84" y="2020209"/>
            <a:ext cx="3080990" cy="14117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51" y="1917471"/>
            <a:ext cx="2222072" cy="314315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95" y="2020209"/>
            <a:ext cx="2024480" cy="28638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81" y="4035105"/>
            <a:ext cx="2528658" cy="1896493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4815780" y="5890160"/>
            <a:ext cx="2704135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Notre Dame de Lourdes – Steenvoorde Test de stationnement </a:t>
            </a:r>
          </a:p>
        </p:txBody>
      </p:sp>
    </p:spTree>
    <p:extLst>
      <p:ext uri="{BB962C8B-B14F-4D97-AF65-F5344CB8AC3E}">
        <p14:creationId xmlns:p14="http://schemas.microsoft.com/office/powerpoint/2010/main" val="23811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et remise de prix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292760" y="4365650"/>
            <a:ext cx="45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Collège de Trith-Saint-Léger 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 b="27555"/>
          <a:stretch/>
        </p:blipFill>
        <p:spPr>
          <a:xfrm>
            <a:off x="15" y="1"/>
            <a:ext cx="12192000" cy="494049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9" name="ZoneTexte 8"/>
          <p:cNvSpPr txBox="1"/>
          <p:nvPr/>
        </p:nvSpPr>
        <p:spPr>
          <a:xfrm>
            <a:off x="9735403" y="5020576"/>
            <a:ext cx="24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Collège Roost-Warendin</a:t>
            </a:r>
          </a:p>
        </p:txBody>
      </p:sp>
    </p:spTree>
    <p:extLst>
      <p:ext uri="{BB962C8B-B14F-4D97-AF65-F5344CB8AC3E}">
        <p14:creationId xmlns:p14="http://schemas.microsoft.com/office/powerpoint/2010/main" val="11687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885" y="335121"/>
            <a:ext cx="7387376" cy="1270705"/>
          </a:xfrm>
        </p:spPr>
        <p:txBody>
          <a:bodyPr>
            <a:normAutofit/>
          </a:bodyPr>
          <a:lstStyle/>
          <a:p>
            <a:r>
              <a:rPr lang="fr-FR" sz="3600" dirty="0"/>
              <a:t>Remises de prix et récompenses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54" y="3806803"/>
            <a:ext cx="2772699" cy="20795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73" y="3048158"/>
            <a:ext cx="2831677" cy="2123758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8807873" y="5230918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Jean Macé </a:t>
            </a:r>
            <a:r>
              <a:rPr lang="fr-FR" sz="1400" dirty="0" err="1"/>
              <a:t>Bruay</a:t>
            </a:r>
            <a:r>
              <a:rPr lang="fr-FR" sz="1400" dirty="0"/>
              <a:t>-sur-Escaut 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772942" y="5963588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Saint-Exupéry Hautmont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95" y="330868"/>
            <a:ext cx="3098800" cy="2324100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8481595" y="2654968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/>
              <a:t>Collège Saint Jean La Madeleine </a:t>
            </a:r>
          </a:p>
        </p:txBody>
      </p:sp>
      <p:sp>
        <p:nvSpPr>
          <p:cNvPr id="4" name="ZoneTexte 8">
            <a:extLst>
              <a:ext uri="{FF2B5EF4-FFF2-40B4-BE49-F238E27FC236}">
                <a16:creationId xmlns:a16="http://schemas.microsoft.com/office/drawing/2014/main" id="{EB789FC1-6FE3-BC1D-6361-5BC4C35AE233}"/>
              </a:ext>
            </a:extLst>
          </p:cNvPr>
          <p:cNvSpPr txBox="1"/>
          <p:nvPr/>
        </p:nvSpPr>
        <p:spPr>
          <a:xfrm>
            <a:off x="188519" y="1992794"/>
            <a:ext cx="53389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La plupart des récompenses ont été délivrées par les collèges et lycées eux-mêmes, par la commune et/ou par des partenaires privés (enseigne d’équipement sportif, fondation assurance, etc.). Parmi ces lots, il y a 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Divers goodies (bracelets fluorescents, gourdes, etc.),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Organisation de balades à vélos,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Organisation de goûters ou de petits déjeuners,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Remises des trophées et diplômes (pour les classes gagnantes dans le collège).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/>
              <a:t>Le CREM délivre uniquement des trophées aux lauréats régionaux dans chaque catégorie. </a:t>
            </a: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A65EF152-ED40-3345-E4A0-A863E8026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64" y="1974693"/>
            <a:ext cx="2143432" cy="1607574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:a16="http://schemas.microsoft.com/office/drawing/2014/main" id="{AA0583DD-7730-1BC7-87FD-7896AB126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15" y="104640"/>
            <a:ext cx="2090047" cy="15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8" y="134929"/>
            <a:ext cx="10058400" cy="1450757"/>
          </a:xfrm>
        </p:spPr>
        <p:txBody>
          <a:bodyPr>
            <a:normAutofit/>
          </a:bodyPr>
          <a:lstStyle/>
          <a:p>
            <a:r>
              <a:rPr lang="fr-FR" sz="3200" dirty="0"/>
              <a:t>Calendrier du challenge </a:t>
            </a:r>
            <a:r>
              <a:rPr lang="fr-FR" sz="3200" dirty="0" err="1"/>
              <a:t>écomobilité</a:t>
            </a:r>
            <a:r>
              <a:rPr lang="fr-FR" sz="3200" dirty="0"/>
              <a:t> collèges et lycées 2026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73947" y="1941268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fr-FR" b="1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541539285"/>
              </p:ext>
            </p:extLst>
          </p:nvPr>
        </p:nvGraphicFramePr>
        <p:xfrm>
          <a:off x="632496" y="2907654"/>
          <a:ext cx="10987965" cy="235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715835" y="1941267"/>
            <a:ext cx="1450833" cy="966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30/03 au 03/04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Et 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Tout le mois de mars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2850" y="2395232"/>
            <a:ext cx="1173707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 jour « classique » en mars 2026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3203" y="2368618"/>
            <a:ext cx="2577151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Du 03/04 au 25/04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73557" y="2368618"/>
            <a:ext cx="1200242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Mai 2026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50465" y="2368617"/>
            <a:ext cx="1200242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Juin 2026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09865" y="2324371"/>
            <a:ext cx="1173707" cy="10664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b="1" dirty="0">
                <a:solidFill>
                  <a:schemeClr val="tx1"/>
                </a:solidFill>
              </a:rPr>
              <a:t>Lundi 26 janvier 2026 à 13h – </a:t>
            </a:r>
            <a:r>
              <a:rPr lang="fr-FR" sz="1000" b="1" dirty="0">
                <a:solidFill>
                  <a:schemeClr val="tx1"/>
                </a:solidFill>
                <a:hlinkClick r:id="rId7"/>
              </a:rPr>
              <a:t>lien</a:t>
            </a:r>
            <a:endParaRPr lang="fr-FR" sz="1000" b="1" dirty="0">
              <a:solidFill>
                <a:schemeClr val="tx1"/>
              </a:solidFill>
            </a:endParaRPr>
          </a:p>
          <a:p>
            <a:r>
              <a:rPr lang="fr-FR" sz="1000" b="1" dirty="0">
                <a:solidFill>
                  <a:schemeClr val="tx1"/>
                </a:solidFill>
              </a:rPr>
              <a:t>Mardi 27 janvier 2026 à 17h – </a:t>
            </a:r>
            <a:r>
              <a:rPr lang="fr-FR" sz="1000" b="1" dirty="0">
                <a:solidFill>
                  <a:schemeClr val="tx1"/>
                </a:solidFill>
                <a:hlinkClick r:id="rId7"/>
              </a:rPr>
              <a:t>lien</a:t>
            </a:r>
            <a:endParaRPr lang="fr-FR" sz="1000" b="1" dirty="0">
              <a:solidFill>
                <a:schemeClr val="tx1"/>
              </a:solidFill>
            </a:endParaRPr>
          </a:p>
          <a:p>
            <a:r>
              <a:rPr lang="fr-FR" sz="1000" b="1" dirty="0">
                <a:solidFill>
                  <a:schemeClr val="tx1"/>
                </a:solidFill>
              </a:rPr>
              <a:t>Mercredi 28 janvier 2026 à 10h – </a:t>
            </a:r>
            <a:r>
              <a:rPr lang="fr-FR" sz="1000" b="1" dirty="0">
                <a:solidFill>
                  <a:schemeClr val="tx1"/>
                </a:solidFill>
                <a:hlinkClick r:id="rId7"/>
              </a:rPr>
              <a:t>lien</a:t>
            </a:r>
            <a:endParaRPr lang="fr-FR" sz="1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626" y="2395231"/>
            <a:ext cx="1230425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Jusqu’au 1er mars 2026</a:t>
            </a:r>
          </a:p>
        </p:txBody>
      </p:sp>
    </p:spTree>
    <p:extLst>
      <p:ext uri="{BB962C8B-B14F-4D97-AF65-F5344CB8AC3E}">
        <p14:creationId xmlns:p14="http://schemas.microsoft.com/office/powerpoint/2010/main" val="14475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3351" y="128721"/>
            <a:ext cx="9817801" cy="13208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Bahnschrift SemiBold" panose="020B0502040204020203" pitchFamily="34" charset="0"/>
              </a:rPr>
              <a:t>Quelles sont les questions à se poser pour améliorer votre mobilité ?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260" y="1801906"/>
            <a:ext cx="8386175" cy="4572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1800" dirty="0"/>
              <a:t>Qu’est ce que mon établissement fait déjà pour les élèves et le personnel en faveur de l’</a:t>
            </a:r>
            <a:r>
              <a:rPr lang="fr-FR" sz="1800" dirty="0" err="1"/>
              <a:t>eco</a:t>
            </a:r>
            <a:r>
              <a:rPr lang="fr-FR" sz="1800" dirty="0"/>
              <a:t>-mobilité ? </a:t>
            </a:r>
          </a:p>
          <a:p>
            <a:pPr algn="just"/>
            <a:r>
              <a:rPr lang="fr-FR" sz="1800" dirty="0"/>
              <a:t>Mon établissement est-il facilement accessible en transport en commun, modes actifs, et en voiture  ? </a:t>
            </a:r>
          </a:p>
          <a:p>
            <a:pPr algn="just"/>
            <a:r>
              <a:rPr lang="fr-FR" sz="1800" dirty="0"/>
              <a:t>L’éco-mobilité est-elle favorisée dans mon établissement ? (est-il plus facile de s’y rendre en voiture, en vélo en transport en commun ?) Les nouvelles solutions de mobilité sont-elles encouragées ? (mobilité électrique, vélos à assistance électrique, covoiturage, autopartage, etc.)</a:t>
            </a:r>
          </a:p>
          <a:p>
            <a:pPr algn="just"/>
            <a:r>
              <a:rPr lang="fr-FR" sz="1800" dirty="0"/>
              <a:t>A quoi ressemble la mobilité des élèves et du personnel ? Quelles sont leurs contraintes ?  Sont-ils sensibles aux enjeux du développement et de la mobilité durable ? </a:t>
            </a:r>
          </a:p>
          <a:p>
            <a:pPr algn="just"/>
            <a:r>
              <a:rPr lang="fr-FR" sz="1800" dirty="0"/>
              <a:t>Les élèves peuvent-ils venir à l’établissement en totale autonomie ? </a:t>
            </a:r>
          </a:p>
          <a:p>
            <a:pPr algn="just"/>
            <a:r>
              <a:rPr lang="fr-FR" sz="1800" dirty="0"/>
              <a:t>Existe-t-il des points particulièrement dangereux sur le trajet des élèves et aux alentours de l’ établissement ?</a:t>
            </a:r>
          </a:p>
          <a:p>
            <a:pPr algn="just"/>
            <a:r>
              <a:rPr lang="fr-FR" sz="1800" dirty="0"/>
              <a:t>Les parcours piétons et cyclistes sont-ils agréables ?  </a:t>
            </a:r>
          </a:p>
          <a:p>
            <a:pPr algn="just"/>
            <a:r>
              <a:rPr lang="fr-FR" sz="1800" dirty="0"/>
              <a:t>Les rythmes scolaires de chaque classe sont-ils appropriés aux TC, covoiturage, etc. ? </a:t>
            </a:r>
          </a:p>
        </p:txBody>
      </p:sp>
      <p:sp>
        <p:nvSpPr>
          <p:cNvPr id="4" name="Bulle ronde 3"/>
          <p:cNvSpPr/>
          <p:nvPr/>
        </p:nvSpPr>
        <p:spPr>
          <a:xfrm>
            <a:off x="9522443" y="3161407"/>
            <a:ext cx="2942826" cy="1067372"/>
          </a:xfrm>
          <a:prstGeom prst="wedgeEllipseCallout">
            <a:avLst/>
          </a:prstGeom>
          <a:solidFill>
            <a:srgbClr val="66CBBA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770405" y="3033373"/>
            <a:ext cx="2446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>
                <a:solidFill>
                  <a:schemeClr val="bg1"/>
                </a:solidFill>
              </a:rPr>
              <a:t>???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000500"/>
            <a:ext cx="2119257" cy="2581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 à disposition </a:t>
            </a:r>
          </a:p>
        </p:txBody>
      </p:sp>
      <p:pic>
        <p:nvPicPr>
          <p:cNvPr id="5" name="Image 23" descr="capture_d_ecran_2024-10-24_1141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693" y="2136650"/>
            <a:ext cx="2043237" cy="177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767" y="3925109"/>
            <a:ext cx="4219082" cy="28079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80" y="685893"/>
            <a:ext cx="3075709" cy="21783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13" y="2534366"/>
            <a:ext cx="1942533" cy="2747571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78860" y="1952380"/>
            <a:ext cx="5648508" cy="511546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sz="1400" dirty="0"/>
              <a:t>Ressource du CREM / ADAV : </a:t>
            </a:r>
          </a:p>
          <a:p>
            <a:pPr marL="383540" lvl="1"/>
            <a:r>
              <a:rPr lang="fr-FR" sz="1200" b="1" dirty="0"/>
              <a:t>Kit du référent PDES : </a:t>
            </a:r>
            <a:r>
              <a:rPr lang="fr-FR" sz="1200" b="1" dirty="0">
                <a:hlinkClick r:id="rId6"/>
              </a:rPr>
              <a:t>http://www.ecomobilite.org/Boite-a-outils-PDES</a:t>
            </a:r>
            <a:r>
              <a:rPr lang="fr-FR" sz="1200" b="1" dirty="0"/>
              <a:t> </a:t>
            </a:r>
            <a:endParaRPr lang="fr-FR" sz="1200" b="1" dirty="0">
              <a:ea typeface="Calibri"/>
              <a:cs typeface="Calibri"/>
            </a:endParaRPr>
          </a:p>
          <a:p>
            <a:pPr marL="383540" lvl="1"/>
            <a:r>
              <a:rPr lang="fr-FR" sz="1200" b="1" dirty="0"/>
              <a:t>Newsletter PDES : </a:t>
            </a:r>
            <a:r>
              <a:rPr lang="fr-FR" sz="1200" b="1" dirty="0">
                <a:hlinkClick r:id="rId7"/>
              </a:rPr>
              <a:t>https://www.ecomobilite.org/La-newsletter-PDES</a:t>
            </a:r>
            <a:r>
              <a:rPr lang="fr-FR" sz="1200" b="1" dirty="0"/>
              <a:t> </a:t>
            </a:r>
            <a:endParaRPr lang="fr-FR" sz="1200" b="1" dirty="0">
              <a:ea typeface="Calibri"/>
              <a:cs typeface="Calibri"/>
            </a:endParaRPr>
          </a:p>
          <a:p>
            <a:pPr marL="383540" lvl="1"/>
            <a:r>
              <a:rPr lang="fr-FR" sz="1200" dirty="0"/>
              <a:t>Carte des initiatives mobilité : </a:t>
            </a:r>
            <a:r>
              <a:rPr lang="fr-FR" sz="1200" dirty="0">
                <a:hlinkClick r:id="rId8"/>
              </a:rPr>
              <a:t>https://www.ecomobilite.org/Carto-des-initiatives-mobilite-en-region</a:t>
            </a:r>
            <a:endParaRPr lang="fr-FR" sz="1200" dirty="0">
              <a:ea typeface="Calibri"/>
              <a:cs typeface="Calibri"/>
            </a:endParaRPr>
          </a:p>
          <a:p>
            <a:pPr marL="383540" lvl="1"/>
            <a:r>
              <a:rPr lang="fr-FR" sz="1200" dirty="0"/>
              <a:t>Carte des acteurs relais : </a:t>
            </a:r>
            <a:r>
              <a:rPr lang="fr-FR" sz="1200" dirty="0">
                <a:hlinkClick r:id="rId9"/>
              </a:rPr>
              <a:t>https://www.ecomobilite.org/-Carte-regionale-des-acteurs-relais-</a:t>
            </a:r>
            <a:r>
              <a:rPr lang="fr-FR" sz="1200" dirty="0"/>
              <a:t> </a:t>
            </a:r>
            <a:endParaRPr lang="fr-FR" sz="1200" dirty="0">
              <a:ea typeface="Calibri"/>
              <a:cs typeface="Calibri"/>
            </a:endParaRPr>
          </a:p>
          <a:p>
            <a:pPr marL="383540" lvl="1"/>
            <a:r>
              <a:rPr lang="fr-FR" sz="1200" dirty="0"/>
              <a:t>Liste </a:t>
            </a:r>
            <a:r>
              <a:rPr lang="fr-FR" sz="1200" err="1"/>
              <a:t>écomobilité</a:t>
            </a:r>
            <a:r>
              <a:rPr lang="fr-FR" sz="1200" dirty="0"/>
              <a:t> CREM : </a:t>
            </a:r>
            <a:r>
              <a:rPr lang="fr-FR" sz="1200" dirty="0">
                <a:hlinkClick r:id="rId10"/>
              </a:rPr>
              <a:t>https://www.ecomobilite.org/</a:t>
            </a:r>
            <a:r>
              <a:rPr lang="fr-FR" sz="1200" dirty="0"/>
              <a:t> </a:t>
            </a:r>
            <a:endParaRPr lang="fr-FR" sz="1200" dirty="0">
              <a:ea typeface="Calibri"/>
              <a:cs typeface="Calibri"/>
            </a:endParaRPr>
          </a:p>
          <a:p>
            <a:pPr marL="383540" lvl="1"/>
            <a:r>
              <a:rPr lang="fr-FR" sz="1200" dirty="0"/>
              <a:t>Le film « je roule en toute sécurité » : </a:t>
            </a:r>
            <a:r>
              <a:rPr lang="fr-FR" sz="1200" dirty="0">
                <a:hlinkClick r:id="rId11"/>
              </a:rPr>
              <a:t>https://vimeo.com/104375612</a:t>
            </a:r>
            <a:r>
              <a:rPr lang="fr-FR" sz="1200" dirty="0"/>
              <a:t> </a:t>
            </a:r>
            <a:endParaRPr lang="fr-FR" sz="1200" dirty="0">
              <a:ea typeface="Calibri"/>
              <a:cs typeface="Calibri"/>
            </a:endParaRPr>
          </a:p>
          <a:p>
            <a:pPr marL="383540" lvl="1"/>
            <a:r>
              <a:rPr lang="fr-FR" sz="1200" dirty="0"/>
              <a:t>Chaine </a:t>
            </a:r>
            <a:r>
              <a:rPr lang="fr-FR" sz="1200" err="1"/>
              <a:t>Youtube</a:t>
            </a:r>
            <a:r>
              <a:rPr lang="fr-FR" sz="1200" dirty="0"/>
              <a:t> : </a:t>
            </a:r>
            <a:r>
              <a:rPr lang="fr-FR" sz="1200" dirty="0">
                <a:hlinkClick r:id="rId12"/>
              </a:rPr>
              <a:t>https://www.youtube.com/channel/UCqo2Yn9S3Zt-G4zvS5iSrvw</a:t>
            </a:r>
            <a:r>
              <a:rPr lang="fr-FR" sz="1200" dirty="0"/>
              <a:t> </a:t>
            </a:r>
            <a:endParaRPr lang="fr-FR" sz="1200" dirty="0">
              <a:ea typeface="Calibri"/>
              <a:cs typeface="Calibri"/>
            </a:endParaRPr>
          </a:p>
          <a:p>
            <a:pPr marL="383540" lvl="1"/>
            <a:r>
              <a:rPr lang="fr-FR" sz="1200"/>
              <a:t>Exposition à prêter : </a:t>
            </a:r>
            <a:r>
              <a:rPr lang="fr-FR" sz="1200" dirty="0">
                <a:ea typeface="+mn-lt"/>
                <a:cs typeface="+mn-lt"/>
                <a:hlinkClick r:id="rId13"/>
              </a:rPr>
              <a:t>https://www.ecomobilite.org/-Expositions-</a:t>
            </a:r>
            <a:r>
              <a:rPr lang="fr-FR" sz="1200" dirty="0">
                <a:ea typeface="+mn-lt"/>
                <a:cs typeface="+mn-lt"/>
              </a:rPr>
              <a:t> </a:t>
            </a:r>
            <a:endParaRPr lang="fr-FR" sz="1200" dirty="0">
              <a:ea typeface="Calibri"/>
              <a:cs typeface="Calibri"/>
            </a:endParaRPr>
          </a:p>
          <a:p>
            <a:r>
              <a:rPr lang="fr-FR" sz="1400" dirty="0"/>
              <a:t>ADEME : </a:t>
            </a:r>
            <a:r>
              <a:rPr lang="fr-FR" sz="1400" dirty="0">
                <a:hlinkClick r:id="rId14"/>
              </a:rPr>
              <a:t>https://www.ademe.fr/sites/default/files/assets/documents/90895_7857-plaquette-pdes.pdf</a:t>
            </a:r>
            <a:r>
              <a:rPr lang="fr-FR" sz="1400" dirty="0"/>
              <a:t> </a:t>
            </a:r>
          </a:p>
          <a:p>
            <a:r>
              <a:rPr lang="fr-FR" sz="1400" dirty="0"/>
              <a:t>FNE : </a:t>
            </a:r>
            <a:r>
              <a:rPr lang="fr-FR" sz="1400" dirty="0">
                <a:hlinkClick r:id="rId15"/>
              </a:rPr>
              <a:t>https://fne.asso.fr/publications/guide-pedagogique-de-la-mobilite-durable-2021</a:t>
            </a:r>
            <a:r>
              <a:rPr lang="fr-FR" sz="1400" dirty="0"/>
              <a:t> </a:t>
            </a:r>
          </a:p>
          <a:p>
            <a:r>
              <a:rPr lang="fr-FR" sz="1400" dirty="0"/>
              <a:t>D’autres actions : </a:t>
            </a:r>
            <a:r>
              <a:rPr lang="fr-FR" sz="1400" dirty="0">
                <a:hlinkClick r:id="rId16"/>
              </a:rPr>
              <a:t>http://www.ecomobilite.org/FTP/boiteOutilsPDES/Tableau_d_exemples_d_actions%20lyc%c3%a9e.xls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7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72" y="1816330"/>
            <a:ext cx="3200400" cy="2286000"/>
          </a:xfrm>
        </p:spPr>
        <p:txBody>
          <a:bodyPr>
            <a:normAutofit/>
          </a:bodyPr>
          <a:lstStyle/>
          <a:p>
            <a:r>
              <a:rPr lang="fr-FR" sz="4400" b="1" dirty="0"/>
              <a:t>Contact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284" y="2274553"/>
            <a:ext cx="2745793" cy="3089017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7682556" y="1958407"/>
            <a:ext cx="4512988" cy="4110016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FR" b="1" u="sng" dirty="0">
                <a:solidFill>
                  <a:schemeClr val="tx1"/>
                </a:solidFill>
                <a:latin typeface="Calibri Light"/>
                <a:ea typeface="Calibri"/>
                <a:cs typeface="Calibri"/>
              </a:rPr>
              <a:t>Académie de Lille : </a:t>
            </a:r>
            <a:endParaRPr lang="fr-FR" b="1" u="sng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Raphaël HONOREZ </a:t>
            </a:r>
            <a:r>
              <a:rPr lang="fr-FR" dirty="0">
                <a:latin typeface="Calibri Light"/>
              </a:rPr>
              <a:t/>
            </a:r>
            <a:br>
              <a:rPr lang="fr-FR" dirty="0">
                <a:latin typeface="Calibri Light"/>
              </a:rPr>
            </a:b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raphael.honorez@ecomobilite.org</a:t>
            </a: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dirty="0">
                <a:latin typeface="Calibri Light"/>
              </a:rPr>
              <a:t/>
            </a:r>
            <a:br>
              <a:rPr lang="fr-FR" dirty="0">
                <a:latin typeface="Calibri Light"/>
              </a:rPr>
            </a:b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Tél : 03 20 52 97 58  - 07 49 86 18 34</a:t>
            </a:r>
            <a:endParaRPr lang="fr-FR" dirty="0">
              <a:solidFill>
                <a:schemeClr val="tx1"/>
              </a:solidFill>
              <a:latin typeface="Calibri Light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b="1" u="sng" dirty="0">
                <a:latin typeface="Calibri Light"/>
                <a:ea typeface="Calibri Light"/>
                <a:cs typeface="Calibri Light"/>
              </a:rPr>
              <a:t>Académie Amiens :</a:t>
            </a:r>
            <a:endParaRPr lang="fr-FR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Michele ROUSSEL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michele.roussel@ecomobilite.org</a:t>
            </a:r>
            <a:endParaRPr lang="fr-FR">
              <a:solidFill>
                <a:schemeClr val="tx1"/>
              </a:solidFill>
              <a:latin typeface="Calibri Light"/>
              <a:ea typeface="+mn-lt"/>
              <a:cs typeface="+mn-lt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Tél : </a:t>
            </a:r>
            <a:r>
              <a:rPr lang="fr-FR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03 22 47 17 77- 06 10 34 33 40</a:t>
            </a:r>
            <a:endParaRPr lang="fr-FR" b="1" dirty="0">
              <a:solidFill>
                <a:schemeClr val="tx1"/>
              </a:solidFill>
              <a:latin typeface="Calibri"/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site </a:t>
            </a:r>
            <a:r>
              <a:rPr lang="fr-FR" dirty="0" err="1">
                <a:solidFill>
                  <a:schemeClr val="tx1"/>
                </a:solidFill>
              </a:rPr>
              <a:t>Crem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fr-FR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www.ecomobilite.org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fr-FR" b="1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4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648" y="425120"/>
            <a:ext cx="10058400" cy="1450757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L’</a:t>
            </a:r>
            <a:r>
              <a:rPr lang="fr-FR" sz="4000" b="1" dirty="0" err="1">
                <a:latin typeface="+mn-lt"/>
              </a:rPr>
              <a:t>écomobilité</a:t>
            </a:r>
            <a:r>
              <a:rPr lang="fr-FR" sz="4000" b="1" dirty="0">
                <a:latin typeface="+mn-lt"/>
              </a:rPr>
              <a:t> scolaire, c’est quoi ? </a:t>
            </a:r>
            <a:br>
              <a:rPr lang="fr-FR" sz="4000" b="1" dirty="0">
                <a:latin typeface="+mn-lt"/>
              </a:rPr>
            </a:br>
            <a:endParaRPr lang="fr-FR" sz="4000" dirty="0">
              <a:latin typeface="+mn-lt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23648" y="1869204"/>
            <a:ext cx="10806352" cy="32118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600" b="1" dirty="0" err="1"/>
              <a:t>Ecomobilité</a:t>
            </a:r>
            <a:r>
              <a:rPr lang="fr-FR" sz="1600" b="1" dirty="0"/>
              <a:t> scolaire : </a:t>
            </a:r>
            <a:r>
              <a:rPr lang="fr-FR" sz="1600" dirty="0"/>
              <a:t> « </a:t>
            </a:r>
            <a:r>
              <a:rPr lang="fr-FR" sz="1600" i="1" dirty="0"/>
              <a:t>Favoriser des pratiques de </a:t>
            </a:r>
            <a:r>
              <a:rPr lang="fr-FR" sz="1600" i="1" dirty="0">
                <a:solidFill>
                  <a:schemeClr val="accent1"/>
                </a:solidFill>
              </a:rPr>
              <a:t>déplacement plus sûres, plus solidaires et moins polluantes</a:t>
            </a:r>
            <a:r>
              <a:rPr lang="fr-FR" sz="1600" i="1" dirty="0"/>
              <a:t> que la voiture pour les trajets scolaires, extra-scolaires, de l’école à l’université. Elle vise à limiter l’usage de la voiture individuelle au profit de modes alternatifs, notamment pour des questions de </a:t>
            </a:r>
            <a:r>
              <a:rPr lang="fr-FR" sz="1600" i="1" dirty="0">
                <a:solidFill>
                  <a:schemeClr val="accent1"/>
                </a:solidFill>
              </a:rPr>
              <a:t>santé</a:t>
            </a:r>
            <a:r>
              <a:rPr lang="fr-FR" sz="1600" i="1" dirty="0"/>
              <a:t>, d’</a:t>
            </a:r>
            <a:r>
              <a:rPr lang="fr-FR" sz="1600" i="1" dirty="0">
                <a:solidFill>
                  <a:schemeClr val="accent1"/>
                </a:solidFill>
              </a:rPr>
              <a:t>environnement, </a:t>
            </a:r>
            <a:r>
              <a:rPr lang="fr-FR" sz="1600" i="1" dirty="0"/>
              <a:t>de </a:t>
            </a:r>
            <a:r>
              <a:rPr lang="fr-FR" sz="1600" i="1" dirty="0">
                <a:solidFill>
                  <a:schemeClr val="accent1"/>
                </a:solidFill>
              </a:rPr>
              <a:t>sécurité</a:t>
            </a:r>
            <a:r>
              <a:rPr lang="fr-FR" sz="1600" i="1" dirty="0"/>
              <a:t> ou encore de </a:t>
            </a:r>
            <a:r>
              <a:rPr lang="fr-FR" sz="1600" i="1" dirty="0">
                <a:solidFill>
                  <a:schemeClr val="accent1"/>
                </a:solidFill>
              </a:rPr>
              <a:t>qualité de vie</a:t>
            </a:r>
            <a:r>
              <a:rPr lang="fr-FR" sz="1600" i="1" dirty="0"/>
              <a:t>.</a:t>
            </a:r>
            <a:r>
              <a:rPr lang="fr-FR" sz="1600" dirty="0"/>
              <a:t> » </a:t>
            </a:r>
            <a:r>
              <a:rPr lang="fr-FR" sz="1600" dirty="0" err="1"/>
              <a:t>Mobiscol</a:t>
            </a:r>
            <a:endParaRPr lang="fr-FR" sz="1600" b="1" dirty="0"/>
          </a:p>
          <a:p>
            <a:r>
              <a:rPr lang="fr-FR" sz="1600" b="1" dirty="0"/>
              <a:t>PPA – Plan de Prévention de l’Atmosphère : </a:t>
            </a:r>
            <a:r>
              <a:rPr lang="fr-FR" sz="1600" dirty="0"/>
              <a:t>rend obligatoire les PMES sur le périmètre concerné. </a:t>
            </a:r>
          </a:p>
          <a:p>
            <a:pPr algn="just"/>
            <a:r>
              <a:rPr lang="fr-FR" sz="1600" b="1" dirty="0"/>
              <a:t>PMES/PDES – Plan de Mobilité/Déplacement des Etablissements Scolaires </a:t>
            </a:r>
            <a:r>
              <a:rPr lang="fr-FR" sz="1600" dirty="0"/>
              <a:t>: Document stratégique qui propose un certain nombre de mesures visant à optimiser les modes actifs et modes doux pour les trajets domicile-école.</a:t>
            </a:r>
            <a:endParaRPr lang="fr-FR" sz="1600" b="1" dirty="0"/>
          </a:p>
          <a:p>
            <a:pPr marL="0" indent="0">
              <a:buFont typeface="Calibri" panose="020F0502020204030204" pitchFamily="34" charset="0"/>
              <a:buNone/>
            </a:pPr>
            <a:endParaRPr lang="fr-FR" sz="16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09" y="4207383"/>
            <a:ext cx="3547990" cy="19650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766302" y="470695"/>
            <a:ext cx="4326146" cy="102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algn="ctr" defTabSz="449263" fontAlgn="base">
              <a:spcBef>
                <a:spcPts val="600"/>
              </a:spcBef>
              <a:spcAft>
                <a:spcPts val="1425"/>
              </a:spcAft>
              <a:buClr>
                <a:srgbClr val="FE8637"/>
              </a:buClr>
              <a:buSzPct val="70000"/>
              <a:defRPr/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Pollution de l’air  -  Insécurité routière - Santé physique et psychologique – Sédentarité - Eveil des enfants - Autonomie</a:t>
            </a:r>
          </a:p>
          <a:p>
            <a:pPr algn="ctr" defTabSz="449263" fontAlgn="base">
              <a:spcBef>
                <a:spcPts val="600"/>
              </a:spcBef>
              <a:spcAft>
                <a:spcPts val="1425"/>
              </a:spcAft>
              <a:defRPr/>
            </a:pPr>
            <a:endParaRPr lang="fr-FR" sz="2400" dirty="0">
              <a:latin typeface="Century Schoolbook" charset="0"/>
              <a:cs typeface="Arial" charset="0"/>
            </a:endParaRPr>
          </a:p>
          <a:p>
            <a:pPr algn="ctr" defTabSz="449263" fontAlgn="base">
              <a:spcBef>
                <a:spcPts val="600"/>
              </a:spcBef>
              <a:spcAft>
                <a:spcPts val="1425"/>
              </a:spcAft>
              <a:defRPr/>
            </a:pPr>
            <a:endParaRPr lang="fr-FR" sz="2400" dirty="0">
              <a:latin typeface="Century Schoolbook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35" y="3595339"/>
            <a:ext cx="4445117" cy="31433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41" y="3821933"/>
            <a:ext cx="1931632" cy="27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878" y="-438776"/>
            <a:ext cx="10058400" cy="1450757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Bahnschrift SemiBold" panose="020B0502040204020203" pitchFamily="34" charset="0"/>
              </a:rPr>
              <a:t>Pourquoi mettre en place une </a:t>
            </a:r>
            <a:br>
              <a:rPr lang="fr-FR" sz="2800" dirty="0">
                <a:latin typeface="Bahnschrift SemiBold" panose="020B0502040204020203" pitchFamily="34" charset="0"/>
              </a:rPr>
            </a:br>
            <a:r>
              <a:rPr lang="fr-FR" sz="2800" dirty="0">
                <a:latin typeface="Bahnschrift SemiBold" panose="020B0502040204020203" pitchFamily="34" charset="0"/>
              </a:rPr>
              <a:t>démarche PMES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048" y="286603"/>
            <a:ext cx="6387498" cy="6387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5033" y="1382233"/>
            <a:ext cx="4651015" cy="53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94878" y="1149434"/>
            <a:ext cx="4932121" cy="38596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fr-FR" sz="1100" b="1" dirty="0"/>
              <a:t>Un constat </a:t>
            </a:r>
            <a:endParaRPr lang="fr-FR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 40 000 décès prématurés chaque année en France dus à la mauvaise qualité de l’air et aux particules dans l’air)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 La sédentarité tue autant que le tabac (ONAPS).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 Le secteur des transports est le premier émetteur de gaz à effet de serre.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 « Au fil de leur autonomie grandissante, les adolescents s’exposent davantage au risque d’accident » (ONISR).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 Marcher au moins 3000 pas par jour c’est baisser de 20% le risque de dépression.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Dans les agglomérations de plus de 250 000 habitants, près de 40 % des habitants sont exposés, en journée, à un niveau sonore supérieur à 60 dB à cause du trafic routier.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fr-FR" sz="1100" b="1" dirty="0"/>
              <a:t>Des objectifs</a:t>
            </a:r>
            <a:endParaRPr lang="fr-FR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Améliorer la sécurité aux abords de l’établissement et sur les trajets scolaires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Encourager l’usage des modes de déplacement durables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Sensibiliser, informer et mobiliser la communauté éducative et les collectivités locales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/>
              <a:t>Une réponse :  </a:t>
            </a:r>
            <a:r>
              <a:rPr lang="fr-FR" sz="1100" dirty="0"/>
              <a:t>Un Plan de  Mobilité/Déplacement d’Etablissement Scolaire (PMES/PDES) et un Challenge de l’écomobilité</a:t>
            </a:r>
          </a:p>
        </p:txBody>
      </p:sp>
    </p:spTree>
    <p:extLst>
      <p:ext uri="{BB962C8B-B14F-4D97-AF65-F5344CB8AC3E}">
        <p14:creationId xmlns:p14="http://schemas.microsoft.com/office/powerpoint/2010/main" val="27217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/>
              <a:t>Comment élaborer un PMES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8" y="1737360"/>
            <a:ext cx="10638442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2480" y="286603"/>
            <a:ext cx="10058400" cy="1450757"/>
          </a:xfrm>
        </p:spPr>
        <p:txBody>
          <a:bodyPr/>
          <a:lstStyle/>
          <a:p>
            <a:r>
              <a:rPr lang="fr-FR" b="1" dirty="0"/>
              <a:t>Temps de formation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326619" y="454958"/>
            <a:ext cx="5553324" cy="1291582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Deux temps de formations prévus (en présentiel) 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A Lille : 30 janvier 2026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A Amiens : 10 mars 2026 (à confirmer)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92480" y="2084203"/>
            <a:ext cx="77651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DETAILS :</a:t>
            </a:r>
            <a:r>
              <a:rPr lang="fr-FR" dirty="0"/>
              <a:t> Durée : 1 journée en présentiel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OBJECTIFS : </a:t>
            </a: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Former à la méthodologie PDES des personnes relais dans chaque territoire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Connaître les acteurs et les différents dispositifs d’aide dans le domaine de l’écomobilité scolaire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Faire découvrir des bonnes pratiques aux participants et leurs donner des clefs de réussite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Concrétiser la formation théorique par une partie pratique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Mieux accompagner les établissements scolaires déjà lancés dans une démarche PDES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Aider les acteurs publics ou associatifs à mettre en place des actions </a:t>
            </a:r>
            <a:r>
              <a:rPr lang="fr-FR" dirty="0" err="1"/>
              <a:t>écomobiles</a:t>
            </a:r>
            <a:r>
              <a:rPr lang="fr-FR" dirty="0"/>
              <a:t> dans les collèges.</a:t>
            </a:r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14" y="2850976"/>
            <a:ext cx="2924629" cy="21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PMES en images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66" y="1990642"/>
            <a:ext cx="3011666" cy="2150173"/>
          </a:xfrm>
          <a:prstGeom prst="rect">
            <a:avLst/>
          </a:prstGeom>
        </p:spPr>
      </p:pic>
      <p:pic>
        <p:nvPicPr>
          <p:cNvPr id="5" name="Espace réservé pour une image 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3" r="23933"/>
          <a:stretch>
            <a:fillRect/>
          </a:stretch>
        </p:blipFill>
        <p:spPr>
          <a:xfrm>
            <a:off x="617099" y="4394097"/>
            <a:ext cx="2331399" cy="20566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84" y="4972096"/>
            <a:ext cx="2508435" cy="18859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4421" y="2347742"/>
            <a:ext cx="2856797" cy="21425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007" y="435209"/>
            <a:ext cx="5400736" cy="29838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35" y="3767066"/>
            <a:ext cx="2609850" cy="19621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065" y="4748141"/>
            <a:ext cx="2689962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34069">
            <a:off x="10349554" y="4544722"/>
            <a:ext cx="1850129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Bahnschrift SemiBold" panose="020B0502040204020203" pitchFamily="34" charset="0"/>
              </a:rPr>
              <a:t>Témoignage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https://youtu.be/rf--B-OMV84?si=hM64wojulNubE80j</a:t>
            </a:r>
            <a:r>
              <a:rPr lang="fr-FR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85" y="2372096"/>
            <a:ext cx="6622257" cy="37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56533-B86C-1223-E73D-C8F9E966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Les lycées </a:t>
            </a:r>
            <a:r>
              <a:rPr lang="en-US" dirty="0" err="1">
                <a:ea typeface="Calibri Light"/>
                <a:cs typeface="Calibri Light"/>
              </a:rPr>
              <a:t>pilotes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15EA-5496-972F-93FF-905036BE4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96" y="2066313"/>
            <a:ext cx="6709610" cy="4023360"/>
          </a:xfrm>
        </p:spPr>
        <p:txBody>
          <a:bodyPr vert="horz" lIns="0" tIns="45720" rIns="0" bIns="45720" rtlCol="0" anchor="t">
            <a:normAutofit fontScale="70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dirty="0">
                <a:ea typeface="+mn-lt"/>
                <a:cs typeface="+mn-lt"/>
              </a:rPr>
              <a:t>Aujourd'hui, 5 lycées sont accompagnés par le Crem dans </a:t>
            </a:r>
            <a:r>
              <a:rPr lang="en-US">
                <a:ea typeface="+mn-lt"/>
                <a:cs typeface="+mn-lt"/>
              </a:rPr>
              <a:t>une démarche "personnalisé". L’accompagnement </a:t>
            </a:r>
            <a:r>
              <a:rPr lang="en-US" dirty="0">
                <a:ea typeface="+mn-lt"/>
                <a:cs typeface="+mn-lt"/>
              </a:rPr>
              <a:t>« personnalisé » des lycées pilotes implique :</a:t>
            </a:r>
            <a:endParaRPr lang="en-US"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La mise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relation entre l’établissement et les acteurs locaux de la mobilité </a:t>
            </a:r>
            <a:endParaRPr lang="en-US"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Préparation et co-animation des comités de pilotage </a:t>
            </a:r>
            <a:endParaRPr lang="en-US"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Approfondissement des enseignements délivrés lors de la formation initiale</a:t>
            </a:r>
          </a:p>
          <a:p>
            <a:pPr algn="just">
              <a:lnSpc>
                <a:spcPct val="170000"/>
              </a:lnSpc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Co-réalisation du diagnostic (diagnostic accessibilité et diagnostic habitudes de mobilité) </a:t>
            </a:r>
            <a:endParaRPr lang="en-US"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Co-élaboration du plan d’action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b="1" u="sng">
                <a:ea typeface="+mn-lt"/>
                <a:cs typeface="+mn-lt"/>
              </a:rPr>
              <a:t>Nous</a:t>
            </a:r>
            <a:r>
              <a:rPr lang="en-US" b="1" u="sng">
                <a:ea typeface="Calibri"/>
                <a:cs typeface="Calibri"/>
              </a:rPr>
              <a:t> recherchons encore des établissements volontaires sur les deux Académies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72067-7F9E-8AB3-507D-C51BDF3D5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641" y="1261812"/>
            <a:ext cx="3692693" cy="43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8073</TotalTime>
  <Words>1720</Words>
  <Application>Microsoft Office PowerPoint</Application>
  <PresentationFormat>Grand écran</PresentationFormat>
  <Paragraphs>245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Microsoft YaHei</vt:lpstr>
      <vt:lpstr>Arial</vt:lpstr>
      <vt:lpstr>Bahnschrift SemiBold</vt:lpstr>
      <vt:lpstr>Calibri</vt:lpstr>
      <vt:lpstr>Calibri Light</vt:lpstr>
      <vt:lpstr>Century Schoolbook</vt:lpstr>
      <vt:lpstr>Rétrospective</vt:lpstr>
      <vt:lpstr>Plan de mobilité des établissements scolaires Collèges &amp; Lycées </vt:lpstr>
      <vt:lpstr> </vt:lpstr>
      <vt:lpstr>L’écomobilité scolaire, c’est quoi ?  </vt:lpstr>
      <vt:lpstr>Pourquoi mettre en place une  démarche PMES ?</vt:lpstr>
      <vt:lpstr>Comment élaborer un PMES ?</vt:lpstr>
      <vt:lpstr>Temps de formation </vt:lpstr>
      <vt:lpstr>Le PMES en images </vt:lpstr>
      <vt:lpstr>Témoignage </vt:lpstr>
      <vt:lpstr>Les lycées pilotes</vt:lpstr>
      <vt:lpstr>Les challenges </vt:lpstr>
      <vt:lpstr>Les ressources à disposition </vt:lpstr>
      <vt:lpstr>Gagnants des défis éco-mobilité et changement d’habitudes </vt:lpstr>
      <vt:lpstr>Gagnants des défis de l’animation  </vt:lpstr>
      <vt:lpstr>Exemples d’animations </vt:lpstr>
      <vt:lpstr>Exemples de lauréats des défis animations </vt:lpstr>
      <vt:lpstr>Présentation PowerPoint</vt:lpstr>
      <vt:lpstr>Présentation PowerPoint</vt:lpstr>
      <vt:lpstr>Exemples d’animations réalisées dans le cadre du challenge </vt:lpstr>
      <vt:lpstr>Exemples d’animations réalisées dans le cadre du challenge </vt:lpstr>
      <vt:lpstr>Exemples d’animations réalisées dans le cadre du challenge </vt:lpstr>
      <vt:lpstr>Exemples d’animations réalisées dans le cadre du challenge </vt:lpstr>
      <vt:lpstr>Exemples d’animations réalisées dans le cadre du challenge </vt:lpstr>
      <vt:lpstr>Résultats et remise de prix </vt:lpstr>
      <vt:lpstr>Remises de prix et récompenses </vt:lpstr>
      <vt:lpstr>Calendrier du challenge écomobilité collèges et lycées 2026</vt:lpstr>
      <vt:lpstr>Quelles sont les questions à se poser pour améliorer votre mobilité ?  </vt:lpstr>
      <vt:lpstr>Ressources à disposition </vt:lpstr>
      <vt:lpstr>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 de l’écomobilité scolaire  version collèges</dc:title>
  <dc:creator>Raphaël Honorez</dc:creator>
  <cp:lastModifiedBy>Raphaël Honorez</cp:lastModifiedBy>
  <cp:revision>258</cp:revision>
  <dcterms:created xsi:type="dcterms:W3CDTF">2022-07-12T07:19:48Z</dcterms:created>
  <dcterms:modified xsi:type="dcterms:W3CDTF">2025-12-05T12:05:29Z</dcterms:modified>
</cp:coreProperties>
</file>