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7" r:id="rId1"/>
  </p:sldMasterIdLst>
  <p:notesMasterIdLst>
    <p:notesMasterId r:id="rId17"/>
  </p:notesMasterIdLst>
  <p:sldIdLst>
    <p:sldId id="256" r:id="rId2"/>
    <p:sldId id="291" r:id="rId3"/>
    <p:sldId id="295" r:id="rId4"/>
    <p:sldId id="294" r:id="rId5"/>
    <p:sldId id="301" r:id="rId6"/>
    <p:sldId id="298" r:id="rId7"/>
    <p:sldId id="297" r:id="rId8"/>
    <p:sldId id="287" r:id="rId9"/>
    <p:sldId id="289" r:id="rId10"/>
    <p:sldId id="302" r:id="rId11"/>
    <p:sldId id="296" r:id="rId12"/>
    <p:sldId id="299" r:id="rId13"/>
    <p:sldId id="300" r:id="rId14"/>
    <p:sldId id="293" r:id="rId15"/>
    <p:sldId id="28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\Downloads\statistic-survey982934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Participation au challenge de l'écomobilité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'[statistic-survey982934.xls]Feuil1'!$B$4</c:f>
              <c:strCache>
                <c:ptCount val="1"/>
                <c:pt idx="0">
                  <c:v>Collèges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'[statistic-survey982934.xls]Feuil1'!$C$3:$F$3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'[statistic-survey982934.xls]Feuil1'!$C$4:$F$4</c:f>
              <c:numCache>
                <c:formatCode>General</c:formatCode>
                <c:ptCount val="4"/>
                <c:pt idx="0">
                  <c:v>43</c:v>
                </c:pt>
                <c:pt idx="1">
                  <c:v>64</c:v>
                </c:pt>
                <c:pt idx="2">
                  <c:v>40</c:v>
                </c:pt>
                <c:pt idx="3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CF-4301-8B04-619F00A8F982}"/>
            </c:ext>
          </c:extLst>
        </c:ser>
        <c:ser>
          <c:idx val="1"/>
          <c:order val="1"/>
          <c:tx>
            <c:strRef>
              <c:f>'[statistic-survey982934.xls]Feuil1'!$B$5</c:f>
              <c:strCache>
                <c:ptCount val="1"/>
                <c:pt idx="0">
                  <c:v>Lycées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'[statistic-survey982934.xls]Feuil1'!$C$3:$F$3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'[statistic-survey982934.xls]Feuil1'!$C$5:$F$5</c:f>
              <c:numCache>
                <c:formatCode>General</c:formatCode>
                <c:ptCount val="4"/>
                <c:pt idx="2">
                  <c:v>10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CF-4301-8B04-619F00A8F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0535608"/>
        <c:axId val="470536264"/>
      </c:areaChart>
      <c:catAx>
        <c:axId val="470535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70536264"/>
        <c:crosses val="autoZero"/>
        <c:auto val="1"/>
        <c:lblAlgn val="ctr"/>
        <c:lblOffset val="100"/>
        <c:noMultiLvlLbl val="0"/>
      </c:catAx>
      <c:valAx>
        <c:axId val="470536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70535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E593B-EFA9-435F-9E3D-936C86CB4A02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8326A-08CE-4747-A409-E97D8ECFF2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81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D087D-470C-417C-AF41-8DA06BF4408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571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D087D-470C-417C-AF41-8DA06BF4408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657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 dirty="0"/>
              <a:t>Grille</a:t>
            </a:r>
            <a:r>
              <a:rPr lang="fr-FR" i="1" baseline="0" dirty="0"/>
              <a:t> d’évaluation </a:t>
            </a:r>
            <a:endParaRPr lang="fr-FR" i="1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D087D-470C-417C-AF41-8DA06BF4408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052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02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03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529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805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868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666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604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15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220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89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07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73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729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054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95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35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361D5-5821-4AF6-A208-CAFBCC622943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652D6A7-9FDB-439F-AB10-9A8BB4DD44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5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umap.openstreetmap.fr/fr/map/lycee-charlotte-perriand-a-genech-points-identifie_1143766#13/50.5356/3.194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58113" y="3400688"/>
            <a:ext cx="7766936" cy="1646302"/>
          </a:xfrm>
        </p:spPr>
        <p:txBody>
          <a:bodyPr/>
          <a:lstStyle/>
          <a:p>
            <a:r>
              <a:rPr lang="fr-FR" sz="4000" dirty="0" smtClean="0"/>
              <a:t>Plans de déplacements des établissements scolaires (PDES)</a:t>
            </a:r>
            <a:endParaRPr lang="fr-FR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58113" y="5046987"/>
            <a:ext cx="7766936" cy="1096899"/>
          </a:xfrm>
        </p:spPr>
        <p:txBody>
          <a:bodyPr/>
          <a:lstStyle/>
          <a:p>
            <a:r>
              <a:rPr lang="fr-FR" dirty="0" smtClean="0"/>
              <a:t>Réunion </a:t>
            </a:r>
            <a:r>
              <a:rPr lang="fr-FR" smtClean="0"/>
              <a:t>du 03/10/2025</a:t>
            </a:r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4" y="124004"/>
            <a:ext cx="3595931" cy="21779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03" y="6186273"/>
            <a:ext cx="862417" cy="3449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40" y="6001464"/>
            <a:ext cx="711407" cy="7145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47" y="5933757"/>
            <a:ext cx="795834" cy="79583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75" y="6054492"/>
            <a:ext cx="481319" cy="5733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8" y="6015226"/>
            <a:ext cx="719531" cy="6519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42" y="5977133"/>
            <a:ext cx="723274" cy="72809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50" y="5979785"/>
            <a:ext cx="999737" cy="72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9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10</a:t>
            </a:fld>
            <a:endParaRPr lang="en-US" dirty="0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380131" y="308441"/>
            <a:ext cx="8596668" cy="1320800"/>
          </a:xfrm>
        </p:spPr>
        <p:txBody>
          <a:bodyPr>
            <a:normAutofit/>
          </a:bodyPr>
          <a:lstStyle/>
          <a:p>
            <a:r>
              <a:rPr lang="fr-FR" sz="2400" smtClean="0"/>
              <a:t>Nouveau site internet / Charte graphique</a:t>
            </a:r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215" y="308441"/>
            <a:ext cx="4565952" cy="319651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374" y="3776990"/>
            <a:ext cx="2026025" cy="28984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278" y="3773885"/>
            <a:ext cx="2034724" cy="2901535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735836" y="1434488"/>
            <a:ext cx="5503600" cy="468500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mtClean="0"/>
              <a:t>Nouvelle plateforme internet regroupant les trois niveaux (écoles / collège / lycée)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mtClean="0"/>
              <a:t>Nouvelle charte graphique commune mais avec des différences pour chaque niveaux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mtClean="0"/>
              <a:t>De nouveaux témoignages d’anciens participants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mtClean="0"/>
              <a:t>Un référencement beaucoup plus facile et efficace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mtClean="0"/>
              <a:t>Communication via nos réseaux sociaux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mtClean="0"/>
              <a:t>Mise en lumière de nos partenaires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mtClean="0"/>
              <a:t>Contact ficilité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fr-FR" sz="1800" dirty="0" smtClean="0"/>
          </a:p>
        </p:txBody>
      </p:sp>
    </p:spTree>
    <p:extLst>
      <p:ext uri="{BB962C8B-B14F-4D97-AF65-F5344CB8AC3E}">
        <p14:creationId xmlns:p14="http://schemas.microsoft.com/office/powerpoint/2010/main" val="3480510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Mobilactiv</a:t>
            </a:r>
            <a:r>
              <a:rPr lang="fr-FR" dirty="0" smtClean="0"/>
              <a:t>’ </a:t>
            </a:r>
            <a:endParaRPr lang="fr-F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99616" y="154533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49" name="Image 23" descr="capture_d_ecran_2024-10-24_1141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190" y="574501"/>
            <a:ext cx="24828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44338" y="1650826"/>
            <a:ext cx="4708981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Afin de sensibiliser les élèves à l’</a:t>
            </a:r>
            <a:r>
              <a:rPr kumimoji="0" lang="fr-FR" alt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écomobilité</a:t>
            </a: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dans les collèges et lycées des Hauts-de-France aux enjeux de l'</a:t>
            </a:r>
            <a:r>
              <a:rPr kumimoji="0" lang="fr-FR" alt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écomobilité</a:t>
            </a: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scolaire et de les amener à se passer de l'usage de la voiture individuelle, le CREM ADAV, avec l'aide de ses adhérents, compte proposer aux établissements scolaires un jeu de société nommé </a:t>
            </a:r>
            <a:r>
              <a:rPr kumimoji="0" lang="fr-FR" alt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Mobilactiv</a:t>
            </a: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jeu de société a pour but de confronter deux équipes d'environ 7-8 élèves sur des défis, des questions sur l'</a:t>
            </a:r>
            <a:r>
              <a:rPr kumimoji="0" lang="fr-FR" alt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écomobilité</a:t>
            </a: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ses enjeux, des mimes, des devinettes ou encore des questions sur les systèmes de transports locaux (transport en commun, vélo en free </a:t>
            </a:r>
            <a:r>
              <a:rPr kumimoji="0" lang="fr-FR" alt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floating</a:t>
            </a: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règles de sécurité à vélo, autopartage, etc.). Des sessions de jeu sont prévues avec des </a:t>
            </a:r>
            <a:r>
              <a:rPr kumimoji="0" lang="fr-FR" altLang="fr-F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écodélégués</a:t>
            </a: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fr-FR" alt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812" y="2762250"/>
            <a:ext cx="4219082" cy="280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26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2181" y="334635"/>
            <a:ext cx="8596668" cy="1320800"/>
          </a:xfrm>
        </p:spPr>
        <p:txBody>
          <a:bodyPr/>
          <a:lstStyle/>
          <a:p>
            <a:r>
              <a:rPr lang="fr-FR" smtClean="0"/>
              <a:t>Nouvelle exposition </a:t>
            </a:r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167" y="1258331"/>
            <a:ext cx="3825866" cy="5411409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3" y="1655435"/>
            <a:ext cx="3458461" cy="489174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28" y="1258332"/>
            <a:ext cx="3919394" cy="554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48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6675" y="185178"/>
            <a:ext cx="8596668" cy="1320800"/>
          </a:xfrm>
        </p:spPr>
        <p:txBody>
          <a:bodyPr/>
          <a:lstStyle/>
          <a:p>
            <a:r>
              <a:rPr lang="fr-FR" smtClean="0"/>
              <a:t>Nouvelle exposition </a:t>
            </a: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2" y="1201271"/>
            <a:ext cx="3885222" cy="54953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084" y="1057835"/>
            <a:ext cx="3925363" cy="55521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47" y="1053353"/>
            <a:ext cx="409437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98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Objectifs </a:t>
            </a:r>
            <a:r>
              <a:rPr lang="fr-FR" smtClean="0"/>
              <a:t>2025/2026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5615" y="1703390"/>
            <a:ext cx="8601137" cy="4607764"/>
          </a:xfrm>
        </p:spPr>
        <p:txBody>
          <a:bodyPr>
            <a:normAutofit fontScale="32500" lnSpcReduction="20000"/>
          </a:bodyPr>
          <a:lstStyle/>
          <a:p>
            <a:pPr fontAlgn="ctr"/>
            <a:r>
              <a:rPr lang="fr-FR" sz="2800" b="1" dirty="0"/>
              <a:t>Déployer aux côtés des académies d’Amiens et de Lille les PDES dans les collèges et lycées grâce à des formations </a:t>
            </a:r>
            <a:endParaRPr lang="fr-FR" sz="2800" dirty="0"/>
          </a:p>
          <a:p>
            <a:pPr lvl="1" fontAlgn="ctr"/>
            <a:r>
              <a:rPr lang="fr-FR" sz="2800" dirty="0"/>
              <a:t>Communication et 2 </a:t>
            </a:r>
            <a:r>
              <a:rPr lang="fr-FR" sz="2800" dirty="0" err="1" smtClean="0"/>
              <a:t>visios</a:t>
            </a:r>
            <a:r>
              <a:rPr lang="fr-FR" sz="2800" dirty="0" smtClean="0"/>
              <a:t> d’information (pour les deux Académies avec </a:t>
            </a:r>
            <a:r>
              <a:rPr lang="fr-FR" sz="2800" dirty="0"/>
              <a:t>des témoignages de référents)                                                   </a:t>
            </a:r>
          </a:p>
          <a:p>
            <a:pPr lvl="1" fontAlgn="ctr"/>
            <a:r>
              <a:rPr lang="fr-FR" sz="2800" dirty="0"/>
              <a:t>Intervenir dans 3 </a:t>
            </a:r>
            <a:r>
              <a:rPr lang="fr-FR" sz="2800" dirty="0"/>
              <a:t>journées de formation (certainement en </a:t>
            </a:r>
            <a:r>
              <a:rPr lang="fr-FR" sz="2800" dirty="0" smtClean="0"/>
              <a:t>présentiel), </a:t>
            </a:r>
            <a:r>
              <a:rPr lang="fr-FR" sz="2800" dirty="0"/>
              <a:t>2 sur l’Académie de Lille et 1 sur l’Académie d’Amiens pour présenter les enjeux de la mobilité scolaire, les ressources pédagogiques et méthodologiques mobilisables, les étapes de mise en place et de suivi du PDES                                                                                                        </a:t>
            </a:r>
          </a:p>
          <a:p>
            <a:pPr lvl="1" fontAlgn="ctr"/>
            <a:r>
              <a:rPr lang="fr-FR" sz="2800" dirty="0"/>
              <a:t>Participation / animation à 1 séminaire PDES </a:t>
            </a:r>
            <a:r>
              <a:rPr lang="fr-FR" sz="2800" dirty="0" smtClean="0"/>
              <a:t>(Evènement </a:t>
            </a:r>
            <a:r>
              <a:rPr lang="fr-FR" sz="2800" dirty="0" smtClean="0"/>
              <a:t>en </a:t>
            </a:r>
            <a:r>
              <a:rPr lang="fr-FR" sz="2800" dirty="0" smtClean="0"/>
              <a:t>2026</a:t>
            </a:r>
            <a:r>
              <a:rPr lang="fr-FR" sz="2800" dirty="0" smtClean="0"/>
              <a:t>)</a:t>
            </a:r>
            <a:endParaRPr lang="fr-FR" sz="2800" dirty="0"/>
          </a:p>
          <a:p>
            <a:pPr lvl="1" fontAlgn="ctr"/>
            <a:r>
              <a:rPr lang="fr-FR" sz="2800" dirty="0"/>
              <a:t>Participation aux parlements des </a:t>
            </a:r>
            <a:r>
              <a:rPr lang="fr-FR" sz="2800" dirty="0" err="1"/>
              <a:t>écodélégués</a:t>
            </a:r>
            <a:r>
              <a:rPr lang="fr-FR" sz="2800" dirty="0"/>
              <a:t> et rencontres </a:t>
            </a:r>
            <a:r>
              <a:rPr lang="fr-FR" sz="2800" dirty="0" smtClean="0"/>
              <a:t>CVL</a:t>
            </a:r>
            <a:endParaRPr lang="fr-FR" sz="2800" dirty="0"/>
          </a:p>
          <a:p>
            <a:pPr fontAlgn="ctr"/>
            <a:r>
              <a:rPr lang="fr-FR" sz="2800" b="1" dirty="0"/>
              <a:t>Créer du lien avec les territoires ciblés et leurs acteurs et trouver des acteurs relais </a:t>
            </a:r>
            <a:r>
              <a:rPr lang="fr-FR" sz="2800" dirty="0" smtClean="0"/>
              <a:t>               </a:t>
            </a:r>
            <a:endParaRPr lang="fr-FR" sz="2800" dirty="0"/>
          </a:p>
          <a:p>
            <a:pPr lvl="1" fontAlgn="ctr"/>
            <a:r>
              <a:rPr lang="fr-FR" sz="2800" dirty="0"/>
              <a:t>Engager ces territoires et/ou d'autres acteurs relais dans une forme de </a:t>
            </a:r>
            <a:r>
              <a:rPr lang="fr-FR" sz="2800" dirty="0" err="1"/>
              <a:t>co</a:t>
            </a:r>
            <a:r>
              <a:rPr lang="fr-FR" sz="2800" dirty="0"/>
              <a:t>-animation de la démarche PDES</a:t>
            </a:r>
          </a:p>
          <a:p>
            <a:pPr fontAlgn="ctr"/>
            <a:r>
              <a:rPr lang="fr-FR" sz="2800" b="1" dirty="0"/>
              <a:t>Proposer des formations thématiques, des actions et suivre l’avancée des PDES</a:t>
            </a:r>
            <a:endParaRPr lang="fr-FR" sz="2800" dirty="0"/>
          </a:p>
          <a:p>
            <a:pPr lvl="1" fontAlgn="ctr"/>
            <a:r>
              <a:rPr lang="fr-FR" sz="2800" dirty="0"/>
              <a:t>Proposer 1 courte formation thématique aux référents avec l'intervention de spécialistes                                  </a:t>
            </a:r>
          </a:p>
          <a:p>
            <a:pPr lvl="1" fontAlgn="ctr"/>
            <a:r>
              <a:rPr lang="fr-FR" sz="2800" dirty="0"/>
              <a:t>Suivre l'avancée des PDES aux côté des référents PDES</a:t>
            </a:r>
          </a:p>
          <a:p>
            <a:pPr lvl="1" fontAlgn="ctr"/>
            <a:r>
              <a:rPr lang="fr-FR" sz="2800" dirty="0" smtClean="0"/>
              <a:t>Poursuivre le déploiement des PDES </a:t>
            </a:r>
            <a:r>
              <a:rPr lang="fr-FR" sz="2800" dirty="0"/>
              <a:t>dans les 10 lycées pilotes de la </a:t>
            </a:r>
            <a:r>
              <a:rPr lang="fr-FR" sz="2800" dirty="0" smtClean="0"/>
              <a:t>région</a:t>
            </a:r>
            <a:endParaRPr lang="fr-FR" sz="2800" dirty="0"/>
          </a:p>
          <a:p>
            <a:pPr fontAlgn="ctr"/>
            <a:r>
              <a:rPr lang="fr-FR" sz="2800" b="1" dirty="0"/>
              <a:t>Elaborer de nouveaux outils pédagogiques et méthodologiques pour les référents PDES des lycées</a:t>
            </a:r>
            <a:endParaRPr lang="fr-FR" sz="2800" dirty="0"/>
          </a:p>
          <a:p>
            <a:pPr lvl="1" fontAlgn="ctr"/>
            <a:r>
              <a:rPr lang="fr-FR" sz="2800" dirty="0"/>
              <a:t>Animation des outils pédagogiques et méthodologiques pour les référents   </a:t>
            </a:r>
          </a:p>
          <a:p>
            <a:pPr lvl="1" fontAlgn="ctr"/>
            <a:r>
              <a:rPr lang="fr-FR" sz="2800" dirty="0"/>
              <a:t>Création d’une nouvelle </a:t>
            </a:r>
            <a:r>
              <a:rPr lang="fr-FR" sz="2800" dirty="0" smtClean="0"/>
              <a:t>exposition</a:t>
            </a:r>
            <a:endParaRPr lang="fr-FR" sz="2800" dirty="0"/>
          </a:p>
          <a:p>
            <a:pPr fontAlgn="ctr"/>
            <a:r>
              <a:rPr lang="fr-FR" sz="2800" b="1" dirty="0"/>
              <a:t>Communiquer sur le challenge de l’</a:t>
            </a:r>
            <a:r>
              <a:rPr lang="fr-FR" sz="2800" b="1" dirty="0" err="1"/>
              <a:t>écomobilité</a:t>
            </a:r>
            <a:r>
              <a:rPr lang="fr-FR" sz="2800" b="1" dirty="0"/>
              <a:t> des collèges et lycées </a:t>
            </a:r>
            <a:br>
              <a:rPr lang="fr-FR" sz="2800" b="1" dirty="0"/>
            </a:br>
            <a:endParaRPr lang="fr-FR" sz="2800" dirty="0"/>
          </a:p>
          <a:p>
            <a:pPr lvl="1" fontAlgn="ctr"/>
            <a:r>
              <a:rPr lang="fr-FR" sz="2800" dirty="0"/>
              <a:t>Nouvelle charte graphique et nouveau site internet </a:t>
            </a:r>
            <a:r>
              <a:rPr lang="fr-FR" sz="2800" dirty="0" smtClean="0"/>
              <a:t>(uniformisant </a:t>
            </a:r>
            <a:r>
              <a:rPr lang="fr-FR" sz="2800" dirty="0"/>
              <a:t>les 3 challenges </a:t>
            </a:r>
            <a:r>
              <a:rPr lang="fr-FR" sz="2800" dirty="0" smtClean="0"/>
              <a:t>écoles</a:t>
            </a:r>
            <a:r>
              <a:rPr lang="fr-FR" sz="2800" dirty="0"/>
              <a:t>, collèges et </a:t>
            </a:r>
            <a:r>
              <a:rPr lang="fr-FR" sz="2800" dirty="0" smtClean="0"/>
              <a:t>lycées)</a:t>
            </a:r>
            <a:endParaRPr lang="fr-FR" sz="2800" dirty="0"/>
          </a:p>
          <a:p>
            <a:pPr lvl="1" fontAlgn="ctr"/>
            <a:r>
              <a:rPr lang="fr-FR" sz="2800" dirty="0"/>
              <a:t>Nouveau format pour le challenge de l’</a:t>
            </a:r>
            <a:r>
              <a:rPr lang="fr-FR" sz="2800" dirty="0" err="1"/>
              <a:t>écomobilité</a:t>
            </a:r>
            <a:r>
              <a:rPr lang="fr-FR" sz="2800" dirty="0"/>
              <a:t> des </a:t>
            </a:r>
            <a:r>
              <a:rPr lang="fr-FR" sz="2800" dirty="0" smtClean="0"/>
              <a:t>lycées</a:t>
            </a:r>
            <a:endParaRPr lang="fr-FR" sz="2800" dirty="0"/>
          </a:p>
          <a:p>
            <a:pPr lvl="1" fontAlgn="ctr"/>
            <a:r>
              <a:rPr lang="fr-FR" sz="2800" dirty="0"/>
              <a:t>Communication des partenaires dont les Académies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26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142" y="1385786"/>
            <a:ext cx="3856774" cy="4338870"/>
          </a:xfrm>
          <a:prstGeom prst="rect">
            <a:avLst/>
          </a:prstGeom>
        </p:spPr>
      </p:pic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7050862" y="2406718"/>
            <a:ext cx="4512988" cy="33179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FFFFFF"/>
                </a:solidFill>
              </a:rPr>
              <a:t>Merci de votre attention</a:t>
            </a:r>
          </a:p>
          <a:p>
            <a:pPr marL="0" indent="0">
              <a:buNone/>
            </a:pPr>
            <a:endParaRPr lang="fr-FR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FFFFFF"/>
                </a:solidFill>
              </a:rPr>
              <a:t>Raphaël HONOREZ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Chargé de mission PDES - </a:t>
            </a:r>
            <a:r>
              <a:rPr lang="fr-FR" dirty="0" err="1">
                <a:solidFill>
                  <a:srgbClr val="FFFFFF"/>
                </a:solidFill>
              </a:rPr>
              <a:t>Crem</a:t>
            </a:r>
            <a:r>
              <a:rPr lang="fr-FR" dirty="0">
                <a:solidFill>
                  <a:srgbClr val="FFFFFF"/>
                </a:solidFill>
              </a:rPr>
              <a:t>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5 rue Jules de </a:t>
            </a:r>
            <a:r>
              <a:rPr lang="fr-FR" dirty="0" err="1">
                <a:solidFill>
                  <a:srgbClr val="FFFFFF"/>
                </a:solidFill>
              </a:rPr>
              <a:t>Vicq</a:t>
            </a:r>
            <a:r>
              <a:rPr lang="fr-FR" dirty="0">
                <a:solidFill>
                  <a:srgbClr val="FFFFFF"/>
                </a:solidFill>
              </a:rPr>
              <a:t>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59 800 LILLE 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bg1"/>
                </a:solidFill>
              </a:rPr>
              <a:t>raphael.honorez@ecomobilite.org</a:t>
            </a:r>
            <a:r>
              <a:rPr lang="fr-FR" dirty="0">
                <a:solidFill>
                  <a:srgbClr val="FFFFFF"/>
                </a:solidFill>
              </a:rPr>
              <a:t/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Tél : 03 20 52 97 58 </a:t>
            </a:r>
            <a:r>
              <a:rPr lang="fr-FR" dirty="0" smtClean="0">
                <a:solidFill>
                  <a:srgbClr val="FFFFFF"/>
                </a:solidFill>
              </a:rPr>
              <a:t>– 07 49 86 18 34 </a:t>
            </a:r>
            <a:r>
              <a:rPr lang="fr-FR" dirty="0">
                <a:solidFill>
                  <a:srgbClr val="FFFFFF"/>
                </a:solidFill>
              </a:rPr>
              <a:t/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site ADAV : www.droitauvelo.org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site </a:t>
            </a:r>
            <a:r>
              <a:rPr lang="fr-FR" dirty="0" err="1">
                <a:solidFill>
                  <a:srgbClr val="FFFFFF"/>
                </a:solidFill>
              </a:rPr>
              <a:t>Crem</a:t>
            </a:r>
            <a:r>
              <a:rPr lang="fr-FR" dirty="0">
                <a:solidFill>
                  <a:srgbClr val="FFFFFF"/>
                </a:solidFill>
              </a:rPr>
              <a:t>: www.ecomobilite.org</a:t>
            </a:r>
            <a:endParaRPr lang="fr-FR" b="1" dirty="0">
              <a:solidFill>
                <a:srgbClr val="FFFFFF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662553" y="6041362"/>
            <a:ext cx="56618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766878-3199-4EAB-94E7-2D6D11070E1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6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Ordre du jour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2977227"/>
            <a:ext cx="6610972" cy="3880773"/>
          </a:xfrm>
        </p:spPr>
        <p:txBody>
          <a:bodyPr/>
          <a:lstStyle/>
          <a:p>
            <a:r>
              <a:rPr lang="fr-FR"/>
              <a:t>Planning de l’année 2025/2026</a:t>
            </a:r>
          </a:p>
          <a:p>
            <a:r>
              <a:rPr lang="fr-FR" smtClean="0"/>
              <a:t>Bilan </a:t>
            </a:r>
            <a:r>
              <a:rPr lang="fr-FR"/>
              <a:t>challenge 2025</a:t>
            </a:r>
          </a:p>
          <a:p>
            <a:r>
              <a:rPr lang="fr-FR" smtClean="0"/>
              <a:t>Nouveaux outils d’animation</a:t>
            </a:r>
          </a:p>
        </p:txBody>
      </p:sp>
    </p:spTree>
    <p:extLst>
      <p:ext uri="{BB962C8B-B14F-4D97-AF65-F5344CB8AC3E}">
        <p14:creationId xmlns:p14="http://schemas.microsoft.com/office/powerpoint/2010/main" val="251192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Collèges lancés dans un PDES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0684" y="1946456"/>
            <a:ext cx="4342901" cy="3880773"/>
          </a:xfrm>
        </p:spPr>
        <p:txBody>
          <a:bodyPr/>
          <a:lstStyle/>
          <a:p>
            <a:r>
              <a:rPr lang="fr-FR" smtClean="0"/>
              <a:t>165 collèges lancé dans la démarche sur l’Académie de Lille, mais : </a:t>
            </a:r>
          </a:p>
          <a:p>
            <a:pPr lvl="1"/>
            <a:r>
              <a:rPr lang="fr-FR" smtClean="0"/>
              <a:t>Aucun nouvel établissement </a:t>
            </a:r>
          </a:p>
          <a:p>
            <a:pPr lvl="1"/>
            <a:r>
              <a:rPr lang="fr-FR" smtClean="0"/>
              <a:t>Changement de référents </a:t>
            </a:r>
          </a:p>
          <a:p>
            <a:pPr lvl="1"/>
            <a:r>
              <a:rPr lang="fr-FR" smtClean="0"/>
              <a:t>Aucun collèges sur le territoire picard </a:t>
            </a:r>
          </a:p>
          <a:p>
            <a:pPr lvl="1"/>
            <a:r>
              <a:rPr lang="fr-FR" smtClean="0"/>
              <a:t>Dernière visio pour la phase 3 du déploiement des PDES en 2023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096063" y="2239303"/>
            <a:ext cx="6711867" cy="278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33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7358" y="206188"/>
            <a:ext cx="8596668" cy="132080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Lycées lancés dans un PDES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358" y="776727"/>
            <a:ext cx="5562101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100" dirty="0" smtClean="0"/>
              <a:t>Lycées pilotes : </a:t>
            </a:r>
          </a:p>
          <a:p>
            <a:pPr marL="0" indent="0">
              <a:buNone/>
            </a:pPr>
            <a:r>
              <a:rPr lang="fr-FR" sz="1100" dirty="0" smtClean="0"/>
              <a:t>• Académie </a:t>
            </a:r>
            <a:r>
              <a:rPr lang="fr-FR" sz="1100" dirty="0"/>
              <a:t>de Lille (5 Lycées lancés suivi par l’ADAV) :</a:t>
            </a:r>
          </a:p>
          <a:p>
            <a:pPr marL="0" indent="0">
              <a:buNone/>
            </a:pPr>
            <a:r>
              <a:rPr lang="fr-FR" sz="1100" dirty="0" smtClean="0"/>
              <a:t>	o</a:t>
            </a:r>
            <a:r>
              <a:rPr lang="fr-FR" sz="1100" dirty="0"/>
              <a:t>	</a:t>
            </a:r>
            <a:r>
              <a:rPr lang="fr-FR" sz="1100"/>
              <a:t>Lycée </a:t>
            </a:r>
            <a:r>
              <a:rPr lang="fr-FR" sz="1100" smtClean="0"/>
              <a:t>Louis Armand - Jeumont </a:t>
            </a:r>
            <a:r>
              <a:rPr lang="fr-FR" sz="1100" dirty="0"/>
              <a:t>– suivi </a:t>
            </a:r>
            <a:r>
              <a:rPr lang="fr-FR" sz="1100" dirty="0" smtClean="0"/>
              <a:t>ADAV</a:t>
            </a:r>
          </a:p>
          <a:p>
            <a:pPr marL="0" indent="0">
              <a:buNone/>
            </a:pPr>
            <a:r>
              <a:rPr lang="fr-FR" sz="1100" dirty="0">
                <a:solidFill>
                  <a:schemeClr val="accent6"/>
                </a:solidFill>
              </a:rPr>
              <a:t>	</a:t>
            </a:r>
            <a:r>
              <a:rPr lang="fr-FR" sz="1100" dirty="0" smtClean="0">
                <a:solidFill>
                  <a:schemeClr val="accent6"/>
                </a:solidFill>
              </a:rPr>
              <a:t>o</a:t>
            </a:r>
            <a:r>
              <a:rPr lang="fr-FR" sz="1100" dirty="0">
                <a:solidFill>
                  <a:schemeClr val="accent6"/>
                </a:solidFill>
              </a:rPr>
              <a:t>	Lycée Charlotte </a:t>
            </a:r>
            <a:r>
              <a:rPr lang="fr-FR" sz="1100" dirty="0" err="1">
                <a:solidFill>
                  <a:schemeClr val="accent6"/>
                </a:solidFill>
              </a:rPr>
              <a:t>Perriand</a:t>
            </a:r>
            <a:r>
              <a:rPr lang="fr-FR" sz="1100" dirty="0">
                <a:solidFill>
                  <a:schemeClr val="accent6"/>
                </a:solidFill>
              </a:rPr>
              <a:t> – </a:t>
            </a:r>
            <a:r>
              <a:rPr lang="fr-FR" sz="1100" dirty="0" err="1">
                <a:solidFill>
                  <a:schemeClr val="accent6"/>
                </a:solidFill>
              </a:rPr>
              <a:t>Genech</a:t>
            </a:r>
            <a:r>
              <a:rPr lang="fr-FR" sz="1100" dirty="0">
                <a:solidFill>
                  <a:schemeClr val="accent6"/>
                </a:solidFill>
              </a:rPr>
              <a:t> – suivi </a:t>
            </a:r>
            <a:r>
              <a:rPr lang="fr-FR" sz="1100" dirty="0" smtClean="0">
                <a:solidFill>
                  <a:schemeClr val="accent6"/>
                </a:solidFill>
              </a:rPr>
              <a:t>ADAV</a:t>
            </a:r>
          </a:p>
          <a:p>
            <a:pPr marL="0" indent="0">
              <a:buNone/>
            </a:pPr>
            <a:r>
              <a:rPr lang="fr-FR" sz="1100" dirty="0">
                <a:solidFill>
                  <a:schemeClr val="accent6"/>
                </a:solidFill>
              </a:rPr>
              <a:t>	</a:t>
            </a:r>
            <a:r>
              <a:rPr lang="fr-FR" sz="1100" dirty="0" smtClean="0">
                <a:solidFill>
                  <a:schemeClr val="accent6"/>
                </a:solidFill>
              </a:rPr>
              <a:t>o</a:t>
            </a:r>
            <a:r>
              <a:rPr lang="fr-FR" sz="1100" dirty="0">
                <a:solidFill>
                  <a:schemeClr val="accent6"/>
                </a:solidFill>
              </a:rPr>
              <a:t>	Lycée </a:t>
            </a:r>
            <a:r>
              <a:rPr lang="fr-FR" sz="1100" dirty="0" err="1">
                <a:solidFill>
                  <a:schemeClr val="accent6"/>
                </a:solidFill>
              </a:rPr>
              <a:t>Baggio</a:t>
            </a:r>
            <a:r>
              <a:rPr lang="fr-FR" sz="1100" dirty="0">
                <a:solidFill>
                  <a:schemeClr val="accent6"/>
                </a:solidFill>
              </a:rPr>
              <a:t> – Lille – suivi ADAV </a:t>
            </a:r>
          </a:p>
          <a:p>
            <a:pPr marL="0" indent="0">
              <a:buNone/>
            </a:pPr>
            <a:r>
              <a:rPr lang="fr-FR" sz="1100" dirty="0" smtClean="0">
                <a:solidFill>
                  <a:schemeClr val="accent6"/>
                </a:solidFill>
              </a:rPr>
              <a:t>	o</a:t>
            </a:r>
            <a:r>
              <a:rPr lang="fr-FR" sz="1100" dirty="0">
                <a:solidFill>
                  <a:schemeClr val="accent6"/>
                </a:solidFill>
              </a:rPr>
              <a:t>	Institution St Adrien – Villeneuve d’Ascq – suivi ADAV</a:t>
            </a:r>
          </a:p>
          <a:p>
            <a:pPr marL="0" indent="0">
              <a:buNone/>
            </a:pPr>
            <a:r>
              <a:rPr lang="fr-FR" sz="1100" dirty="0" smtClean="0"/>
              <a:t>	o</a:t>
            </a:r>
            <a:r>
              <a:rPr lang="fr-FR" sz="1100"/>
              <a:t>	</a:t>
            </a:r>
            <a:r>
              <a:rPr lang="fr-FR" sz="1100" smtClean="0"/>
              <a:t>Lycée Ribot – St Omer </a:t>
            </a:r>
            <a:r>
              <a:rPr lang="fr-FR" sz="1100" dirty="0"/>
              <a:t>– suivi ADAV</a:t>
            </a:r>
          </a:p>
          <a:p>
            <a:pPr marL="0" indent="0">
              <a:buNone/>
            </a:pPr>
            <a:r>
              <a:rPr lang="fr-FR" sz="1100" dirty="0" smtClean="0"/>
              <a:t>• Académie </a:t>
            </a:r>
            <a:r>
              <a:rPr lang="fr-FR" sz="1100" dirty="0"/>
              <a:t>d’Amiens (3 lycées lancés suivis par En savoir plus) </a:t>
            </a:r>
            <a:r>
              <a:rPr lang="fr-FR" sz="1100" dirty="0" smtClean="0"/>
              <a:t>:</a:t>
            </a:r>
            <a:endParaRPr lang="fr-FR" sz="1100" dirty="0"/>
          </a:p>
          <a:p>
            <a:pPr marL="0" indent="0">
              <a:buNone/>
            </a:pPr>
            <a:r>
              <a:rPr lang="fr-FR" sz="1100" dirty="0" smtClean="0"/>
              <a:t>	o</a:t>
            </a:r>
            <a:r>
              <a:rPr lang="fr-FR" sz="1100" dirty="0"/>
              <a:t>	Lycée André Malraux de Montataire</a:t>
            </a:r>
          </a:p>
          <a:p>
            <a:pPr marL="0" indent="0">
              <a:buNone/>
            </a:pPr>
            <a:r>
              <a:rPr lang="fr-FR" sz="1100" dirty="0" smtClean="0"/>
              <a:t>	o</a:t>
            </a:r>
            <a:r>
              <a:rPr lang="fr-FR" sz="1100" dirty="0"/>
              <a:t>	Lycée agricole d’</a:t>
            </a:r>
            <a:r>
              <a:rPr lang="fr-FR" sz="1100" dirty="0" err="1"/>
              <a:t>Airion</a:t>
            </a:r>
            <a:r>
              <a:rPr lang="fr-FR" sz="1100" dirty="0"/>
              <a:t>                          </a:t>
            </a:r>
          </a:p>
          <a:p>
            <a:pPr marL="0" indent="0">
              <a:buNone/>
            </a:pPr>
            <a:r>
              <a:rPr lang="fr-FR" sz="1100" dirty="0" smtClean="0"/>
              <a:t>	o</a:t>
            </a:r>
            <a:r>
              <a:rPr lang="fr-FR" sz="1100" dirty="0"/>
              <a:t>	Lycée Guy Mollet d’Arras (Académie de Lille mais suivi par ESP</a:t>
            </a:r>
            <a:r>
              <a:rPr lang="fr-FR" sz="1100" dirty="0" smtClean="0"/>
              <a:t>)</a:t>
            </a:r>
            <a:endParaRPr lang="fr-FR" sz="11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674" y="534679"/>
            <a:ext cx="5715798" cy="5734850"/>
          </a:xfrm>
          <a:prstGeom prst="rect">
            <a:avLst/>
          </a:prstGeom>
        </p:spPr>
      </p:pic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464439"/>
              </p:ext>
            </p:extLst>
          </p:nvPr>
        </p:nvGraphicFramePr>
        <p:xfrm>
          <a:off x="417358" y="4017993"/>
          <a:ext cx="5048745" cy="27635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6472">
                  <a:extLst>
                    <a:ext uri="{9D8B030D-6E8A-4147-A177-3AD203B41FA5}">
                      <a16:colId xmlns:a16="http://schemas.microsoft.com/office/drawing/2014/main" val="544563971"/>
                    </a:ext>
                  </a:extLst>
                </a:gridCol>
                <a:gridCol w="474493">
                  <a:extLst>
                    <a:ext uri="{9D8B030D-6E8A-4147-A177-3AD203B41FA5}">
                      <a16:colId xmlns:a16="http://schemas.microsoft.com/office/drawing/2014/main" val="1028507730"/>
                    </a:ext>
                  </a:extLst>
                </a:gridCol>
                <a:gridCol w="944481">
                  <a:extLst>
                    <a:ext uri="{9D8B030D-6E8A-4147-A177-3AD203B41FA5}">
                      <a16:colId xmlns:a16="http://schemas.microsoft.com/office/drawing/2014/main" val="1726396317"/>
                    </a:ext>
                  </a:extLst>
                </a:gridCol>
                <a:gridCol w="2213299">
                  <a:extLst>
                    <a:ext uri="{9D8B030D-6E8A-4147-A177-3AD203B41FA5}">
                      <a16:colId xmlns:a16="http://schemas.microsoft.com/office/drawing/2014/main" val="2781885612"/>
                    </a:ext>
                  </a:extLst>
                </a:gridCol>
              </a:tblGrid>
              <a:tr h="197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600">
                          <a:effectLst/>
                        </a:rPr>
                        <a:t>Etablissement 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Etape du PDES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600">
                          <a:effectLst/>
                        </a:rPr>
                        <a:t>Partenaires participants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600" dirty="0">
                          <a:effectLst/>
                        </a:rPr>
                        <a:t>Autres remarques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0310182"/>
                  </a:ext>
                </a:extLst>
              </a:tr>
              <a:tr h="299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Lycée Kernanec Marcq-en-Barœul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600">
                          <a:effectLst/>
                        </a:rPr>
                        <a:t>5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600">
                          <a:effectLst/>
                        </a:rPr>
                        <a:t>Commune, Mel, Ilévia, parents d’élèves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600">
                          <a:effectLst/>
                        </a:rPr>
                        <a:t>PDIES avec l’école européenne de Lille Métropole </a:t>
                      </a:r>
                      <a:endParaRPr lang="fr-FR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7039501"/>
                  </a:ext>
                </a:extLst>
              </a:tr>
              <a:tr h="299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Lycée Eugène Woilliez Montreuil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600">
                          <a:effectLst/>
                        </a:rPr>
                        <a:t>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fr-FR" sz="6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600">
                          <a:effectLst/>
                        </a:rPr>
                        <a:t>Le PDES va être lancé dans l’année lorsque le planning le permettra, une rencontre avec le lycée à déjà été organisée. </a:t>
                      </a:r>
                      <a:endParaRPr lang="fr-FR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4272694"/>
                  </a:ext>
                </a:extLst>
              </a:tr>
              <a:tr h="197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Lycée Paul Duez Cambrai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600">
                          <a:effectLst/>
                        </a:rPr>
                        <a:t>5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600">
                          <a:effectLst/>
                        </a:rPr>
                        <a:t>Commune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600">
                          <a:effectLst/>
                        </a:rPr>
                        <a:t>PDES lancé avec le programme Moby mais suivi par l’ADAV </a:t>
                      </a:r>
                      <a:endParaRPr lang="fr-FR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2594464"/>
                  </a:ext>
                </a:extLst>
              </a:tr>
              <a:tr h="197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Lycée Gustave Eiffel Armentières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5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Commune, Mel, Ilévia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090"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PDIES de la commune d’Armentières lancé par l’ADAV</a:t>
                      </a:r>
                      <a:endParaRPr lang="fr-FR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8479331"/>
                  </a:ext>
                </a:extLst>
              </a:tr>
              <a:tr h="197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Lycée Sainte Jude Armentières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5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Commune, Mel, Ilévia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090"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PDIES de la commune d’Armentières lancé par l’ADAV</a:t>
                      </a:r>
                      <a:endParaRPr lang="fr-FR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3185018"/>
                  </a:ext>
                </a:extLst>
              </a:tr>
              <a:tr h="197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Lycée Paul Hazard Armentières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5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Commune, Mel, Ilévia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090"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PDIES de la commune d’Armentières lancé par l’ADAV</a:t>
                      </a:r>
                      <a:endParaRPr lang="fr-FR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76853"/>
                  </a:ext>
                </a:extLst>
              </a:tr>
              <a:tr h="197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Institut Nicolas Barré Armentières 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2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Commune, Mel, Ilévia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090"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PDIES de la commune d’Armentières lancé par l’ADAV</a:t>
                      </a:r>
                      <a:endParaRPr lang="fr-FR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4353375"/>
                  </a:ext>
                </a:extLst>
              </a:tr>
              <a:tr h="2842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Institution Saint Adrien Lasalle </a:t>
                      </a:r>
                      <a:endParaRPr lang="fr-FR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Villeneuve-d’Ascq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Commune, Mel, Ilévia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090"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Rencontre et lancement à la demande de l’établissement (ensemble scolaire de la maternelle au lycée)</a:t>
                      </a:r>
                      <a:endParaRPr lang="fr-FR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4807068"/>
                  </a:ext>
                </a:extLst>
              </a:tr>
              <a:tr h="197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Institution Sainte Thérèse Lille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5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Commune, Mel, Ilévia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090"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Rencontre et lancement à la demande de l’établissement </a:t>
                      </a:r>
                      <a:endParaRPr lang="fr-FR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8288380"/>
                  </a:ext>
                </a:extLst>
              </a:tr>
              <a:tr h="197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Institution Sainte-Marie  Beaucamp-Ligny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5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Commune, Mel, Ilévia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090"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Actions mises en place autour de l’animation et des aménagements cyclables avec la MEL </a:t>
                      </a:r>
                      <a:endParaRPr lang="fr-FR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4437181"/>
                  </a:ext>
                </a:extLst>
              </a:tr>
              <a:tr h="299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Lycée générale et technologique Pierre de Coubertin - Calais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dirty="0">
                          <a:effectLst/>
                        </a:rPr>
                        <a:t>1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>
                          <a:effectLst/>
                        </a:rPr>
                        <a:t>-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090">
                        <a:spcAft>
                          <a:spcPts val="0"/>
                        </a:spcAft>
                      </a:pPr>
                      <a:r>
                        <a:rPr lang="fr-FR" sz="600" dirty="0">
                          <a:effectLst/>
                        </a:rPr>
                        <a:t>Le PDES va être lancé dans l’année lorsque le planning le permettra, une rencontre avec le lycée à déjà été organisée.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0409258"/>
                  </a:ext>
                </a:extLst>
              </a:tr>
            </a:tbl>
          </a:graphicData>
        </a:graphic>
      </p:graphicFrame>
      <p:sp>
        <p:nvSpPr>
          <p:cNvPr id="5" name="Accolade ouvrante 4"/>
          <p:cNvSpPr/>
          <p:nvPr/>
        </p:nvSpPr>
        <p:spPr>
          <a:xfrm>
            <a:off x="779929" y="1748118"/>
            <a:ext cx="161365" cy="762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-107576" y="1973148"/>
            <a:ext cx="968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smtClean="0"/>
              <a:t>Accompagnement terminé</a:t>
            </a:r>
            <a:endParaRPr lang="fr-FR" sz="700"/>
          </a:p>
        </p:txBody>
      </p:sp>
    </p:spTree>
    <p:extLst>
      <p:ext uri="{BB962C8B-B14F-4D97-AF65-F5344CB8AC3E}">
        <p14:creationId xmlns:p14="http://schemas.microsoft.com/office/powerpoint/2010/main" val="1803166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9478" y="284782"/>
            <a:ext cx="9228666" cy="1320800"/>
          </a:xfrm>
        </p:spPr>
        <p:txBody>
          <a:bodyPr/>
          <a:lstStyle/>
          <a:p>
            <a:r>
              <a:rPr lang="fr-FR" smtClean="0"/>
              <a:t>Exemple de suivi d’un établissement pilote 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442259"/>
          </a:xfrm>
        </p:spPr>
        <p:txBody>
          <a:bodyPr/>
          <a:lstStyle/>
          <a:p>
            <a:r>
              <a:rPr lang="fr-FR" smtClean="0"/>
              <a:t>Genech</a:t>
            </a:r>
            <a:endParaRPr lang="fr-FR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139478" y="1712259"/>
            <a:ext cx="3616759" cy="337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hlinkClick r:id="rId2"/>
              </a:rPr>
              <a:t>https://</a:t>
            </a:r>
            <a:r>
              <a:rPr lang="fr-FR" smtClean="0">
                <a:hlinkClick r:id="rId2"/>
              </a:rPr>
              <a:t>umap.openstreetmap.fr/fr/map/lycee-charlotte-perriand-a-genech-points-identifie_1143766#13/50.5356/3.1940</a:t>
            </a:r>
            <a:endParaRPr lang="fr-FR" smtClean="0"/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28016" y="3317875"/>
            <a:ext cx="2287792" cy="321799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205" y="1342423"/>
            <a:ext cx="3896540" cy="526779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496" y="1342423"/>
            <a:ext cx="3627398" cy="519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97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24873" y="2302040"/>
            <a:ext cx="498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Janv. 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4059382" y="692727"/>
            <a:ext cx="1293091" cy="960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Flèche droite 7"/>
          <p:cNvSpPr/>
          <p:nvPr/>
        </p:nvSpPr>
        <p:spPr>
          <a:xfrm>
            <a:off x="669636" y="1341458"/>
            <a:ext cx="10566400" cy="1099127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669636" y="4410363"/>
            <a:ext cx="10566400" cy="109912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0044546" y="2302040"/>
            <a:ext cx="498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Déc. 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352473" y="2302040"/>
            <a:ext cx="498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Juil. </a:t>
            </a:r>
            <a:endParaRPr lang="fr-FR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823200" y="2302040"/>
            <a:ext cx="498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Oct. 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895600" y="2302040"/>
            <a:ext cx="595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Avril. 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24873" y="5509490"/>
            <a:ext cx="498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Janv. </a:t>
            </a:r>
            <a:endParaRPr lang="fr-FR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0044546" y="5509490"/>
            <a:ext cx="498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Déc. </a:t>
            </a:r>
            <a:endParaRPr lang="fr-FR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5352473" y="5509490"/>
            <a:ext cx="498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Juil. </a:t>
            </a:r>
            <a:endParaRPr lang="fr-FR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7823200" y="5509490"/>
            <a:ext cx="498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Oct. </a:t>
            </a:r>
            <a:endParaRPr lang="fr-FR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2895600" y="5509490"/>
            <a:ext cx="595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Avril. </a:t>
            </a:r>
            <a:endParaRPr lang="fr-FR" sz="1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544290" y="1677615"/>
            <a:ext cx="200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2025</a:t>
            </a:r>
            <a:endParaRPr lang="fr-FR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44290" y="4775260"/>
            <a:ext cx="200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2026</a:t>
            </a:r>
            <a:endParaRPr lang="fr-FR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22" name="Connecteur droit 21"/>
          <p:cNvCxnSpPr/>
          <p:nvPr/>
        </p:nvCxnSpPr>
        <p:spPr>
          <a:xfrm flipV="1">
            <a:off x="3371273" y="1341458"/>
            <a:ext cx="0" cy="31185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2843645" y="972153"/>
            <a:ext cx="105525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Comité des partenaires</a:t>
            </a:r>
            <a:endParaRPr lang="fr-FR" sz="9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 flipV="1">
            <a:off x="8184232" y="1341457"/>
            <a:ext cx="0" cy="31185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378698" y="972153"/>
            <a:ext cx="105525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Comité des partenaires</a:t>
            </a:r>
            <a:endParaRPr lang="fr-FR" sz="9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32" name="Connecteur droit 31"/>
          <p:cNvCxnSpPr/>
          <p:nvPr/>
        </p:nvCxnSpPr>
        <p:spPr>
          <a:xfrm flipV="1">
            <a:off x="5071918" y="4375312"/>
            <a:ext cx="0" cy="31185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4544290" y="3996771"/>
            <a:ext cx="105525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Comité des partenaires</a:t>
            </a:r>
            <a:endParaRPr lang="fr-FR" sz="9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34" name="Connecteur droit 33"/>
          <p:cNvCxnSpPr/>
          <p:nvPr/>
        </p:nvCxnSpPr>
        <p:spPr>
          <a:xfrm flipV="1">
            <a:off x="8192652" y="4375312"/>
            <a:ext cx="0" cy="31185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7378698" y="4034097"/>
            <a:ext cx="1055255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Comité des partenaires</a:t>
            </a:r>
            <a:endParaRPr lang="fr-FR" sz="9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36" name="Connecteur droit 35"/>
          <p:cNvCxnSpPr>
            <a:stCxn id="38" idx="0"/>
          </p:cNvCxnSpPr>
          <p:nvPr/>
        </p:nvCxnSpPr>
        <p:spPr>
          <a:xfrm flipV="1">
            <a:off x="3949699" y="2124364"/>
            <a:ext cx="0" cy="56746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3422071" y="2691832"/>
            <a:ext cx="1055255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Formation présentiel (ADAV)</a:t>
            </a:r>
            <a:endParaRPr lang="fr-FR" sz="9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42" name="Connecteur droit 41"/>
          <p:cNvCxnSpPr/>
          <p:nvPr/>
        </p:nvCxnSpPr>
        <p:spPr>
          <a:xfrm flipV="1">
            <a:off x="4308288" y="5219021"/>
            <a:ext cx="0" cy="56746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3595830" y="5786489"/>
            <a:ext cx="1055255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Formation présentiel (ADAV)</a:t>
            </a:r>
            <a:endParaRPr lang="fr-FR" sz="9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44" name="Connecteur droit 43"/>
          <p:cNvCxnSpPr>
            <a:stCxn id="45" idx="0"/>
          </p:cNvCxnSpPr>
          <p:nvPr/>
        </p:nvCxnSpPr>
        <p:spPr>
          <a:xfrm flipV="1">
            <a:off x="1187450" y="5197897"/>
            <a:ext cx="0" cy="56746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659822" y="5765365"/>
            <a:ext cx="1055255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Formation présentiel (ADAV et ESP)</a:t>
            </a:r>
            <a:endParaRPr lang="fr-FR" sz="9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46" name="Connecteur droit 45"/>
          <p:cNvCxnSpPr>
            <a:stCxn id="47" idx="0"/>
          </p:cNvCxnSpPr>
          <p:nvPr/>
        </p:nvCxnSpPr>
        <p:spPr>
          <a:xfrm flipV="1">
            <a:off x="8384306" y="5219021"/>
            <a:ext cx="0" cy="56746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7856678" y="5786489"/>
            <a:ext cx="1055255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Formation présentiel (ADAV et ESP)</a:t>
            </a:r>
            <a:endParaRPr lang="fr-FR" sz="9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8" name="Rectangle à coins arrondis 47"/>
          <p:cNvSpPr/>
          <p:nvPr/>
        </p:nvSpPr>
        <p:spPr>
          <a:xfrm>
            <a:off x="2022762" y="2198255"/>
            <a:ext cx="820883" cy="24929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Challenge</a:t>
            </a:r>
            <a:endParaRPr lang="fr-FR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1" name="Rectangle à coins arrondis 50"/>
          <p:cNvSpPr/>
          <p:nvPr/>
        </p:nvSpPr>
        <p:spPr>
          <a:xfrm>
            <a:off x="1977735" y="5271528"/>
            <a:ext cx="834741" cy="24929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Challenge</a:t>
            </a:r>
            <a:endParaRPr lang="fr-FR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52" name="Connecteur droit 51"/>
          <p:cNvCxnSpPr/>
          <p:nvPr/>
        </p:nvCxnSpPr>
        <p:spPr>
          <a:xfrm flipV="1">
            <a:off x="5046516" y="1324739"/>
            <a:ext cx="0" cy="31185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4508501" y="667204"/>
            <a:ext cx="105525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Intervention vie Lycéenne Académie régionale </a:t>
            </a:r>
            <a:endParaRPr lang="fr-FR" sz="9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56" name="Connecteur droit 55"/>
          <p:cNvCxnSpPr>
            <a:stCxn id="57" idx="0"/>
          </p:cNvCxnSpPr>
          <p:nvPr/>
        </p:nvCxnSpPr>
        <p:spPr>
          <a:xfrm flipV="1">
            <a:off x="5178713" y="2119047"/>
            <a:ext cx="0" cy="56746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4651085" y="2686515"/>
            <a:ext cx="1055255" cy="2308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Comité PRSE4</a:t>
            </a:r>
            <a:endParaRPr lang="fr-FR" sz="9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58" name="Connecteur droit 57"/>
          <p:cNvCxnSpPr>
            <a:stCxn id="59" idx="0"/>
          </p:cNvCxnSpPr>
          <p:nvPr/>
        </p:nvCxnSpPr>
        <p:spPr>
          <a:xfrm flipV="1">
            <a:off x="9501904" y="2102539"/>
            <a:ext cx="0" cy="56746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8974276" y="2670007"/>
            <a:ext cx="105525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Formations visios </a:t>
            </a:r>
            <a:r>
              <a:rPr lang="fr-FR" sz="900" b="1" dirty="0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pour les 2 Académies (ADAV + ESP)</a:t>
            </a:r>
            <a:endParaRPr lang="fr-FR" sz="9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7378698" y="676478"/>
            <a:ext cx="2296973" cy="2308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Journées citoyenneté ? </a:t>
            </a:r>
            <a:endParaRPr lang="fr-FR" sz="9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7378698" y="3745384"/>
            <a:ext cx="2296973" cy="2308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Journées citoyenneté</a:t>
            </a:r>
            <a:endParaRPr lang="fr-FR" sz="9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2" name="Rectangle à coins arrondis 61"/>
          <p:cNvSpPr/>
          <p:nvPr/>
        </p:nvSpPr>
        <p:spPr>
          <a:xfrm>
            <a:off x="9162474" y="1156819"/>
            <a:ext cx="1224394" cy="40052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Communication Challenge</a:t>
            </a:r>
            <a:endParaRPr lang="fr-FR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9162474" y="4222324"/>
            <a:ext cx="1224394" cy="40052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Communication Challenge</a:t>
            </a:r>
            <a:endParaRPr lang="fr-FR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4" name="Rectangle à coins arrondis 63"/>
          <p:cNvSpPr/>
          <p:nvPr/>
        </p:nvSpPr>
        <p:spPr>
          <a:xfrm>
            <a:off x="669636" y="4218763"/>
            <a:ext cx="917862" cy="40052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Communication challenge et </a:t>
            </a:r>
            <a:r>
              <a:rPr lang="fr-FR" sz="7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visios</a:t>
            </a:r>
            <a:r>
              <a:rPr lang="fr-FR" sz="7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inscrits</a:t>
            </a:r>
            <a:endParaRPr lang="fr-FR" sz="11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5" name="Rectangle à coins arrondis 64"/>
          <p:cNvSpPr/>
          <p:nvPr/>
        </p:nvSpPr>
        <p:spPr>
          <a:xfrm>
            <a:off x="3949698" y="4398510"/>
            <a:ext cx="1614058" cy="24929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Remise de prix challenge</a:t>
            </a:r>
            <a:endParaRPr lang="fr-FR" sz="1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6" name="Rectangle à coins arrondis 65"/>
          <p:cNvSpPr/>
          <p:nvPr/>
        </p:nvSpPr>
        <p:spPr>
          <a:xfrm>
            <a:off x="3960092" y="337249"/>
            <a:ext cx="1614058" cy="24929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Remise de prix challenge</a:t>
            </a:r>
            <a:endParaRPr lang="fr-FR" sz="1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7" name="Rectangle à coins arrondis 66"/>
          <p:cNvSpPr/>
          <p:nvPr/>
        </p:nvSpPr>
        <p:spPr>
          <a:xfrm>
            <a:off x="669636" y="3909451"/>
            <a:ext cx="1445488" cy="2492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smtClean="0">
                <a:latin typeface="Yu Gothic" panose="020B0400000000000000" pitchFamily="34" charset="-128"/>
                <a:ea typeface="Yu Gothic" panose="020B0400000000000000" pitchFamily="34" charset="-128"/>
              </a:rPr>
              <a:t>Evênement challenge</a:t>
            </a:r>
            <a:endParaRPr lang="fr-FR" sz="14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8" name="Rectangle à coins arrondis 67"/>
          <p:cNvSpPr/>
          <p:nvPr/>
        </p:nvSpPr>
        <p:spPr>
          <a:xfrm>
            <a:off x="5233547" y="1347382"/>
            <a:ext cx="1375073" cy="23090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Arrêt Raphaël</a:t>
            </a:r>
            <a:endParaRPr lang="fr-FR" sz="9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34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Formations « ponctuelles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506071"/>
            <a:ext cx="6960595" cy="4633903"/>
          </a:xfrm>
        </p:spPr>
        <p:txBody>
          <a:bodyPr>
            <a:normAutofit fontScale="92500" lnSpcReduction="10000"/>
          </a:bodyPr>
          <a:lstStyle/>
          <a:p>
            <a:r>
              <a:rPr lang="fr-FR" b="1" smtClean="0"/>
              <a:t>Nouvelle session prévue à Lille début décembre</a:t>
            </a:r>
          </a:p>
          <a:p>
            <a:endParaRPr lang="fr-FR" b="1" smtClean="0"/>
          </a:p>
          <a:p>
            <a:r>
              <a:rPr lang="fr-FR" b="1" smtClean="0"/>
              <a:t>Objectifs</a:t>
            </a:r>
            <a:r>
              <a:rPr lang="fr-FR" b="1" dirty="0"/>
              <a:t> : </a:t>
            </a:r>
            <a:endParaRPr lang="fr-FR" dirty="0"/>
          </a:p>
          <a:p>
            <a:pPr lvl="0"/>
            <a:r>
              <a:rPr lang="fr-FR" dirty="0"/>
              <a:t>Former à la méthodologie PDES des personnes relais dans chaque territoire</a:t>
            </a:r>
          </a:p>
          <a:p>
            <a:pPr lvl="0"/>
            <a:r>
              <a:rPr lang="fr-FR" dirty="0"/>
              <a:t>Connaitre le jeu d’acteur et les différents dispositifs d’aide dans le domaine de l’</a:t>
            </a:r>
            <a:r>
              <a:rPr lang="fr-FR" dirty="0" err="1"/>
              <a:t>écomobilité</a:t>
            </a:r>
            <a:r>
              <a:rPr lang="fr-FR" dirty="0"/>
              <a:t> scolaire</a:t>
            </a:r>
          </a:p>
          <a:p>
            <a:pPr lvl="0"/>
            <a:r>
              <a:rPr lang="fr-FR" dirty="0"/>
              <a:t>Faire découvrir des bonnes pratiques aux participants et leurs donner des clefs de réussite</a:t>
            </a:r>
          </a:p>
          <a:p>
            <a:pPr lvl="0"/>
            <a:r>
              <a:rPr lang="fr-FR" dirty="0"/>
              <a:t>Concrétiser la formation théorique par une partie pratique</a:t>
            </a:r>
          </a:p>
          <a:p>
            <a:pPr lvl="0"/>
            <a:r>
              <a:rPr lang="fr-FR" dirty="0"/>
              <a:t>Mieux accompagner les établissements scolaires déjà lancés dans une démarche PDES</a:t>
            </a:r>
          </a:p>
          <a:p>
            <a:pPr lvl="0"/>
            <a:r>
              <a:rPr lang="fr-FR" dirty="0"/>
              <a:t>Aider les acteurs publics ou associatifs à mettre en place des actions </a:t>
            </a:r>
            <a:r>
              <a:rPr lang="fr-FR" dirty="0" err="1"/>
              <a:t>écomobiles</a:t>
            </a:r>
            <a:r>
              <a:rPr lang="fr-FR" dirty="0"/>
              <a:t> dans les collèges.</a:t>
            </a:r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815" y="459627"/>
            <a:ext cx="3499910" cy="262423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060815" y="3083858"/>
            <a:ext cx="190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51 participants cette année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313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768" y="434700"/>
            <a:ext cx="8596668" cy="13208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L’édition 2025 en quelques chiffres :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7238" y="1095100"/>
            <a:ext cx="6456621" cy="468500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40 collèges participants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00" dirty="0" smtClean="0"/>
              <a:t>13 lycées </a:t>
            </a:r>
            <a:r>
              <a:rPr lang="fr-FR" dirty="0" smtClean="0"/>
              <a:t>participants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3 cités scolaires (collèges + lycées)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32 équipes personnels 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sz="18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 smtClean="0"/>
              <a:t>Plus </a:t>
            </a:r>
            <a:r>
              <a:rPr lang="fr-FR" sz="2000" dirty="0"/>
              <a:t>de </a:t>
            </a:r>
            <a:r>
              <a:rPr lang="fr-FR" sz="2000" b="1" dirty="0" smtClean="0"/>
              <a:t>100 animations </a:t>
            </a:r>
            <a:r>
              <a:rPr lang="fr-FR" sz="2000" dirty="0"/>
              <a:t>sur le thème de l’</a:t>
            </a:r>
            <a:r>
              <a:rPr lang="fr-FR" sz="2000" dirty="0" err="1"/>
              <a:t>écomobilité</a:t>
            </a:r>
            <a:r>
              <a:rPr lang="fr-FR" sz="2000" dirty="0"/>
              <a:t> ont été organisées par les </a:t>
            </a:r>
            <a:r>
              <a:rPr lang="fr-FR" sz="2000" dirty="0" smtClean="0"/>
              <a:t>collèges et lycées à </a:t>
            </a:r>
            <a:r>
              <a:rPr lang="fr-FR" sz="2000" dirty="0"/>
              <a:t>destination des élèves et du </a:t>
            </a:r>
            <a:r>
              <a:rPr lang="fr-FR" sz="2000" smtClean="0"/>
              <a:t>personnel.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/>
              <a:t>Trois territoires ambassadeurs Ilévia, CAD et Tadao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fr-FR" sz="1800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343" y="1"/>
            <a:ext cx="3319929" cy="40430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989" y="3519928"/>
            <a:ext cx="3311672" cy="3705625"/>
          </a:xfrm>
          <a:prstGeom prst="rect">
            <a:avLst/>
          </a:prstGeom>
        </p:spPr>
      </p:pic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5638546"/>
              </p:ext>
            </p:extLst>
          </p:nvPr>
        </p:nvGraphicFramePr>
        <p:xfrm>
          <a:off x="1408899" y="4574131"/>
          <a:ext cx="4572000" cy="2283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225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9</a:t>
            </a:fld>
            <a:endParaRPr lang="en-US" dirty="0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380131" y="308441"/>
            <a:ext cx="8596668" cy="13208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Exemples d’animations</a:t>
            </a:r>
            <a:endParaRPr lang="fr-FR" sz="2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68" y="1007689"/>
            <a:ext cx="2860861" cy="21456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401" y="640028"/>
            <a:ext cx="1978886" cy="263851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47" y="3971860"/>
            <a:ext cx="2086288" cy="243462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79" y="734151"/>
            <a:ext cx="1966910" cy="254439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650" y="3782092"/>
            <a:ext cx="2076678" cy="275870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3" y="3710349"/>
            <a:ext cx="2290997" cy="307578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99" y="759831"/>
            <a:ext cx="2500884" cy="25708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268" y="3330702"/>
            <a:ext cx="3277469" cy="32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2057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Personnalisé 6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75BDA7"/>
      </a:accent1>
      <a:accent2>
        <a:srgbClr val="FF000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11309</TotalTime>
  <Words>947</Words>
  <Application>Microsoft Office PowerPoint</Application>
  <PresentationFormat>Grand écran</PresentationFormat>
  <Paragraphs>177</Paragraphs>
  <Slides>15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Yu Gothic</vt:lpstr>
      <vt:lpstr>Arial</vt:lpstr>
      <vt:lpstr>Calibri</vt:lpstr>
      <vt:lpstr>Times New Roman</vt:lpstr>
      <vt:lpstr>Trebuchet MS</vt:lpstr>
      <vt:lpstr>Wingdings 3</vt:lpstr>
      <vt:lpstr>Facette</vt:lpstr>
      <vt:lpstr>Plans de déplacements des établissements scolaires (PDES)</vt:lpstr>
      <vt:lpstr>Ordre du jour </vt:lpstr>
      <vt:lpstr>Collèges lancés dans un PDES</vt:lpstr>
      <vt:lpstr>Lycées lancés dans un PDES</vt:lpstr>
      <vt:lpstr>Exemple de suivi d’un établissement pilote </vt:lpstr>
      <vt:lpstr>Présentation PowerPoint</vt:lpstr>
      <vt:lpstr>Formations « ponctuelles »</vt:lpstr>
      <vt:lpstr>L’édition 2025 en quelques chiffres :</vt:lpstr>
      <vt:lpstr>Exemples d’animations</vt:lpstr>
      <vt:lpstr>Nouveau site internet / Charte graphique</vt:lpstr>
      <vt:lpstr>Mobilactiv’ </vt:lpstr>
      <vt:lpstr>Nouvelle exposition </vt:lpstr>
      <vt:lpstr>Nouvelle exposition </vt:lpstr>
      <vt:lpstr>Objectifs 2025/2026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de déplacements des établissements scolaires (PDES)</dc:title>
  <dc:creator>Raphaël Honorez</dc:creator>
  <cp:lastModifiedBy>Raphaël Honorez</cp:lastModifiedBy>
  <cp:revision>73</cp:revision>
  <dcterms:created xsi:type="dcterms:W3CDTF">2023-08-22T14:04:20Z</dcterms:created>
  <dcterms:modified xsi:type="dcterms:W3CDTF">2025-10-10T15:47:24Z</dcterms:modified>
</cp:coreProperties>
</file>