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259" r:id="rId3"/>
    <p:sldId id="265" r:id="rId4"/>
    <p:sldId id="269" r:id="rId5"/>
    <p:sldId id="271" r:id="rId6"/>
    <p:sldId id="272" r:id="rId7"/>
    <p:sldId id="297" r:id="rId8"/>
    <p:sldId id="273" r:id="rId9"/>
    <p:sldId id="301" r:id="rId10"/>
    <p:sldId id="300" r:id="rId11"/>
    <p:sldId id="303" r:id="rId12"/>
    <p:sldId id="304" r:id="rId13"/>
    <p:sldId id="302" r:id="rId14"/>
    <p:sldId id="327" r:id="rId15"/>
    <p:sldId id="275" r:id="rId16"/>
    <p:sldId id="305" r:id="rId17"/>
    <p:sldId id="306" r:id="rId18"/>
    <p:sldId id="307" r:id="rId19"/>
    <p:sldId id="308" r:id="rId20"/>
    <p:sldId id="317" r:id="rId21"/>
    <p:sldId id="318" r:id="rId22"/>
    <p:sldId id="320" r:id="rId23"/>
    <p:sldId id="322" r:id="rId24"/>
    <p:sldId id="313" r:id="rId25"/>
    <p:sldId id="323" r:id="rId26"/>
    <p:sldId id="325" r:id="rId27"/>
    <p:sldId id="326" r:id="rId28"/>
    <p:sldId id="331" r:id="rId29"/>
    <p:sldId id="333" r:id="rId30"/>
    <p:sldId id="328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8276" autoAdjust="0"/>
  </p:normalViewPr>
  <p:slideViewPr>
    <p:cSldViewPr>
      <p:cViewPr>
        <p:scale>
          <a:sx n="100" d="100"/>
          <a:sy n="100" d="100"/>
        </p:scale>
        <p:origin x="-744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58A66-FEAB-4DBB-9F70-57B2C6649F02}" type="datetimeFigureOut">
              <a:rPr lang="fr-FR" smtClean="0"/>
              <a:pPr/>
              <a:t>25/04/17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AD828-B45F-4D01-A289-12BF2E0A7BA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423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66667-26C8-4402-88B9-5B8B8C0CE93F}" type="datetimeFigureOut">
              <a:rPr lang="fr-FR" smtClean="0"/>
              <a:pPr/>
              <a:t>25/04/17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9017-36F9-4287-93B4-2832CAB011E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94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39017-36F9-4287-93B4-2832CAB011E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9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0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5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6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1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2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025"/>
          <p:cNvSpPr txBox="1">
            <a:spLocks noChangeArrowheads="1"/>
          </p:cNvSpPr>
          <p:nvPr/>
        </p:nvSpPr>
        <p:spPr bwMode="auto">
          <a:xfrm>
            <a:off x="2143057" y="685481"/>
            <a:ext cx="2571887" cy="34295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endParaRPr lang="fr-FR" altLang="fr-FR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467" name="Text Box 1026"/>
          <p:cNvSpPr>
            <a:spLocks noGrp="1" noChangeArrowheads="1"/>
          </p:cNvSpPr>
          <p:nvPr>
            <p:ph type="body"/>
          </p:nvPr>
        </p:nvSpPr>
        <p:spPr>
          <a:xfrm>
            <a:off x="914693" y="4343507"/>
            <a:ext cx="5028615" cy="4117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6B1EF67-0284-4A4E-A0B1-5F7CAB2415F9}" type="slidenum">
              <a:rPr lang="fr-FR" altLang="fr-FR" sz="1200" smtClean="0"/>
              <a:pPr/>
              <a:t>10</a:t>
            </a:fld>
            <a:endParaRPr lang="fr-FR" altLang="fr-FR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5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6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8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9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025"/>
          <p:cNvSpPr txBox="1">
            <a:spLocks noChangeArrowheads="1"/>
          </p:cNvSpPr>
          <p:nvPr/>
        </p:nvSpPr>
        <p:spPr bwMode="auto">
          <a:xfrm>
            <a:off x="2143057" y="685481"/>
            <a:ext cx="2571887" cy="34295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endParaRPr lang="fr-FR" altLang="fr-FR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3491" name="Text Box 1026"/>
          <p:cNvSpPr>
            <a:spLocks noGrp="1" noChangeArrowheads="1"/>
          </p:cNvSpPr>
          <p:nvPr>
            <p:ph type="body"/>
          </p:nvPr>
        </p:nvSpPr>
        <p:spPr>
          <a:xfrm>
            <a:off x="914693" y="4343507"/>
            <a:ext cx="5028615" cy="4117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7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4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5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7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26" name="Image 25" descr="frise_velo_ADA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5093317"/>
            <a:ext cx="9144000" cy="1791627"/>
          </a:xfrm>
          <a:prstGeom prst="rect">
            <a:avLst/>
          </a:prstGeom>
        </p:spPr>
      </p:pic>
      <p:sp>
        <p:nvSpPr>
          <p:cNvPr id="27" name="Text Box 4"/>
          <p:cNvSpPr txBox="1">
            <a:spLocks noChangeArrowheads="1"/>
          </p:cNvSpPr>
          <p:nvPr userDrawn="1"/>
        </p:nvSpPr>
        <p:spPr bwMode="auto">
          <a:xfrm>
            <a:off x="6145407" y="6308880"/>
            <a:ext cx="3079987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 Gothic" charset="0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À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vélo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,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simplifiez-vous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la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ville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!</a:t>
            </a:r>
          </a:p>
          <a:p>
            <a:pPr algn="r" eaLnBrk="1" hangingPunct="1">
              <a:lnSpc>
                <a:spcPct val="100000"/>
              </a:lnSpc>
              <a:buFont typeface="Arial" charset="0"/>
              <a:buNone/>
              <a:defRPr/>
            </a:pPr>
            <a:endParaRPr lang="en-GB" sz="1800" b="1" i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8" name="Image 27" descr="ADAVts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00" y="6056826"/>
            <a:ext cx="576064" cy="800734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4139952" y="640281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droitauvelo.org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0630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25/04/17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7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25/04/17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54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341BE67-192F-42C2-86B1-FC18DCBD10BF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3936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227763" y="6248400"/>
            <a:ext cx="2228850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B44C823-E678-4785-AD56-C2300C474B62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8083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25/04/17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83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25/04/17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25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25/04/17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53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25/04/17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23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25/04/17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88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25/04/17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09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25/04/17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30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25/04/17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5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5445224"/>
            <a:ext cx="8280920" cy="127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6" name="Image 5" descr="frise_velo_ADAV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5093317"/>
            <a:ext cx="9144000" cy="1791627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6145407" y="6308880"/>
            <a:ext cx="3079987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 Gothic" charset="0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À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vélo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,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simplifiez-vous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la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ville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!</a:t>
            </a:r>
          </a:p>
          <a:p>
            <a:pPr algn="r" eaLnBrk="1" hangingPunct="1">
              <a:lnSpc>
                <a:spcPct val="100000"/>
              </a:lnSpc>
              <a:buFont typeface="Arial" charset="0"/>
              <a:buNone/>
              <a:defRPr/>
            </a:pPr>
            <a:endParaRPr lang="en-GB" sz="1800" b="1" i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Image 7" descr="ADAVtsp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00" y="6056826"/>
            <a:ext cx="576064" cy="800734"/>
          </a:xfrm>
          <a:prstGeom prst="rect">
            <a:avLst/>
          </a:prstGeom>
        </p:spPr>
      </p:pic>
      <p:sp>
        <p:nvSpPr>
          <p:cNvPr id="22" name="ZoneTexte 21"/>
          <p:cNvSpPr txBox="1"/>
          <p:nvPr userDrawn="1"/>
        </p:nvSpPr>
        <p:spPr>
          <a:xfrm>
            <a:off x="4139952" y="640281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droitauvelo.org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7925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pn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5" Type="http://schemas.openxmlformats.org/officeDocument/2006/relationships/image" Target="../media/image15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jpeg"/><Relationship Id="rId14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4" Type="http://schemas.openxmlformats.org/officeDocument/2006/relationships/image" Target="../media/image77.jpeg"/><Relationship Id="rId5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openxmlformats.org/officeDocument/2006/relationships/image" Target="../media/image82.jpeg"/><Relationship Id="rId5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png"/><Relationship Id="rId15" Type="http://schemas.openxmlformats.org/officeDocument/2006/relationships/image" Target="../media/image16.jpeg"/><Relationship Id="rId16" Type="http://schemas.openxmlformats.org/officeDocument/2006/relationships/image" Target="../media/image92.jpeg"/><Relationship Id="rId17" Type="http://schemas.openxmlformats.org/officeDocument/2006/relationships/hyperlink" Target="mailto:info@droitauvelo.org" TargetMode="External"/><Relationship Id="rId18" Type="http://schemas.openxmlformats.org/officeDocument/2006/relationships/image" Target="../media/image93.jpeg"/><Relationship Id="rId19" Type="http://schemas.openxmlformats.org/officeDocument/2006/relationships/hyperlink" Target="mailto:contact@ecomobilite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eg"/><Relationship Id="rId4" Type="http://schemas.openxmlformats.org/officeDocument/2006/relationships/image" Target="../media/image10.gif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755576" y="-243408"/>
            <a:ext cx="776916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Droit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endParaRPr lang="en-GB" sz="6000" b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0" y="692696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Association de promotion du </a:t>
            </a:r>
            <a:r>
              <a:rPr lang="en-GB" sz="24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24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</a:t>
            </a:r>
            <a:r>
              <a:rPr lang="en-GB" sz="24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" name="Image 2" descr="carteAntennesADAV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703" y="1844824"/>
            <a:ext cx="5714665" cy="3712367"/>
          </a:xfrm>
          <a:prstGeom prst="rect">
            <a:avLst/>
          </a:prstGeom>
        </p:spPr>
      </p:pic>
      <p:sp>
        <p:nvSpPr>
          <p:cNvPr id="33" name="Espace réservé du contenu 2"/>
          <p:cNvSpPr txBox="1">
            <a:spLocks/>
          </p:cNvSpPr>
          <p:nvPr/>
        </p:nvSpPr>
        <p:spPr>
          <a:xfrm>
            <a:off x="14808" y="1268760"/>
            <a:ext cx="8229600" cy="87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Une présence régionale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280" y="3119084"/>
            <a:ext cx="482384" cy="53586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999" y="3911172"/>
            <a:ext cx="546673" cy="5040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608" y="2903060"/>
            <a:ext cx="576064" cy="1807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616" y="4415228"/>
            <a:ext cx="468000" cy="5773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608" y="3695148"/>
            <a:ext cx="576064" cy="2302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512" y="2182980"/>
            <a:ext cx="720000" cy="72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960" y="5333880"/>
            <a:ext cx="539552" cy="32736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313" y="5661248"/>
            <a:ext cx="541199" cy="2988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924" y="5999404"/>
            <a:ext cx="288032" cy="28803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9" y="5589240"/>
            <a:ext cx="291600" cy="46626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884" y="6143420"/>
            <a:ext cx="432048" cy="11223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948" y="5999404"/>
            <a:ext cx="309916" cy="309916"/>
          </a:xfrm>
          <a:prstGeom prst="rect">
            <a:avLst/>
          </a:prstGeom>
        </p:spPr>
      </p:pic>
      <p:pic>
        <p:nvPicPr>
          <p:cNvPr id="27" name="Image 26" descr="CUD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5085184"/>
            <a:ext cx="632163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7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27200" y="609600"/>
            <a:ext cx="741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2" indent="0" algn="just">
              <a:lnSpc>
                <a:spcPct val="70000"/>
              </a:lnSpc>
              <a:spcBef>
                <a:spcPts val="600"/>
              </a:spcBef>
              <a:buFontTx/>
              <a:buNone/>
            </a:pPr>
            <a:endParaRPr lang="fr-FR" altLang="fr-FR" sz="20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fr-FR" altLang="fr-FR" sz="2400" dirty="0" smtClean="0">
              <a:latin typeface="Helvetica" charset="0"/>
            </a:endParaRPr>
          </a:p>
          <a:p>
            <a:pPr algn="just" eaLnBrk="1" hangingPunct="1">
              <a:buFontTx/>
              <a:buNone/>
            </a:pPr>
            <a:endParaRPr lang="fr-FR" altLang="fr-FR" sz="2400" dirty="0" smtClean="0">
              <a:latin typeface="Calibri" pitchFamily="34" charset="0"/>
            </a:endParaRPr>
          </a:p>
        </p:txBody>
      </p:sp>
      <p:pic>
        <p:nvPicPr>
          <p:cNvPr id="31747" name="Image 3" descr="img_temps_transports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3443574" cy="397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5496" y="1456184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Rapidité et 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ponctualité</a:t>
            </a:r>
          </a:p>
        </p:txBody>
      </p:sp>
    </p:spTree>
    <p:extLst>
      <p:ext uri="{BB962C8B-B14F-4D97-AF65-F5344CB8AC3E}">
        <p14:creationId xmlns:p14="http://schemas.microsoft.com/office/powerpoint/2010/main" val="3866497915"/>
      </p:ext>
    </p:extLst>
  </p:cSld>
  <p:clrMapOvr>
    <a:masterClrMapping/>
  </p:clrMapOvr>
  <p:transition xmlns:p14="http://schemas.microsoft.com/office/powerpoint/2010/main" advTm="857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CustomShape 3"/>
          <p:cNvSpPr/>
          <p:nvPr/>
        </p:nvSpPr>
        <p:spPr>
          <a:xfrm>
            <a:off x="1447920" y="4575976"/>
            <a:ext cx="6400800" cy="22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42840" rIns="85680" bIns="42840"/>
          <a:lstStyle/>
          <a:p>
            <a:pPr>
              <a:lnSpc>
                <a:spcPct val="70000"/>
              </a:lnSpc>
            </a:pPr>
            <a:r>
              <a:rPr lang="en-GB" sz="2800" b="1" dirty="0">
                <a:solidFill>
                  <a:schemeClr val="tx2"/>
                </a:solidFill>
              </a:rPr>
              <a:t>d</a:t>
            </a:r>
            <a:r>
              <a:rPr lang="fr-FR" sz="2800" b="1" dirty="0">
                <a:solidFill>
                  <a:schemeClr val="tx2"/>
                </a:solidFill>
              </a:rPr>
              <a:t>'</a:t>
            </a:r>
            <a:r>
              <a:rPr lang="en-GB" sz="2800" b="1" dirty="0" err="1">
                <a:solidFill>
                  <a:schemeClr val="tx2"/>
                </a:solidFill>
              </a:rPr>
              <a:t>une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 err="1">
                <a:solidFill>
                  <a:schemeClr val="tx2"/>
                </a:solidFill>
              </a:rPr>
              <a:t>voiture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personnelle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estimés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entre 4000 et 10000 € par </a:t>
            </a:r>
            <a:r>
              <a:rPr lang="en-GB" sz="2800" b="1" dirty="0" smtClean="0">
                <a:solidFill>
                  <a:schemeClr val="tx2"/>
                </a:solidFill>
              </a:rPr>
              <a:t>an</a:t>
            </a:r>
          </a:p>
          <a:p>
            <a:pPr algn="r">
              <a:lnSpc>
                <a:spcPct val="70000"/>
              </a:lnSpc>
            </a:pPr>
            <a:endParaRPr lang="en-GB" b="1" dirty="0" smtClean="0">
              <a:solidFill>
                <a:schemeClr val="tx2"/>
              </a:solidFill>
            </a:endParaRPr>
          </a:p>
          <a:p>
            <a:pPr algn="r">
              <a:lnSpc>
                <a:spcPct val="7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source </a:t>
            </a:r>
            <a:r>
              <a:rPr lang="en-GB" b="1" dirty="0">
                <a:solidFill>
                  <a:schemeClr val="tx2"/>
                </a:solidFill>
              </a:rPr>
              <a:t>: ADEME</a:t>
            </a:r>
          </a:p>
          <a:p>
            <a:pPr>
              <a:lnSpc>
                <a:spcPct val="70000"/>
              </a:lnSpc>
            </a:pPr>
            <a:endParaRPr sz="2400" b="1" dirty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</a:pPr>
            <a:endParaRPr sz="2400" b="1" dirty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</a:pPr>
            <a:endParaRPr sz="2400" b="1" dirty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</a:pPr>
            <a:endParaRPr sz="2400" b="1" dirty="0">
              <a:solidFill>
                <a:schemeClr val="tx2"/>
              </a:solidFill>
            </a:endParaRPr>
          </a:p>
        </p:txBody>
      </p:sp>
      <p:pic>
        <p:nvPicPr>
          <p:cNvPr id="734" name="Image 9" descr="billets.png"/>
          <p:cNvPicPr/>
          <p:nvPr/>
        </p:nvPicPr>
        <p:blipFill>
          <a:blip r:embed="rId3"/>
          <a:stretch/>
        </p:blipFill>
        <p:spPr>
          <a:xfrm>
            <a:off x="2362320" y="1916832"/>
            <a:ext cx="4657680" cy="2492640"/>
          </a:xfrm>
          <a:prstGeom prst="rect">
            <a:avLst/>
          </a:prstGeom>
          <a:ln>
            <a:noFill/>
          </a:ln>
        </p:spPr>
      </p:pic>
      <p:sp>
        <p:nvSpPr>
          <p:cNvPr id="9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5496" y="1456184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Les coûts moyens</a:t>
            </a:r>
          </a:p>
        </p:txBody>
      </p:sp>
    </p:spTree>
    <p:extLst>
      <p:ext uri="{BB962C8B-B14F-4D97-AF65-F5344CB8AC3E}">
        <p14:creationId xmlns:p14="http://schemas.microsoft.com/office/powerpoint/2010/main" val="77017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Image 7" descr="porte_monnaie1.png"/>
          <p:cNvPicPr/>
          <p:nvPr/>
        </p:nvPicPr>
        <p:blipFill>
          <a:blip r:embed="rId3"/>
          <a:stretch/>
        </p:blipFill>
        <p:spPr>
          <a:xfrm>
            <a:off x="1143000" y="2060848"/>
            <a:ext cx="2449440" cy="2819520"/>
          </a:xfrm>
          <a:prstGeom prst="rect">
            <a:avLst/>
          </a:prstGeom>
          <a:ln>
            <a:noFill/>
          </a:ln>
        </p:spPr>
      </p:pic>
      <p:pic>
        <p:nvPicPr>
          <p:cNvPr id="741" name="Image 8" descr="bricovelo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24280" y="609480"/>
            <a:ext cx="3919680" cy="3907080"/>
          </a:xfrm>
          <a:prstGeom prst="rect">
            <a:avLst/>
          </a:prstGeom>
          <a:ln>
            <a:noFill/>
          </a:ln>
        </p:spPr>
      </p:pic>
      <p:sp>
        <p:nvSpPr>
          <p:cNvPr id="9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1447920" y="4864008"/>
            <a:ext cx="6400800" cy="22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42840" rIns="85680" bIns="42840"/>
          <a:lstStyle/>
          <a:p>
            <a:pPr>
              <a:lnSpc>
                <a:spcPct val="70000"/>
              </a:lnSpc>
            </a:pPr>
            <a:r>
              <a:rPr lang="en-GB" sz="2800" b="1" dirty="0" smtClean="0">
                <a:solidFill>
                  <a:schemeClr val="tx2"/>
                </a:solidFill>
              </a:rPr>
              <a:t>d</a:t>
            </a:r>
            <a:r>
              <a:rPr lang="fr-FR" sz="2800" b="1" dirty="0" smtClean="0">
                <a:solidFill>
                  <a:schemeClr val="tx2"/>
                </a:solidFill>
              </a:rPr>
              <a:t>'</a:t>
            </a:r>
            <a:r>
              <a:rPr lang="en-GB" sz="2800" b="1" dirty="0" smtClean="0">
                <a:solidFill>
                  <a:schemeClr val="tx2"/>
                </a:solidFill>
              </a:rPr>
              <a:t>un </a:t>
            </a:r>
            <a:r>
              <a:rPr lang="en-GB" sz="2800" b="1" dirty="0" err="1" smtClean="0">
                <a:solidFill>
                  <a:schemeClr val="tx2"/>
                </a:solidFill>
              </a:rPr>
              <a:t>vélo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estimés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à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une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centaine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d'euros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</a:rPr>
              <a:t>par </a:t>
            </a:r>
            <a:r>
              <a:rPr lang="en-GB" sz="2800" b="1" dirty="0" smtClean="0">
                <a:solidFill>
                  <a:schemeClr val="tx2"/>
                </a:solidFill>
              </a:rPr>
              <a:t>an</a:t>
            </a:r>
            <a:endParaRPr lang="en-GB" b="1" dirty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</a:pPr>
            <a:endParaRPr sz="2400" b="1" dirty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</a:pPr>
            <a:endParaRPr sz="2400" b="1" dirty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</a:pPr>
            <a:endParaRPr sz="2400" b="1" dirty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</a:pPr>
            <a:endParaRPr sz="24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5496" y="1456184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Les coûts moyens</a:t>
            </a:r>
          </a:p>
        </p:txBody>
      </p:sp>
    </p:spTree>
    <p:extLst>
      <p:ext uri="{BB962C8B-B14F-4D97-AF65-F5344CB8AC3E}">
        <p14:creationId xmlns:p14="http://schemas.microsoft.com/office/powerpoint/2010/main" val="168678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9138"/>
            <a:ext cx="2272754" cy="22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5496" y="1456184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Le vélo, c'est bon pour la planète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pic>
        <p:nvPicPr>
          <p:cNvPr id="12" name="Image 11" descr="Sans tit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861047"/>
            <a:ext cx="5904656" cy="1647399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2195736" y="2060848"/>
            <a:ext cx="6192688" cy="10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altLang="fr-FR" sz="9600" b="1" dirty="0" smtClean="0">
                <a:solidFill>
                  <a:schemeClr val="tx2"/>
                </a:solidFill>
              </a:rPr>
              <a:t>Aucune </a:t>
            </a:r>
            <a:r>
              <a:rPr lang="fr-FR" altLang="fr-FR" sz="9600" b="1" dirty="0">
                <a:solidFill>
                  <a:schemeClr val="tx2"/>
                </a:solidFill>
              </a:rPr>
              <a:t>émission de polluant et de gaz à effet de serre </a:t>
            </a:r>
          </a:p>
          <a:p>
            <a:pPr>
              <a:spcBef>
                <a:spcPts val="500"/>
              </a:spcBef>
            </a:pPr>
            <a:r>
              <a:rPr lang="fr-FR" altLang="fr-FR" sz="9600" b="1" dirty="0">
                <a:solidFill>
                  <a:schemeClr val="tx2"/>
                </a:solidFill>
              </a:rPr>
              <a:t>Pas de bruit</a:t>
            </a:r>
          </a:p>
          <a:p>
            <a:r>
              <a:rPr lang="fr-FR" altLang="fr-FR" sz="9600" b="1" dirty="0">
                <a:solidFill>
                  <a:schemeClr val="tx2"/>
                </a:solidFill>
              </a:rPr>
              <a:t>Moins d’espace consommé </a:t>
            </a:r>
          </a:p>
          <a:p>
            <a:pPr marL="400050" lvl="1" indent="0">
              <a:buNone/>
            </a:pPr>
            <a:r>
              <a:rPr lang="fr-FR" altLang="fr-FR" sz="9200" b="1" dirty="0" smtClean="0">
                <a:solidFill>
                  <a:schemeClr val="tx2"/>
                </a:solidFill>
              </a:rPr>
              <a:t>ex. 1 </a:t>
            </a:r>
            <a:r>
              <a:rPr lang="fr-FR" altLang="fr-FR" sz="9200" b="1" dirty="0">
                <a:solidFill>
                  <a:schemeClr val="tx2"/>
                </a:solidFill>
              </a:rPr>
              <a:t>place </a:t>
            </a:r>
            <a:r>
              <a:rPr lang="fr-FR" altLang="fr-FR" sz="9200" b="1" dirty="0" smtClean="0">
                <a:solidFill>
                  <a:schemeClr val="tx2"/>
                </a:solidFill>
              </a:rPr>
              <a:t>auto </a:t>
            </a:r>
            <a:r>
              <a:rPr lang="fr-FR" altLang="fr-FR" sz="9200" b="1" dirty="0">
                <a:solidFill>
                  <a:schemeClr val="tx2"/>
                </a:solidFill>
              </a:rPr>
              <a:t>= </a:t>
            </a:r>
            <a:r>
              <a:rPr lang="fr-FR" altLang="fr-FR" sz="9200" b="1" dirty="0" smtClean="0">
                <a:solidFill>
                  <a:schemeClr val="tx2"/>
                </a:solidFill>
              </a:rPr>
              <a:t>8 </a:t>
            </a:r>
            <a:r>
              <a:rPr lang="fr-FR" altLang="fr-FR" sz="9200" b="1" dirty="0">
                <a:solidFill>
                  <a:schemeClr val="tx2"/>
                </a:solidFill>
              </a:rPr>
              <a:t>à 10 </a:t>
            </a:r>
            <a:r>
              <a:rPr lang="fr-FR" altLang="fr-FR" sz="9200" b="1" dirty="0" smtClean="0">
                <a:solidFill>
                  <a:schemeClr val="tx2"/>
                </a:solidFill>
              </a:rPr>
              <a:t>places vélo</a:t>
            </a:r>
            <a:endParaRPr lang="fr-FR" altLang="fr-FR" sz="9200" b="1" dirty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9600" b="1" dirty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9600" b="1" dirty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1835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Image 2" descr="bromptonLilas2.jpg"/>
          <p:cNvPicPr/>
          <p:nvPr/>
        </p:nvPicPr>
        <p:blipFill>
          <a:blip r:embed="rId3"/>
          <a:stretch/>
        </p:blipFill>
        <p:spPr>
          <a:xfrm>
            <a:off x="179512" y="2970568"/>
            <a:ext cx="3106800" cy="2330640"/>
          </a:xfrm>
          <a:prstGeom prst="rect">
            <a:avLst/>
          </a:prstGeom>
          <a:ln>
            <a:noFill/>
          </a:ln>
        </p:spPr>
      </p:pic>
      <p:pic>
        <p:nvPicPr>
          <p:cNvPr id="713" name="Image 5" descr="brompton+tram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36096" y="3501008"/>
            <a:ext cx="2664296" cy="1800200"/>
          </a:xfrm>
          <a:prstGeom prst="rect">
            <a:avLst/>
          </a:prstGeom>
          <a:ln>
            <a:noFill/>
          </a:ln>
        </p:spPr>
      </p:pic>
      <p:pic>
        <p:nvPicPr>
          <p:cNvPr id="9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6066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747" y="1916832"/>
            <a:ext cx="4529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EF080E"/>
              </a:buClr>
            </a:pPr>
            <a:r>
              <a:rPr lang="en-GB" altLang="fr-FR" sz="2400" b="1" dirty="0" err="1" smtClean="0">
                <a:solidFill>
                  <a:schemeClr val="tx2"/>
                </a:solidFill>
              </a:rPr>
              <a:t>Possibilité</a:t>
            </a:r>
            <a:r>
              <a:rPr lang="en-GB" altLang="fr-FR" sz="2400" b="1" dirty="0" smtClean="0">
                <a:solidFill>
                  <a:schemeClr val="tx2"/>
                </a:solidFill>
              </a:rPr>
              <a:t> </a:t>
            </a:r>
            <a:r>
              <a:rPr lang="en-GB" altLang="fr-FR" sz="2400" b="1" dirty="0">
                <a:solidFill>
                  <a:schemeClr val="tx2"/>
                </a:solidFill>
              </a:rPr>
              <a:t>de combiner</a:t>
            </a:r>
          </a:p>
          <a:p>
            <a:pPr>
              <a:lnSpc>
                <a:spcPct val="100000"/>
              </a:lnSpc>
              <a:buClr>
                <a:srgbClr val="EF080E"/>
              </a:buClr>
            </a:pPr>
            <a:r>
              <a:rPr lang="en-GB" altLang="fr-FR" sz="2400" b="1" dirty="0" err="1" smtClean="0">
                <a:solidFill>
                  <a:schemeClr val="tx2"/>
                </a:solidFill>
              </a:rPr>
              <a:t>plusieurs</a:t>
            </a:r>
            <a:r>
              <a:rPr lang="en-GB" altLang="fr-FR" sz="2400" b="1" dirty="0" smtClean="0">
                <a:solidFill>
                  <a:schemeClr val="tx2"/>
                </a:solidFill>
              </a:rPr>
              <a:t> </a:t>
            </a:r>
            <a:r>
              <a:rPr lang="en-GB" altLang="fr-FR" sz="2400" b="1" dirty="0">
                <a:solidFill>
                  <a:schemeClr val="tx2"/>
                </a:solidFill>
              </a:rPr>
              <a:t>modes de </a:t>
            </a:r>
            <a:r>
              <a:rPr lang="en-GB" altLang="fr-FR" sz="2400" b="1" dirty="0" err="1">
                <a:solidFill>
                  <a:schemeClr val="tx2"/>
                </a:solidFill>
              </a:rPr>
              <a:t>déplacement</a:t>
            </a:r>
            <a:endParaRPr lang="en-GB" altLang="fr-FR" sz="2400" b="1" dirty="0">
              <a:solidFill>
                <a:schemeClr val="tx2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5496" y="145618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Intermodalité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5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496" y="1276317"/>
            <a:ext cx="8712968" cy="64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5680" tIns="42840" rIns="85680" bIns="428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rgbClr val="5836BC"/>
              </a:buClr>
            </a:pPr>
            <a:r>
              <a:rPr lang="en-GB" altLang="fr-FR" sz="3600" b="1" dirty="0" err="1" smtClean="0">
                <a:solidFill>
                  <a:schemeClr val="tx2"/>
                </a:solidFill>
                <a:latin typeface="+mn-lt"/>
              </a:rPr>
              <a:t>Conseils</a:t>
            </a:r>
            <a:r>
              <a:rPr lang="en-GB" altLang="fr-FR" sz="3600" b="1" dirty="0" smtClean="0">
                <a:solidFill>
                  <a:schemeClr val="tx2"/>
                </a:solidFill>
                <a:latin typeface="+mn-lt"/>
              </a:rPr>
              <a:t> pour </a:t>
            </a:r>
            <a:r>
              <a:rPr lang="en-GB" altLang="fr-FR" sz="3600" b="1" dirty="0" err="1" smtClean="0">
                <a:solidFill>
                  <a:schemeClr val="tx2"/>
                </a:solidFill>
                <a:latin typeface="+mn-lt"/>
              </a:rPr>
              <a:t>rouler</a:t>
            </a:r>
            <a:r>
              <a:rPr lang="en-GB" altLang="fr-FR" sz="3600" b="1" dirty="0" smtClean="0">
                <a:solidFill>
                  <a:schemeClr val="tx2"/>
                </a:solidFill>
                <a:latin typeface="+mn-lt"/>
              </a:rPr>
              <a:t> en </a:t>
            </a:r>
            <a:r>
              <a:rPr lang="en-GB" altLang="fr-FR" sz="3600" b="1" dirty="0" err="1">
                <a:solidFill>
                  <a:schemeClr val="tx2"/>
                </a:solidFill>
                <a:latin typeface="+mn-lt"/>
              </a:rPr>
              <a:t>toute</a:t>
            </a:r>
            <a:r>
              <a:rPr lang="en-GB" altLang="fr-FR" sz="3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altLang="fr-FR" sz="3600" b="1" dirty="0" err="1" smtClean="0">
                <a:solidFill>
                  <a:schemeClr val="tx2"/>
                </a:solidFill>
                <a:latin typeface="+mn-lt"/>
              </a:rPr>
              <a:t>sécurité</a:t>
            </a:r>
            <a:endParaRPr lang="en-GB" altLang="fr-FR" sz="3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907704" y="1877896"/>
            <a:ext cx="5256584" cy="3640653"/>
          </a:xfrm>
          <a:prstGeom prst="rect">
            <a:avLst/>
          </a:prstGeom>
          <a:ln>
            <a:noFill/>
          </a:ln>
        </p:spPr>
      </p:pic>
      <p:sp>
        <p:nvSpPr>
          <p:cNvPr id="11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6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Image 1" descr="Sans titre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2344" y="428072"/>
            <a:ext cx="8264112" cy="6241288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7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3806825" cy="285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851920" cy="363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5496" y="145618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La nuit, l'éclairage c'est vital !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sp>
        <p:nvSpPr>
          <p:cNvPr id="9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690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Image 1" descr="ADAV-Libessart-fiche3-centrale-impression.jpg"/>
          <p:cNvPicPr/>
          <p:nvPr/>
        </p:nvPicPr>
        <p:blipFill>
          <a:blip r:embed="rId3"/>
          <a:stretch/>
        </p:blipFill>
        <p:spPr>
          <a:xfrm>
            <a:off x="0" y="1268760"/>
            <a:ext cx="2627784" cy="4680520"/>
          </a:xfrm>
          <a:prstGeom prst="rect">
            <a:avLst/>
          </a:prstGeom>
          <a:ln>
            <a:noFill/>
          </a:ln>
        </p:spPr>
      </p:pic>
      <p:sp>
        <p:nvSpPr>
          <p:cNvPr id="9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707904" y="2492896"/>
            <a:ext cx="4176464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4400" b="1" dirty="0" smtClean="0">
                <a:solidFill>
                  <a:schemeClr val="tx2"/>
                </a:solidFill>
              </a:rPr>
              <a:t>Les différents  aménagements cyclables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1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03648" y="3861048"/>
            <a:ext cx="1257120" cy="1263600"/>
          </a:xfrm>
          <a:prstGeom prst="rect">
            <a:avLst/>
          </a:prstGeom>
          <a:ln>
            <a:noFill/>
          </a:ln>
        </p:spPr>
      </p:pic>
      <p:pic>
        <p:nvPicPr>
          <p:cNvPr id="758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24128" y="1988840"/>
            <a:ext cx="1250640" cy="1233720"/>
          </a:xfrm>
          <a:prstGeom prst="rect">
            <a:avLst/>
          </a:prstGeom>
          <a:ln>
            <a:noFill/>
          </a:ln>
        </p:spPr>
      </p:pic>
      <p:pic>
        <p:nvPicPr>
          <p:cNvPr id="759" name="Picture 11"/>
          <p:cNvPicPr/>
          <p:nvPr/>
        </p:nvPicPr>
        <p:blipFill>
          <a:blip r:embed="rId5"/>
          <a:stretch/>
        </p:blipFill>
        <p:spPr>
          <a:xfrm>
            <a:off x="323528" y="3861048"/>
            <a:ext cx="1000080" cy="1287360"/>
          </a:xfrm>
          <a:prstGeom prst="rect">
            <a:avLst/>
          </a:prstGeom>
          <a:ln>
            <a:noFill/>
          </a:ln>
        </p:spPr>
      </p:pic>
      <p:pic>
        <p:nvPicPr>
          <p:cNvPr id="760" name="Image 23" descr="pisteObligatoire.png"/>
          <p:cNvPicPr/>
          <p:nvPr/>
        </p:nvPicPr>
        <p:blipFill>
          <a:blip r:embed="rId6"/>
          <a:stretch/>
        </p:blipFill>
        <p:spPr>
          <a:xfrm>
            <a:off x="7019408" y="2020520"/>
            <a:ext cx="1219320" cy="1231920"/>
          </a:xfrm>
          <a:prstGeom prst="rect">
            <a:avLst/>
          </a:prstGeom>
          <a:ln>
            <a:noFill/>
          </a:ln>
        </p:spPr>
      </p:pic>
      <p:pic>
        <p:nvPicPr>
          <p:cNvPr id="761" name="Image 24" descr="couloir bus.png"/>
          <p:cNvPicPr/>
          <p:nvPr/>
        </p:nvPicPr>
        <p:blipFill>
          <a:blip r:embed="rId7"/>
          <a:stretch/>
        </p:blipFill>
        <p:spPr>
          <a:xfrm>
            <a:off x="4650648" y="3789040"/>
            <a:ext cx="1433520" cy="1760400"/>
          </a:xfrm>
          <a:prstGeom prst="rect">
            <a:avLst/>
          </a:prstGeom>
          <a:ln>
            <a:noFill/>
          </a:ln>
        </p:spPr>
      </p:pic>
      <p:pic>
        <p:nvPicPr>
          <p:cNvPr id="762" name="Image 1" descr="M12bTAD-droitTSP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52184" y="3960536"/>
            <a:ext cx="1008248" cy="901788"/>
          </a:xfrm>
          <a:prstGeom prst="rect">
            <a:avLst/>
          </a:prstGeom>
          <a:ln>
            <a:noFill/>
          </a:ln>
        </p:spPr>
      </p:pic>
      <p:pic>
        <p:nvPicPr>
          <p:cNvPr id="763" name="Image 2" descr="M12aTAD-droiteTSP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28184" y="3960536"/>
            <a:ext cx="1008248" cy="908624"/>
          </a:xfrm>
          <a:prstGeom prst="rect">
            <a:avLst/>
          </a:prstGeom>
          <a:ln>
            <a:noFill/>
          </a:ln>
        </p:spPr>
      </p:pic>
      <p:sp>
        <p:nvSpPr>
          <p:cNvPr id="14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5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5496" y="145618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La signalisation spécifique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pic>
        <p:nvPicPr>
          <p:cNvPr id="17" name="Image 2" descr="C109 aire pietonne.gif"/>
          <p:cNvPicPr/>
          <p:nvPr/>
        </p:nvPicPr>
        <p:blipFill>
          <a:blip r:embed="rId10"/>
          <a:stretch/>
        </p:blipFill>
        <p:spPr>
          <a:xfrm>
            <a:off x="1547664" y="2060848"/>
            <a:ext cx="1152128" cy="1152128"/>
          </a:xfrm>
          <a:prstGeom prst="rect">
            <a:avLst/>
          </a:prstGeom>
          <a:ln>
            <a:noFill/>
          </a:ln>
        </p:spPr>
      </p:pic>
      <p:pic>
        <p:nvPicPr>
          <p:cNvPr id="18" name="Image 13"/>
          <p:cNvPicPr/>
          <p:nvPr/>
        </p:nvPicPr>
        <p:blipFill>
          <a:blip r:embed="rId11"/>
          <a:stretch/>
        </p:blipFill>
        <p:spPr>
          <a:xfrm>
            <a:off x="2771800" y="2060848"/>
            <a:ext cx="1152128" cy="1152128"/>
          </a:xfrm>
          <a:prstGeom prst="rect">
            <a:avLst/>
          </a:prstGeom>
          <a:ln>
            <a:noFill/>
          </a:ln>
        </p:spPr>
      </p:pic>
      <p:pic>
        <p:nvPicPr>
          <p:cNvPr id="19" name="Image 17" descr="zone 30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95936" y="2132856"/>
            <a:ext cx="1152128" cy="1440160"/>
          </a:xfrm>
          <a:prstGeom prst="rect">
            <a:avLst/>
          </a:prstGeom>
          <a:ln>
            <a:noFill/>
          </a:ln>
        </p:spPr>
      </p:pic>
      <p:pic>
        <p:nvPicPr>
          <p:cNvPr id="3" name="Image 2" descr="C13d-impassePietonVelo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861048"/>
            <a:ext cx="1208324" cy="1208324"/>
          </a:xfrm>
          <a:prstGeom prst="rect">
            <a:avLst/>
          </a:prstGeom>
        </p:spPr>
      </p:pic>
      <p:pic>
        <p:nvPicPr>
          <p:cNvPr id="2" name="Image 1" descr="C115-voie verte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60848"/>
            <a:ext cx="1152128" cy="11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1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46856" y="1268760"/>
            <a:ext cx="8229600" cy="87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>
                <a:solidFill>
                  <a:schemeClr val="tx2"/>
                </a:solidFill>
              </a:rPr>
              <a:t>Le </a:t>
            </a:r>
            <a:r>
              <a:rPr lang="fr-FR" sz="3600" b="1" dirty="0" smtClean="0">
                <a:solidFill>
                  <a:schemeClr val="tx2"/>
                </a:solidFill>
              </a:rPr>
              <a:t>vélo comme moyen de déplacement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563888" y="1916832"/>
            <a:ext cx="5256584" cy="874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pour aller au travail, à l'école, faire ses courses, se rendre chez des amis</a:t>
            </a:r>
            <a:r>
              <a:rPr lang="mr-IN" sz="3600" b="1" dirty="0" smtClean="0">
                <a:solidFill>
                  <a:schemeClr val="tx2"/>
                </a:solidFill>
              </a:rPr>
              <a:t>…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Image 1" descr="Sans titr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060848"/>
            <a:ext cx="2942231" cy="3501008"/>
          </a:xfrm>
          <a:prstGeom prst="rect">
            <a:avLst/>
          </a:prstGeom>
        </p:spPr>
      </p:pic>
      <p:pic>
        <p:nvPicPr>
          <p:cNvPr id="9" name="Image 8" descr="bande Vauban ch'ti+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488" y="2805269"/>
            <a:ext cx="4067944" cy="27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3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Image 1" descr="ADAV-Libessart-fiche3-analyser-la-situation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4008" y="1340768"/>
            <a:ext cx="3456384" cy="4032608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06006" y="1268760"/>
            <a:ext cx="465402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44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4400" b="1" dirty="0" smtClean="0">
                <a:solidFill>
                  <a:schemeClr val="tx2"/>
                </a:solidFill>
              </a:rPr>
              <a:t>Anticiper les comportements des autres usagers !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7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Image 1" descr="ADAV-Libessart-fiche3-garder-vos-distances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35896" y="2924944"/>
            <a:ext cx="5040560" cy="2376264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536" y="2204864"/>
            <a:ext cx="3214192" cy="2448272"/>
          </a:xfrm>
          <a:prstGeom prst="rect">
            <a:avLst/>
          </a:prstGeom>
          <a:ln>
            <a:noFill/>
          </a:ln>
        </p:spPr>
      </p:pic>
      <p:sp>
        <p:nvSpPr>
          <p:cNvPr id="9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-10018" y="1124744"/>
            <a:ext cx="9154018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4400" b="1" dirty="0" smtClean="0">
                <a:solidFill>
                  <a:schemeClr val="tx2"/>
                </a:solidFill>
              </a:rPr>
              <a:t>Conserver une distance de sécurité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2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Picture 12" descr="page 6-7 - copie"/>
          <p:cNvPicPr/>
          <p:nvPr/>
        </p:nvPicPr>
        <p:blipFill>
          <a:blip r:embed="rId3"/>
          <a:stretch/>
        </p:blipFill>
        <p:spPr>
          <a:xfrm>
            <a:off x="1403648" y="1916832"/>
            <a:ext cx="6624736" cy="1728192"/>
          </a:xfrm>
          <a:prstGeom prst="rect">
            <a:avLst/>
          </a:prstGeom>
          <a:ln>
            <a:noFill/>
          </a:ln>
        </p:spPr>
      </p:pic>
      <p:pic>
        <p:nvPicPr>
          <p:cNvPr id="8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9512" y="3717032"/>
            <a:ext cx="3027576" cy="2016224"/>
          </a:xfrm>
          <a:prstGeom prst="rect">
            <a:avLst/>
          </a:prstGeom>
          <a:ln>
            <a:noFill/>
          </a:ln>
        </p:spPr>
      </p:pic>
      <p:sp>
        <p:nvSpPr>
          <p:cNvPr id="9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-10018" y="1124744"/>
            <a:ext cx="9154018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4400" b="1" dirty="0" smtClean="0">
                <a:solidFill>
                  <a:schemeClr val="tx2"/>
                </a:solidFill>
              </a:rPr>
              <a:t>Conserver une distance de sécurité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4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Picture 7"/>
          <p:cNvPicPr/>
          <p:nvPr/>
        </p:nvPicPr>
        <p:blipFill>
          <a:blip r:embed="rId3"/>
          <a:stretch/>
        </p:blipFill>
        <p:spPr>
          <a:xfrm>
            <a:off x="5564952" y="3802936"/>
            <a:ext cx="2895480" cy="1930320"/>
          </a:xfrm>
          <a:prstGeom prst="rect">
            <a:avLst/>
          </a:prstGeom>
          <a:ln>
            <a:noFill/>
          </a:ln>
        </p:spPr>
      </p:pic>
      <p:pic>
        <p:nvPicPr>
          <p:cNvPr id="847" name="Picture 8"/>
          <p:cNvPicPr/>
          <p:nvPr/>
        </p:nvPicPr>
        <p:blipFill>
          <a:blip r:embed="rId4"/>
          <a:stretch/>
        </p:blipFill>
        <p:spPr>
          <a:xfrm>
            <a:off x="5564952" y="1786712"/>
            <a:ext cx="2872560" cy="1944216"/>
          </a:xfrm>
          <a:prstGeom prst="rect">
            <a:avLst/>
          </a:prstGeom>
          <a:ln>
            <a:noFill/>
          </a:ln>
        </p:spPr>
      </p:pic>
      <p:pic>
        <p:nvPicPr>
          <p:cNvPr id="848" name="Image 1" descr="ADAV-Libessart-fiche3-tourner-a-gauche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9592" y="1844824"/>
            <a:ext cx="2808312" cy="3744416"/>
          </a:xfrm>
          <a:prstGeom prst="rect">
            <a:avLst/>
          </a:prstGeom>
          <a:ln>
            <a:noFill/>
          </a:ln>
        </p:spPr>
      </p:pic>
      <p:sp>
        <p:nvSpPr>
          <p:cNvPr id="10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-10018" y="1124744"/>
            <a:ext cx="9046514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Le mouvement de tourne-à-gauche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2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Image 1" descr="fiche1illus1sansBC.png"/>
          <p:cNvPicPr/>
          <p:nvPr/>
        </p:nvPicPr>
        <p:blipFill>
          <a:blip r:embed="rId3"/>
          <a:stretch/>
        </p:blipFill>
        <p:spPr>
          <a:xfrm>
            <a:off x="2771800" y="1264896"/>
            <a:ext cx="2160360" cy="4108320"/>
          </a:xfrm>
          <a:prstGeom prst="rect">
            <a:avLst/>
          </a:prstGeom>
          <a:ln>
            <a:noFill/>
          </a:ln>
        </p:spPr>
      </p:pic>
      <p:sp>
        <p:nvSpPr>
          <p:cNvPr id="9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0" y="2276872"/>
            <a:ext cx="356388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4400" b="1" dirty="0">
                <a:solidFill>
                  <a:schemeClr val="tx2"/>
                </a:solidFill>
              </a:rPr>
              <a:t>L</a:t>
            </a:r>
            <a:r>
              <a:rPr lang="fr-FR" sz="4400" b="1" dirty="0" smtClean="0">
                <a:solidFill>
                  <a:schemeClr val="tx2"/>
                </a:solidFill>
              </a:rPr>
              <a:t>e double-sens cyclable :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44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44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4400" b="1" dirty="0">
                <a:solidFill>
                  <a:schemeClr val="tx2"/>
                </a:solidFill>
              </a:rPr>
              <a:t>A</a:t>
            </a:r>
            <a:r>
              <a:rPr lang="fr-FR" sz="4400" b="1" dirty="0" smtClean="0">
                <a:solidFill>
                  <a:schemeClr val="tx2"/>
                </a:solidFill>
              </a:rPr>
              <a:t>ttention aux intersections !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438699"/>
            <a:ext cx="3336032" cy="38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6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Image 1" descr="ADAV-Libessart-fiche3-giratoir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31040" y="1844824"/>
            <a:ext cx="2801400" cy="3671840"/>
          </a:xfrm>
          <a:prstGeom prst="rect">
            <a:avLst/>
          </a:prstGeom>
          <a:ln>
            <a:noFill/>
          </a:ln>
        </p:spPr>
      </p:pic>
      <p:sp>
        <p:nvSpPr>
          <p:cNvPr id="8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-10018" y="1124744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Le positionnement dans un giratoire</a:t>
            </a:r>
          </a:p>
        </p:txBody>
      </p:sp>
      <p:pic>
        <p:nvPicPr>
          <p:cNvPr id="11" name="Image 1" descr="giratoire1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48" y="2204864"/>
            <a:ext cx="2160240" cy="289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" descr="giratoire3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693" y="2226320"/>
            <a:ext cx="2134267" cy="285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3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Image 8" descr="Image 3.png"/>
          <p:cNvPicPr/>
          <p:nvPr/>
        </p:nvPicPr>
        <p:blipFill>
          <a:blip r:embed="rId3"/>
          <a:stretch/>
        </p:blipFill>
        <p:spPr>
          <a:xfrm>
            <a:off x="2267744" y="1844824"/>
            <a:ext cx="3168352" cy="3790088"/>
          </a:xfrm>
          <a:prstGeom prst="rect">
            <a:avLst/>
          </a:prstGeom>
          <a:ln>
            <a:noFill/>
          </a:ln>
        </p:spPr>
      </p:pic>
      <p:pic>
        <p:nvPicPr>
          <p:cNvPr id="865" name="Image 1" descr="ADAV-Libessart-fiche3-camion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96136" y="1844824"/>
            <a:ext cx="2088232" cy="3888432"/>
          </a:xfrm>
          <a:prstGeom prst="rect">
            <a:avLst/>
          </a:prstGeom>
          <a:ln>
            <a:noFill/>
          </a:ln>
        </p:spPr>
      </p:pic>
      <p:sp>
        <p:nvSpPr>
          <p:cNvPr id="9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-10018" y="1196752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La cohabitation avec les véhicules à gros gabarit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2178" y="3140968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Attention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danger !</a:t>
            </a:r>
          </a:p>
        </p:txBody>
      </p:sp>
    </p:spTree>
    <p:extLst>
      <p:ext uri="{BB962C8B-B14F-4D97-AF65-F5344CB8AC3E}">
        <p14:creationId xmlns:p14="http://schemas.microsoft.com/office/powerpoint/2010/main" val="387230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536504" cy="176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-10018" y="1196752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Préparer son déplacement à vélo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67544" y="1700808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2600" b="1" dirty="0" smtClean="0">
              <a:solidFill>
                <a:schemeClr val="tx2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958534" y="2204864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95536" y="1772816"/>
            <a:ext cx="504056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Cartographie </a:t>
            </a:r>
            <a:r>
              <a:rPr lang="fr-FR" sz="3600" b="1" dirty="0">
                <a:solidFill>
                  <a:schemeClr val="tx2"/>
                </a:solidFill>
              </a:rPr>
              <a:t>collaborative de la </a:t>
            </a:r>
            <a:r>
              <a:rPr lang="fr-FR" sz="3600" b="1" dirty="0" smtClean="0">
                <a:solidFill>
                  <a:schemeClr val="tx2"/>
                </a:solidFill>
              </a:rPr>
              <a:t>cyclabilité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3600" b="1" dirty="0" err="1" smtClean="0">
                <a:solidFill>
                  <a:schemeClr val="tx2"/>
                </a:solidFill>
              </a:rPr>
              <a:t>carto.droitauvelo.org</a:t>
            </a:r>
            <a:r>
              <a:rPr lang="fr-FR" sz="3600" b="1" dirty="0" smtClean="0">
                <a:solidFill>
                  <a:schemeClr val="tx2"/>
                </a:solidFill>
              </a:rPr>
              <a:t> </a:t>
            </a:r>
            <a:r>
              <a:rPr lang="mr-IN" sz="3600" b="1" dirty="0" smtClean="0">
                <a:solidFill>
                  <a:schemeClr val="tx2"/>
                </a:solidFill>
              </a:rPr>
              <a:t>–</a:t>
            </a:r>
            <a:r>
              <a:rPr lang="fr-FR" sz="3600" b="1" dirty="0" smtClean="0">
                <a:solidFill>
                  <a:schemeClr val="tx2"/>
                </a:solidFill>
              </a:rPr>
              <a:t> </a:t>
            </a:r>
            <a:r>
              <a:rPr lang="fr-FR" sz="3600" b="1" dirty="0" err="1">
                <a:solidFill>
                  <a:schemeClr val="tx2"/>
                </a:solidFill>
              </a:rPr>
              <a:t>cyclabilite.droitauvelo.org</a:t>
            </a:r>
            <a:endParaRPr lang="fr-FR" sz="3600" b="1" dirty="0">
              <a:solidFill>
                <a:schemeClr val="tx2"/>
              </a:solidFill>
            </a:endParaRPr>
          </a:p>
        </p:txBody>
      </p:sp>
      <p:pic>
        <p:nvPicPr>
          <p:cNvPr id="3" name="Image 2" descr="BikeCitizen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996952"/>
            <a:ext cx="3245431" cy="2304256"/>
          </a:xfrm>
          <a:prstGeom prst="rect">
            <a:avLst/>
          </a:prstGeom>
        </p:spPr>
      </p:pic>
      <p:pic>
        <p:nvPicPr>
          <p:cNvPr id="4" name="Image 3" descr="cart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221088"/>
            <a:ext cx="2808312" cy="1463131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5292080" y="2276872"/>
            <a:ext cx="3456384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Autres initiatives (</a:t>
            </a:r>
            <a:r>
              <a:rPr lang="fr-FR" sz="3600" b="1" dirty="0" err="1" smtClean="0">
                <a:solidFill>
                  <a:schemeClr val="tx2"/>
                </a:solidFill>
              </a:rPr>
              <a:t>bikecitizen</a:t>
            </a:r>
            <a:r>
              <a:rPr lang="fr-FR" sz="3600" b="1" dirty="0" smtClean="0">
                <a:solidFill>
                  <a:schemeClr val="tx2"/>
                </a:solidFill>
              </a:rPr>
              <a:t> pour visualiser les distances à parcourir en temps)</a:t>
            </a:r>
            <a:endParaRPr lang="fr-F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0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67544" y="1700808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2600" b="1" dirty="0" smtClean="0">
              <a:solidFill>
                <a:schemeClr val="tx2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958534" y="2204864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27984" y="5151417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/>
              <a:t>En ligne sur : https://droitauvelo.org/Calculateur-IKV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19" y="1484784"/>
            <a:ext cx="291094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L’indemnité kilométrique vélo </a:t>
            </a:r>
          </a:p>
          <a:p>
            <a:endParaRPr lang="fr-FR" dirty="0"/>
          </a:p>
          <a:p>
            <a:r>
              <a:rPr lang="fr-FR" sz="1600" dirty="0" smtClean="0"/>
              <a:t>0,25 €cts / km</a:t>
            </a:r>
          </a:p>
          <a:p>
            <a:endParaRPr lang="fr-FR" sz="1600" dirty="0" smtClean="0"/>
          </a:p>
          <a:p>
            <a:r>
              <a:rPr lang="fr-FR" sz="1600" dirty="0" smtClean="0"/>
              <a:t>Possibilité de cumuler avec un abonnement transport en commun pour trajets de rabattement.</a:t>
            </a:r>
          </a:p>
          <a:p>
            <a:endParaRPr lang="fr-FR" sz="1600" dirty="0" smtClean="0"/>
          </a:p>
          <a:p>
            <a:r>
              <a:rPr lang="fr-FR" sz="1600" dirty="0" smtClean="0"/>
              <a:t>Jusqu’à 200 € / an, exonération de cotisations sociales</a:t>
            </a:r>
          </a:p>
          <a:p>
            <a:endParaRPr lang="fr-FR" sz="1600" dirty="0"/>
          </a:p>
          <a:p>
            <a:r>
              <a:rPr lang="fr-FR" sz="1600" dirty="0" smtClean="0"/>
              <a:t>Pas d’obligation pour l’employeur d’aller au-delà des 200 €, ni-même d’attribuer l’IKV.</a:t>
            </a:r>
            <a:endParaRPr lang="fr-FR" sz="1600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6218686" cy="262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09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67544" y="1700808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2600" b="1" dirty="0" smtClean="0">
              <a:solidFill>
                <a:schemeClr val="tx2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958534" y="2204864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-10018" y="1340768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Événement le 30 avril : 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Lancement du challenge européen du vélo</a:t>
            </a:r>
          </a:p>
        </p:txBody>
      </p:sp>
      <p:pic>
        <p:nvPicPr>
          <p:cNvPr id="2" name="Image 1" descr="funrando2_170209-aba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62470"/>
            <a:ext cx="4464496" cy="3153051"/>
          </a:xfrm>
          <a:prstGeom prst="rect">
            <a:avLst/>
          </a:prstGeom>
        </p:spPr>
      </p:pic>
      <p:pic>
        <p:nvPicPr>
          <p:cNvPr id="3" name="Image 2" descr="challenge europeen velo 2017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37" y="2276873"/>
            <a:ext cx="3773091" cy="31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4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 descr="Juli&amp;enfant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9512" y="1844824"/>
            <a:ext cx="1470152" cy="2304256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907" y="1916832"/>
            <a:ext cx="2208245" cy="1656184"/>
          </a:xfrm>
          <a:prstGeom prst="rect">
            <a:avLst/>
          </a:prstGeom>
        </p:spPr>
      </p:pic>
      <p:sp>
        <p:nvSpPr>
          <p:cNvPr id="8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171" y="1916832"/>
            <a:ext cx="2208245" cy="16561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717032"/>
            <a:ext cx="2232248" cy="167418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9905" y="3717033"/>
            <a:ext cx="2240247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https://encrypted-tbn2.gstatic.com/images?q=tbn:ANd9GcQZV3QM59NFpKTPQ8S62zQlxBuaRj49wD9IdS6PFMZPClEKYiX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584505" cy="146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173114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1454968" y="1185964"/>
            <a:ext cx="8229600" cy="87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À chaque usage : une solution !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1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958534" y="2204864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280" y="3119084"/>
            <a:ext cx="482384" cy="53586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960" y="5333880"/>
            <a:ext cx="539552" cy="32736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999" y="3911172"/>
            <a:ext cx="546673" cy="50405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608" y="2903060"/>
            <a:ext cx="576064" cy="18072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616" y="4415228"/>
            <a:ext cx="468000" cy="57738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608" y="3695148"/>
            <a:ext cx="576064" cy="23023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512" y="2182980"/>
            <a:ext cx="720000" cy="720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313" y="5661248"/>
            <a:ext cx="541199" cy="2988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924" y="5999404"/>
            <a:ext cx="288032" cy="28803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9" y="5589240"/>
            <a:ext cx="291600" cy="46626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884" y="6143420"/>
            <a:ext cx="432048" cy="11223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948" y="5999404"/>
            <a:ext cx="309916" cy="309916"/>
          </a:xfrm>
          <a:prstGeom prst="rect">
            <a:avLst/>
          </a:prstGeom>
        </p:spPr>
      </p:pic>
      <p:pic>
        <p:nvPicPr>
          <p:cNvPr id="5" name="Image 4" descr="CUD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5085184"/>
            <a:ext cx="632163" cy="216024"/>
          </a:xfrm>
          <a:prstGeom prst="rect">
            <a:avLst/>
          </a:prstGeom>
        </p:spPr>
      </p:pic>
      <p:pic>
        <p:nvPicPr>
          <p:cNvPr id="6" name="Image 5" descr="Capture d’écran 2016-11-16 à 15.54.jpe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484784"/>
            <a:ext cx="3851920" cy="2218706"/>
          </a:xfrm>
          <a:prstGeom prst="rect">
            <a:avLst/>
          </a:prstGeom>
        </p:spPr>
      </p:pic>
      <p:sp>
        <p:nvSpPr>
          <p:cNvPr id="28" name="Espace réservé du contenu 2"/>
          <p:cNvSpPr txBox="1">
            <a:spLocks/>
          </p:cNvSpPr>
          <p:nvPr/>
        </p:nvSpPr>
        <p:spPr>
          <a:xfrm>
            <a:off x="0" y="1916832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2000" b="1" dirty="0" smtClean="0">
                <a:solidFill>
                  <a:schemeClr val="tx2"/>
                </a:solidFill>
                <a:hlinkClick r:id="rId17"/>
              </a:rPr>
              <a:t>info@droitauvelo.org</a:t>
            </a:r>
            <a:endParaRPr lang="fr-FR" sz="20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2000" b="1" dirty="0" err="1" smtClean="0">
                <a:solidFill>
                  <a:schemeClr val="tx2"/>
                </a:solidFill>
              </a:rPr>
              <a:t>www.droitauvelo.org</a:t>
            </a:r>
            <a:endParaRPr lang="fr-FR" sz="2000" b="1" dirty="0" smtClean="0">
              <a:solidFill>
                <a:schemeClr val="tx2"/>
              </a:solidFill>
            </a:endParaRPr>
          </a:p>
        </p:txBody>
      </p:sp>
      <p:pic>
        <p:nvPicPr>
          <p:cNvPr id="7" name="Image 6" descr="Capture d’écran 2016-11-16 à 15.55.jpe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01008"/>
            <a:ext cx="3563888" cy="2056363"/>
          </a:xfrm>
          <a:prstGeom prst="rect">
            <a:avLst/>
          </a:prstGeom>
        </p:spPr>
      </p:pic>
      <p:sp>
        <p:nvSpPr>
          <p:cNvPr id="30" name="Espace réservé du contenu 2"/>
          <p:cNvSpPr txBox="1">
            <a:spLocks/>
          </p:cNvSpPr>
          <p:nvPr/>
        </p:nvSpPr>
        <p:spPr>
          <a:xfrm>
            <a:off x="4067944" y="4077072"/>
            <a:ext cx="4392488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11200" b="1" dirty="0" smtClean="0">
                <a:solidFill>
                  <a:schemeClr val="tx2"/>
                </a:solidFill>
              </a:rPr>
              <a:t>Crem - Centre ressource régional en écomobilité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8000" b="1" dirty="0" smtClean="0">
                <a:solidFill>
                  <a:schemeClr val="tx2"/>
                </a:solidFill>
                <a:hlinkClick r:id="rId19"/>
              </a:rPr>
              <a:t>contact@ecomobilite.org</a:t>
            </a:r>
            <a:endParaRPr lang="fr-FR" sz="80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8000" b="1" dirty="0" err="1" smtClean="0">
                <a:solidFill>
                  <a:schemeClr val="tx2"/>
                </a:solidFill>
              </a:rPr>
              <a:t>www.ecomobilite.org</a:t>
            </a:r>
            <a:endParaRPr lang="fr-FR" sz="8000" b="1" dirty="0" smtClean="0">
              <a:solidFill>
                <a:schemeClr val="tx2"/>
              </a:solidFill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14808" y="1268760"/>
            <a:ext cx="8229600" cy="87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000" b="1" dirty="0" smtClean="0">
                <a:solidFill>
                  <a:schemeClr val="tx2"/>
                </a:solidFill>
              </a:rPr>
              <a:t>Droit au vélo</a:t>
            </a:r>
            <a:endParaRPr lang="fr-FR" sz="40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4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2" descr="Capture d’écran 2010-10-12 à 15.20.19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36296" y="1957714"/>
            <a:ext cx="1440160" cy="2304256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957714"/>
            <a:ext cx="2016224" cy="15121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757914"/>
            <a:ext cx="1542171" cy="154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454968" y="1185964"/>
            <a:ext cx="8229600" cy="87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À chaque usage : une solution !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 3" descr="mete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916832"/>
            <a:ext cx="4578041" cy="2880320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467544" y="4869160"/>
            <a:ext cx="5256584" cy="874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Dans la région, il pleut rarement au moment du déplacement à vélo (entre 6 et 8% selon les études)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6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73" y="2133072"/>
            <a:ext cx="3213223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9" y="3525254"/>
            <a:ext cx="936104" cy="62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581200" cy="136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774" y="2132856"/>
            <a:ext cx="38121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extShape 1"/>
          <p:cNvSpPr txBox="1">
            <a:spLocks/>
          </p:cNvSpPr>
          <p:nvPr/>
        </p:nvSpPr>
        <p:spPr>
          <a:xfrm>
            <a:off x="457200" y="-993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TextShape 2"/>
          <p:cNvSpPr txBox="1"/>
          <p:nvPr/>
        </p:nvSpPr>
        <p:spPr>
          <a:xfrm>
            <a:off x="0" y="815008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454968" y="1185964"/>
            <a:ext cx="8229600" cy="87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À chaque usage : une solution !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1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 descr="antivol cabl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3967110">
            <a:off x="776008" y="1951865"/>
            <a:ext cx="1080376" cy="1058184"/>
          </a:xfrm>
          <a:prstGeom prst="rect">
            <a:avLst/>
          </a:prstGeom>
          <a:ln>
            <a:noFill/>
          </a:ln>
        </p:spPr>
      </p:pic>
      <p:pic>
        <p:nvPicPr>
          <p:cNvPr id="7" name="Image 7"/>
          <p:cNvPicPr/>
          <p:nvPr/>
        </p:nvPicPr>
        <p:blipFill>
          <a:blip r:embed="rId3"/>
          <a:stretch/>
        </p:blipFill>
        <p:spPr>
          <a:xfrm>
            <a:off x="632248" y="2885762"/>
            <a:ext cx="1944216" cy="1080120"/>
          </a:xfrm>
          <a:prstGeom prst="rect">
            <a:avLst/>
          </a:prstGeom>
          <a:ln>
            <a:noFill/>
          </a:ln>
        </p:spPr>
      </p:pic>
      <p:pic>
        <p:nvPicPr>
          <p:cNvPr id="9" name="Image 2" descr="antivol u.png"/>
          <p:cNvPicPr>
            <a:picLocks noGrp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6964800">
            <a:off x="3358617" y="1936049"/>
            <a:ext cx="988934" cy="1002504"/>
          </a:xfrm>
          <a:prstGeom prst="rect">
            <a:avLst/>
          </a:prstGeom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5"/>
          <a:stretch/>
        </p:blipFill>
        <p:spPr>
          <a:xfrm>
            <a:off x="3080520" y="2813754"/>
            <a:ext cx="1728192" cy="1152128"/>
          </a:xfrm>
          <a:prstGeom prst="rect">
            <a:avLst/>
          </a:prstGeom>
          <a:ln>
            <a:noFill/>
          </a:ln>
        </p:spPr>
      </p:pic>
      <p:pic>
        <p:nvPicPr>
          <p:cNvPr id="11" name="Image 1" descr="bicycode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17326499">
            <a:off x="4233878" y="3773278"/>
            <a:ext cx="564483" cy="1471683"/>
          </a:xfrm>
          <a:prstGeom prst="rect">
            <a:avLst/>
          </a:prstGeom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16" y="4017838"/>
            <a:ext cx="17621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7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4" name="ZoneTexte 18"/>
          <p:cNvSpPr txBox="1">
            <a:spLocks noChangeArrowheads="1"/>
          </p:cNvSpPr>
          <p:nvPr/>
        </p:nvSpPr>
        <p:spPr bwMode="auto">
          <a:xfrm>
            <a:off x="2432448" y="4437112"/>
            <a:ext cx="2211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FF0000"/>
                </a:solidFill>
              </a:rPr>
              <a:t>Éviter les accessoires amovibles</a:t>
            </a:r>
            <a:endParaRPr lang="fr-FR" altLang="fr-FR" sz="1800" b="1" dirty="0">
              <a:solidFill>
                <a:srgbClr val="FF0000"/>
              </a:solidFill>
            </a:endParaRPr>
          </a:p>
        </p:txBody>
      </p:sp>
      <p:pic>
        <p:nvPicPr>
          <p:cNvPr id="15" name="Image 13" descr="P2010029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824" y="1412776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contenu 2"/>
          <p:cNvSpPr txBox="1">
            <a:spLocks/>
          </p:cNvSpPr>
          <p:nvPr/>
        </p:nvSpPr>
        <p:spPr>
          <a:xfrm>
            <a:off x="395536" y="1268760"/>
            <a:ext cx="8229600" cy="87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Contre le vol, des solutions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 3" descr="IPFLoos10-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952" y="3645024"/>
            <a:ext cx="1740024" cy="2317712"/>
          </a:xfrm>
          <a:prstGeom prst="rect">
            <a:avLst/>
          </a:prstGeom>
        </p:spPr>
      </p:pic>
      <p:sp>
        <p:nvSpPr>
          <p:cNvPr id="19" name="Flèche courbée vers la droite 18"/>
          <p:cNvSpPr/>
          <p:nvPr/>
        </p:nvSpPr>
        <p:spPr>
          <a:xfrm rot="19106020">
            <a:off x="5737506" y="3675126"/>
            <a:ext cx="694515" cy="1590852"/>
          </a:xfrm>
          <a:prstGeom prst="curvedRight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94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014" y="1916832"/>
            <a:ext cx="598829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4808" y="1268760"/>
            <a:ext cx="8229600" cy="87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>
                <a:solidFill>
                  <a:schemeClr val="tx2"/>
                </a:solidFill>
              </a:rPr>
              <a:t>Le vélo, c’est dangereux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75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5496" y="1456184"/>
            <a:ext cx="8229600" cy="10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Les avantages du vélo au quotidien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9" name="Image 1" descr="bakfietsWillemAlexander.JPG"/>
          <p:cNvPicPr>
            <a:picLocks/>
          </p:cNvPicPr>
          <p:nvPr/>
        </p:nvPicPr>
        <p:blipFill>
          <a:blip r:embed="rId2"/>
          <a:stretch/>
        </p:blipFill>
        <p:spPr>
          <a:xfrm>
            <a:off x="2051720" y="1916832"/>
            <a:ext cx="5112568" cy="360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37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2454275"/>
            <a:ext cx="26035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ZoneTexte 3"/>
          <p:cNvSpPr txBox="1">
            <a:spLocks noChangeArrowheads="1"/>
          </p:cNvSpPr>
          <p:nvPr/>
        </p:nvSpPr>
        <p:spPr bwMode="auto">
          <a:xfrm>
            <a:off x="412750" y="2610773"/>
            <a:ext cx="5238750" cy="557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fr-FR" altLang="fr-FR" sz="2000" dirty="0">
                <a:solidFill>
                  <a:srgbClr val="262699"/>
                </a:solidFill>
              </a:rPr>
              <a:t>Une meilleure condition </a:t>
            </a:r>
            <a:r>
              <a:rPr lang="fr-FR" altLang="fr-FR" sz="2000" dirty="0" smtClean="0">
                <a:solidFill>
                  <a:srgbClr val="262699"/>
                </a:solidFill>
              </a:rPr>
              <a:t>physique</a:t>
            </a:r>
            <a:endParaRPr lang="fr-FR" altLang="fr-FR" sz="2000" dirty="0">
              <a:solidFill>
                <a:srgbClr val="262699"/>
              </a:solidFill>
            </a:endParaRPr>
          </a:p>
          <a:p>
            <a:pPr>
              <a:spcBef>
                <a:spcPts val="1200"/>
              </a:spcBef>
            </a:pPr>
            <a:r>
              <a:rPr lang="fr-FR" altLang="fr-FR" sz="2000" dirty="0">
                <a:solidFill>
                  <a:srgbClr val="262699"/>
                </a:solidFill>
              </a:rPr>
              <a:t>Bien-être </a:t>
            </a:r>
            <a:r>
              <a:rPr lang="fr-FR" altLang="fr-FR" sz="2000" dirty="0" smtClean="0">
                <a:solidFill>
                  <a:srgbClr val="262699"/>
                </a:solidFill>
              </a:rPr>
              <a:t>général </a:t>
            </a:r>
            <a:r>
              <a:rPr lang="fr-FR" altLang="fr-FR" sz="2000" dirty="0">
                <a:solidFill>
                  <a:srgbClr val="262699"/>
                </a:solidFill>
              </a:rPr>
              <a:t>: résistance à la fatigue, au stress, à </a:t>
            </a:r>
            <a:r>
              <a:rPr lang="fr-FR" altLang="fr-FR" sz="2000" dirty="0" smtClean="0">
                <a:solidFill>
                  <a:srgbClr val="262699"/>
                </a:solidFill>
              </a:rPr>
              <a:t>l’anxiété</a:t>
            </a:r>
            <a:endParaRPr lang="fr-FR" altLang="fr-FR" sz="2000" dirty="0">
              <a:solidFill>
                <a:srgbClr val="262699"/>
              </a:solidFill>
            </a:endParaRPr>
          </a:p>
          <a:p>
            <a:pPr>
              <a:spcBef>
                <a:spcPts val="1200"/>
              </a:spcBef>
            </a:pPr>
            <a:r>
              <a:rPr lang="fr-FR" altLang="fr-FR" sz="2000" dirty="0">
                <a:solidFill>
                  <a:srgbClr val="262699"/>
                </a:solidFill>
              </a:rPr>
              <a:t>Moins de prise de </a:t>
            </a:r>
            <a:r>
              <a:rPr lang="fr-FR" altLang="fr-FR" sz="2000" dirty="0" smtClean="0">
                <a:solidFill>
                  <a:srgbClr val="262699"/>
                </a:solidFill>
              </a:rPr>
              <a:t>poids</a:t>
            </a:r>
            <a:endParaRPr lang="fr-FR" altLang="fr-FR" sz="2000" dirty="0">
              <a:solidFill>
                <a:srgbClr val="262699"/>
              </a:solidFill>
            </a:endParaRPr>
          </a:p>
          <a:p>
            <a:pPr>
              <a:spcBef>
                <a:spcPts val="1200"/>
              </a:spcBef>
            </a:pPr>
            <a:r>
              <a:rPr lang="fr-FR" altLang="fr-FR" sz="2000" dirty="0">
                <a:solidFill>
                  <a:srgbClr val="262699"/>
                </a:solidFill>
              </a:rPr>
              <a:t>Moins de risques de maladies </a:t>
            </a:r>
            <a:r>
              <a:rPr lang="fr-FR" altLang="fr-FR" sz="2000" dirty="0" smtClean="0">
                <a:solidFill>
                  <a:srgbClr val="262699"/>
                </a:solidFill>
              </a:rPr>
              <a:t>cardiovasculaires</a:t>
            </a:r>
            <a:endParaRPr lang="fr-FR" altLang="fr-FR" dirty="0">
              <a:solidFill>
                <a:srgbClr val="262699"/>
              </a:solidFill>
            </a:endParaRPr>
          </a:p>
          <a:p>
            <a:pPr>
              <a:spcBef>
                <a:spcPts val="1200"/>
              </a:spcBef>
            </a:pPr>
            <a:r>
              <a:rPr lang="fr-FR" altLang="fr-FR" sz="2000" dirty="0">
                <a:solidFill>
                  <a:srgbClr val="262699"/>
                </a:solidFill>
              </a:rPr>
              <a:t>On respire un air plus sain qu’en voiture</a:t>
            </a:r>
          </a:p>
          <a:p>
            <a:endParaRPr lang="fr-FR" altLang="fr-FR" dirty="0">
              <a:solidFill>
                <a:srgbClr val="262699"/>
              </a:solidFill>
            </a:endParaRPr>
          </a:p>
          <a:p>
            <a:endParaRPr lang="fr-FR" altLang="fr-FR" sz="2000" dirty="0">
              <a:solidFill>
                <a:srgbClr val="262699"/>
              </a:solidFill>
            </a:endParaRPr>
          </a:p>
          <a:p>
            <a:endParaRPr lang="fr-FR" altLang="fr-FR" sz="2000" dirty="0">
              <a:solidFill>
                <a:srgbClr val="262699"/>
              </a:solidFill>
            </a:endParaRPr>
          </a:p>
          <a:p>
            <a:endParaRPr lang="fr-FR" altLang="fr-FR" sz="2000" dirty="0">
              <a:solidFill>
                <a:srgbClr val="262699"/>
              </a:solidFill>
            </a:endParaRPr>
          </a:p>
          <a:p>
            <a:endParaRPr lang="fr-FR" altLang="fr-FR" sz="2000" dirty="0">
              <a:solidFill>
                <a:srgbClr val="262699"/>
              </a:solidFill>
            </a:endParaRPr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</p:txBody>
      </p:sp>
      <p:sp>
        <p:nvSpPr>
          <p:cNvPr id="9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travail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5496" y="1456184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La pratique régulière du vélo,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c'est bon pour la santé !</a:t>
            </a:r>
          </a:p>
        </p:txBody>
      </p:sp>
    </p:spTree>
    <p:extLst>
      <p:ext uri="{BB962C8B-B14F-4D97-AF65-F5344CB8AC3E}">
        <p14:creationId xmlns:p14="http://schemas.microsoft.com/office/powerpoint/2010/main" val="2300197542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674</Words>
  <Application>Microsoft Macintosh PowerPoint</Application>
  <PresentationFormat>Présentation à l'écran (4:3)</PresentationFormat>
  <Paragraphs>148</Paragraphs>
  <Slides>30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À vélo au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judicaêl</dc:creator>
  <cp:lastModifiedBy>ADAV Droit au vélo</cp:lastModifiedBy>
  <cp:revision>65</cp:revision>
  <dcterms:created xsi:type="dcterms:W3CDTF">2016-07-04T09:53:46Z</dcterms:created>
  <dcterms:modified xsi:type="dcterms:W3CDTF">2017-04-25T07:48:07Z</dcterms:modified>
</cp:coreProperties>
</file>