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343" r:id="rId3"/>
    <p:sldId id="269" r:id="rId4"/>
    <p:sldId id="271" r:id="rId5"/>
    <p:sldId id="272" r:id="rId6"/>
    <p:sldId id="331" r:id="rId7"/>
    <p:sldId id="300" r:id="rId8"/>
    <p:sldId id="333" r:id="rId9"/>
    <p:sldId id="306" r:id="rId10"/>
    <p:sldId id="341" r:id="rId11"/>
    <p:sldId id="307" r:id="rId12"/>
    <p:sldId id="342" r:id="rId13"/>
    <p:sldId id="339" r:id="rId14"/>
    <p:sldId id="336" r:id="rId15"/>
    <p:sldId id="317" r:id="rId16"/>
    <p:sldId id="318" r:id="rId17"/>
    <p:sldId id="320" r:id="rId18"/>
    <p:sldId id="322" r:id="rId19"/>
    <p:sldId id="313" r:id="rId20"/>
    <p:sldId id="323" r:id="rId21"/>
    <p:sldId id="325" r:id="rId22"/>
    <p:sldId id="340" r:id="rId23"/>
    <p:sldId id="337" r:id="rId24"/>
    <p:sldId id="32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8727" autoAdjust="0"/>
  </p:normalViewPr>
  <p:slideViewPr>
    <p:cSldViewPr>
      <p:cViewPr varScale="1">
        <p:scale>
          <a:sx n="65" d="100"/>
          <a:sy n="65" d="100"/>
        </p:scale>
        <p:origin x="153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58A66-FEAB-4DBB-9F70-57B2C6649F02}" type="datetimeFigureOut">
              <a:rPr lang="fr-FR" smtClean="0"/>
              <a:pPr/>
              <a:t>18/05/2020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AD828-B45F-4D01-A289-12BF2E0A7B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423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66667-26C8-4402-88B9-5B8B8C0CE93F}" type="datetimeFigureOut">
              <a:rPr lang="fr-FR" smtClean="0"/>
              <a:pPr/>
              <a:t>18/05/2020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9017-36F9-4287-93B4-2832CAB011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94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Présentation de </a:t>
            </a:r>
            <a:r>
              <a:rPr lang="fr-FR" dirty="0" err="1" smtClean="0"/>
              <a:t>l’asso</a:t>
            </a:r>
            <a:r>
              <a:rPr lang="fr-FR" dirty="0" smtClean="0"/>
              <a:t> : 2 volets ; travailler</a:t>
            </a:r>
            <a:r>
              <a:rPr lang="fr-FR" baseline="0" dirty="0" smtClean="0"/>
              <a:t> avec les techniciens et les politiques des collectivités pour faire évoluer les aménagements cyclables + sensibiliser à la pratique du vélo urbain (stand, gd public / groupe captif).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39017-36F9-4287-93B4-2832CAB011E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9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7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Etude des 10 m : aucune validation scientifique pour l’instant, modélisation aérodynamique,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bcp</a:t>
            </a:r>
            <a:r>
              <a:rPr lang="fr-FR" baseline="0" dirty="0" smtClean="0"/>
              <a:t> trop de facteurs entrent en jeu pour que cela soit avéré. Mais l’idée est tjrs de garder le max de distance possible entre les individus. </a:t>
            </a:r>
            <a:endParaRPr lang="fr-FR" dirty="0" smtClean="0"/>
          </a:p>
          <a:p>
            <a:r>
              <a:rPr lang="fr-FR" dirty="0" smtClean="0"/>
              <a:t>Le port du masque est</a:t>
            </a:r>
            <a:r>
              <a:rPr lang="fr-FR" baseline="0" dirty="0" smtClean="0"/>
              <a:t> obligatoire </a:t>
            </a:r>
            <a:r>
              <a:rPr lang="fr-FR" dirty="0" smtClean="0"/>
              <a:t>dans les transports en commun, les trains (transports inter-régionaux), les taxis, VTC, les véhicules de covoiturage, et les avions.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306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7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198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1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5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6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5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6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1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2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fr-FR" dirty="0" err="1" smtClean="0"/>
              <a:t>Carto</a:t>
            </a:r>
            <a:r>
              <a:rPr lang="fr-FR" dirty="0" smtClean="0"/>
              <a:t> en ligne avec itinéraires conseillés en bleu et aménagements temporaires en jaune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+ préciser avec plus d’informations sur le territoire où s’effectue la remise en selle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31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Axes antivol selle et roues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39017-36F9-4287-93B4-2832CAB011E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092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7150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025"/>
          <p:cNvSpPr txBox="1">
            <a:spLocks noChangeArrowheads="1"/>
          </p:cNvSpPr>
          <p:nvPr/>
        </p:nvSpPr>
        <p:spPr bwMode="auto">
          <a:xfrm>
            <a:off x="2143057" y="685481"/>
            <a:ext cx="2571887" cy="3429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endParaRPr lang="fr-FR" altLang="fr-FR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467" name="Text Box 1026"/>
          <p:cNvSpPr>
            <a:spLocks noGrp="1" noChangeArrowheads="1"/>
          </p:cNvSpPr>
          <p:nvPr>
            <p:ph type="body"/>
          </p:nvPr>
        </p:nvSpPr>
        <p:spPr>
          <a:xfrm>
            <a:off x="914693" y="4343507"/>
            <a:ext cx="5028615" cy="411714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FR" altLang="fr-FR" dirty="0" smtClean="0">
                <a:latin typeface="Times New Roman" pitchFamily="18" charset="0"/>
                <a:ea typeface="ＭＳ Ｐゴシック" pitchFamily="34" charset="-128"/>
              </a:rPr>
              <a:t>Poser la question aux participants,</a:t>
            </a:r>
            <a:r>
              <a:rPr lang="fr-FR" altLang="fr-FR" baseline="0" dirty="0" smtClean="0">
                <a:latin typeface="Times New Roman" pitchFamily="18" charset="0"/>
                <a:ea typeface="ＭＳ Ｐゴシック" pitchFamily="34" charset="-128"/>
              </a:rPr>
              <a:t> échanges et apporter des éléments de réponse </a:t>
            </a:r>
            <a:endParaRPr lang="fr-FR" altLang="fr-F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07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6B1EF67-0284-4A4E-A0B1-5F7CAB2415F9}" type="slidenum">
              <a:rPr lang="fr-FR" altLang="fr-FR" sz="1200" smtClean="0"/>
              <a:pPr/>
              <a:t>7</a:t>
            </a:fld>
            <a:endParaRPr lang="fr-FR" altLang="fr-FR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 smtClean="0">
                <a:latin typeface="Arial" pitchFamily="34" charset="0"/>
                <a:ea typeface="ＭＳ Ｐゴシック" pitchFamily="34" charset="-128"/>
              </a:rPr>
              <a:t>Le vélo est concurrentiel au niveau temps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4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5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838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De nuit et hors agglomération le gilet rétro réfléchissant est obligatoire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39017-36F9-4287-93B4-2832CAB011E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21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4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Je</a:t>
            </a:r>
            <a:r>
              <a:rPr lang="fr-FR" baseline="0" dirty="0" smtClean="0"/>
              <a:t> suis un particulier &gt; Je souhaite réparer mon vélo &gt; code postal = carte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768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7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8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Parler du sas vélo,</a:t>
            </a:r>
            <a:r>
              <a:rPr lang="fr-FR" baseline="0" dirty="0" smtClean="0"/>
              <a:t> et différence piste et bande cyclable </a:t>
            </a:r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CustomShape 1"/>
          <p:cNvSpPr/>
          <p:nvPr/>
        </p:nvSpPr>
        <p:spPr>
          <a:xfrm>
            <a:off x="3886110" y="8687040"/>
            <a:ext cx="297081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0" name="CustomShape 2"/>
          <p:cNvSpPr/>
          <p:nvPr/>
        </p:nvSpPr>
        <p:spPr>
          <a:xfrm>
            <a:off x="2143260" y="685920"/>
            <a:ext cx="2571750" cy="3429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TextShape 3"/>
          <p:cNvSpPr txBox="1"/>
          <p:nvPr/>
        </p:nvSpPr>
        <p:spPr>
          <a:xfrm>
            <a:off x="914490" y="4343040"/>
            <a:ext cx="5029020" cy="411696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186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26" name="Image 25" descr="frise_velo_ADA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5093317"/>
            <a:ext cx="9144000" cy="1791627"/>
          </a:xfrm>
          <a:prstGeom prst="rect">
            <a:avLst/>
          </a:prstGeom>
        </p:spPr>
      </p:pic>
      <p:sp>
        <p:nvSpPr>
          <p:cNvPr id="27" name="Text Box 4"/>
          <p:cNvSpPr txBox="1">
            <a:spLocks noChangeArrowheads="1"/>
          </p:cNvSpPr>
          <p:nvPr userDrawn="1"/>
        </p:nvSpPr>
        <p:spPr bwMode="auto">
          <a:xfrm>
            <a:off x="6145407" y="6308880"/>
            <a:ext cx="307998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 Gothic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À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vélo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,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simplifiez-vous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la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ville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!</a:t>
            </a:r>
          </a:p>
          <a:p>
            <a:pPr algn="r" eaLnBrk="1" hangingPunct="1">
              <a:lnSpc>
                <a:spcPct val="100000"/>
              </a:lnSpc>
              <a:buFont typeface="Arial" charset="0"/>
              <a:buNone/>
              <a:defRPr/>
            </a:pPr>
            <a:endParaRPr lang="en-GB" sz="1800" b="1" i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" name="Image 27" descr="ADAVts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00" y="6056826"/>
            <a:ext cx="576064" cy="800734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4139952" y="640281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droitauvelo.org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0630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18/05/2020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7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18/05/2020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54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341BE67-192F-42C2-86B1-FC18DCBD10B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3936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227763" y="6248400"/>
            <a:ext cx="2228850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B44C823-E678-4785-AD56-C2300C474B62}" type="slidenum">
              <a:rPr lang="en-GB" altLang="fr-FR"/>
              <a:pPr>
                <a:defRPr/>
              </a:pPr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8083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18/05/2020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83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18/05/2020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25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18/05/2020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53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18/05/2020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23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18/05/2020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88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18/05/2020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09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18/05/2020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30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D96054-57C9-476B-BFBD-CE4FA114BD36}" type="datetimeFigureOut">
              <a:rPr lang="fr-FR" smtClean="0"/>
              <a:pPr/>
              <a:t>18/05/2020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E86FA-40FE-4ACD-B249-D7C30D3ECED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5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5445224"/>
            <a:ext cx="8280920" cy="127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6" name="Image 5" descr="frise_velo_ADAV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5093317"/>
            <a:ext cx="9144000" cy="1791627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6145407" y="6308880"/>
            <a:ext cx="3079987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MS Gothic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Gothic" charset="0"/>
                <a:cs typeface="MS Gothic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À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vélo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,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simplifiez-vous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la </a:t>
            </a:r>
            <a:r>
              <a:rPr lang="en-GB" sz="1800" b="1" i="0" dirty="0" err="1" smtClean="0">
                <a:solidFill>
                  <a:schemeClr val="tx1"/>
                </a:solidFill>
                <a:latin typeface="Impact"/>
                <a:cs typeface="Impact"/>
              </a:rPr>
              <a:t>ville</a:t>
            </a:r>
            <a:r>
              <a:rPr lang="en-GB" sz="1800" b="1" i="0" dirty="0" smtClean="0">
                <a:solidFill>
                  <a:schemeClr val="tx1"/>
                </a:solidFill>
                <a:latin typeface="Impact"/>
                <a:cs typeface="Impact"/>
              </a:rPr>
              <a:t> !</a:t>
            </a:r>
          </a:p>
          <a:p>
            <a:pPr algn="r" eaLnBrk="1" hangingPunct="1">
              <a:lnSpc>
                <a:spcPct val="100000"/>
              </a:lnSpc>
              <a:buFont typeface="Arial" charset="0"/>
              <a:buNone/>
              <a:defRPr/>
            </a:pPr>
            <a:endParaRPr lang="en-GB" sz="1800" b="1" i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Image 7" descr="ADAVtsp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00" y="6056826"/>
            <a:ext cx="576064" cy="800734"/>
          </a:xfrm>
          <a:prstGeom prst="rect">
            <a:avLst/>
          </a:prstGeom>
        </p:spPr>
      </p:pic>
      <p:sp>
        <p:nvSpPr>
          <p:cNvPr id="22" name="ZoneTexte 21"/>
          <p:cNvSpPr txBox="1"/>
          <p:nvPr userDrawn="1"/>
        </p:nvSpPr>
        <p:spPr>
          <a:xfrm>
            <a:off x="4139952" y="640281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droitauvelo.org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7925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jp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oitauvelo.org/-forum-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roitauvelo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755576" y="-243408"/>
            <a:ext cx="776916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Droit au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endParaRPr lang="en-GB" sz="6000" b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0" y="692696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Association </a:t>
            </a:r>
            <a:r>
              <a:rPr lang="en-GB" sz="24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régionale</a:t>
            </a:r>
            <a:r>
              <a:rPr lang="en-GB" sz="24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de promotion du </a:t>
            </a:r>
            <a:r>
              <a:rPr lang="en-GB" sz="24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24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</a:t>
            </a:r>
            <a:r>
              <a:rPr lang="en-GB" sz="24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" name="Image 2" descr="carteAntennesADA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96" y="1725853"/>
            <a:ext cx="6362737" cy="4133368"/>
          </a:xfrm>
          <a:prstGeom prst="rect">
            <a:avLst/>
          </a:prstGeom>
        </p:spPr>
      </p:pic>
      <p:sp>
        <p:nvSpPr>
          <p:cNvPr id="33" name="Espace réservé du contenu 2"/>
          <p:cNvSpPr txBox="1">
            <a:spLocks/>
          </p:cNvSpPr>
          <p:nvPr/>
        </p:nvSpPr>
        <p:spPr>
          <a:xfrm>
            <a:off x="-9517" y="1140672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À l'échelle du Nord et du Pas-de-Calais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7722988" y="1280748"/>
            <a:ext cx="1421012" cy="5023577"/>
            <a:chOff x="7728279" y="1231701"/>
            <a:chExt cx="1421012" cy="5023577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8382" y="1972115"/>
              <a:ext cx="468000" cy="577388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282" y="2641948"/>
              <a:ext cx="561211" cy="224294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279" y="1231701"/>
              <a:ext cx="720000" cy="720000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241" y="2942827"/>
              <a:ext cx="636762" cy="386349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437" y="4867389"/>
              <a:ext cx="638773" cy="165931"/>
            </a:xfrm>
            <a:prstGeom prst="rect">
              <a:avLst/>
            </a:prstGeom>
          </p:spPr>
        </p:pic>
        <p:pic>
          <p:nvPicPr>
            <p:cNvPr id="27" name="Image 26" descr="CUD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7083" y="3022797"/>
              <a:ext cx="545806" cy="186514"/>
            </a:xfrm>
            <a:prstGeom prst="rect">
              <a:avLst/>
            </a:prstGeom>
          </p:spPr>
        </p:pic>
        <p:pic>
          <p:nvPicPr>
            <p:cNvPr id="2" name="Image 1" descr="Pas-de-CalaisWeb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557" y="2660824"/>
              <a:ext cx="588857" cy="232484"/>
            </a:xfrm>
            <a:prstGeom prst="rect">
              <a:avLst/>
            </a:prstGeom>
          </p:spPr>
        </p:pic>
        <p:pic>
          <p:nvPicPr>
            <p:cNvPr id="4" name="Image 3" descr="BruayLaBuissiereWeb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003" y="5684134"/>
              <a:ext cx="765288" cy="164956"/>
            </a:xfrm>
            <a:prstGeom prst="rect">
              <a:avLst/>
            </a:prstGeom>
          </p:spPr>
        </p:pic>
        <p:pic>
          <p:nvPicPr>
            <p:cNvPr id="5" name="Image 4" descr="RonchinWeb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7004" y="5283806"/>
              <a:ext cx="631966" cy="230085"/>
            </a:xfrm>
            <a:prstGeom prst="rect">
              <a:avLst/>
            </a:prstGeom>
          </p:spPr>
        </p:pic>
        <p:pic>
          <p:nvPicPr>
            <p:cNvPr id="15" name="Image 14" descr="Lens.pn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50" b="23444"/>
            <a:stretch/>
          </p:blipFill>
          <p:spPr>
            <a:xfrm>
              <a:off x="7786443" y="5623882"/>
              <a:ext cx="527482" cy="28803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075" y="3877431"/>
              <a:ext cx="580060" cy="145015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8382" y="3859280"/>
              <a:ext cx="549211" cy="203208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704" y="3363198"/>
              <a:ext cx="413499" cy="419389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418" y="4189292"/>
              <a:ext cx="272699" cy="471809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443" y="2142130"/>
              <a:ext cx="663324" cy="278178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62" b="15462"/>
            <a:stretch/>
          </p:blipFill>
          <p:spPr>
            <a:xfrm>
              <a:off x="7805930" y="4270739"/>
              <a:ext cx="620639" cy="329904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50" y="4754544"/>
              <a:ext cx="612837" cy="305184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241" y="5192203"/>
              <a:ext cx="643700" cy="338157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0000" y="1279880"/>
              <a:ext cx="508023" cy="605186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433" y="3354774"/>
              <a:ext cx="362671" cy="40587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384" y="5982028"/>
              <a:ext cx="865933" cy="273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8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0" y="1187783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Aide à la réparation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7544" y="1700808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2600" b="1" dirty="0" smtClean="0">
              <a:solidFill>
                <a:schemeClr val="tx2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958534" y="2204864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341723" y="1300228"/>
            <a:ext cx="5148064" cy="2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FR" sz="2400" b="1" dirty="0">
                <a:solidFill>
                  <a:schemeClr val="tx2"/>
                </a:solidFill>
              </a:rPr>
              <a:t>https://coupdepoucevelo.fr</a:t>
            </a:r>
            <a:endParaRPr lang="fr-FR" sz="2400" b="1" dirty="0" smtClean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4997" y="6309320"/>
            <a:ext cx="226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carto.droitauvelo.org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985"/>
            <a:ext cx="9156995" cy="537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Image 1" descr="ADAV-Libessart-fiche3-centrale-impression.jpg"/>
          <p:cNvPicPr/>
          <p:nvPr/>
        </p:nvPicPr>
        <p:blipFill>
          <a:blip r:embed="rId3"/>
          <a:stretch/>
        </p:blipFill>
        <p:spPr>
          <a:xfrm>
            <a:off x="0" y="1196752"/>
            <a:ext cx="3635896" cy="5691038"/>
          </a:xfrm>
          <a:prstGeom prst="rect">
            <a:avLst/>
          </a:prstGeom>
          <a:ln>
            <a:noFill/>
          </a:ln>
        </p:spPr>
      </p:pic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923928" y="3035016"/>
            <a:ext cx="4176464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 smtClean="0">
                <a:solidFill>
                  <a:schemeClr val="tx2"/>
                </a:solidFill>
              </a:rPr>
              <a:t>Les différents  aménagements cyclables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sp>
        <p:nvSpPr>
          <p:cNvPr id="6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0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9" name="Picture 8"/>
          <p:cNvPicPr/>
          <p:nvPr/>
        </p:nvPicPr>
        <p:blipFill>
          <a:blip r:embed="rId3" cstate="print"/>
          <a:stretch/>
        </p:blipFill>
        <p:spPr>
          <a:xfrm>
            <a:off x="1245000" y="3861048"/>
            <a:ext cx="1257120" cy="1263600"/>
          </a:xfrm>
          <a:prstGeom prst="rect">
            <a:avLst/>
          </a:prstGeom>
          <a:ln>
            <a:noFill/>
          </a:ln>
        </p:spPr>
      </p:pic>
      <p:pic>
        <p:nvPicPr>
          <p:cNvPr id="40" name="Picture 9"/>
          <p:cNvPicPr/>
          <p:nvPr/>
        </p:nvPicPr>
        <p:blipFill>
          <a:blip r:embed="rId4"/>
          <a:stretch/>
        </p:blipFill>
        <p:spPr>
          <a:xfrm>
            <a:off x="6104526" y="2002351"/>
            <a:ext cx="1250640" cy="1233720"/>
          </a:xfrm>
          <a:prstGeom prst="rect">
            <a:avLst/>
          </a:prstGeom>
          <a:ln>
            <a:noFill/>
          </a:ln>
        </p:spPr>
      </p:pic>
      <p:pic>
        <p:nvPicPr>
          <p:cNvPr id="41" name="Picture 11"/>
          <p:cNvPicPr/>
          <p:nvPr/>
        </p:nvPicPr>
        <p:blipFill>
          <a:blip r:embed="rId5"/>
          <a:stretch/>
        </p:blipFill>
        <p:spPr>
          <a:xfrm>
            <a:off x="204036" y="3837288"/>
            <a:ext cx="1000080" cy="1287360"/>
          </a:xfrm>
          <a:prstGeom prst="rect">
            <a:avLst/>
          </a:prstGeom>
          <a:ln>
            <a:noFill/>
          </a:ln>
        </p:spPr>
      </p:pic>
      <p:pic>
        <p:nvPicPr>
          <p:cNvPr id="42" name="Image 23" descr="pisteObligatoire.png"/>
          <p:cNvPicPr/>
          <p:nvPr/>
        </p:nvPicPr>
        <p:blipFill>
          <a:blip r:embed="rId6"/>
          <a:stretch/>
        </p:blipFill>
        <p:spPr>
          <a:xfrm>
            <a:off x="7594997" y="2027276"/>
            <a:ext cx="1219320" cy="1231920"/>
          </a:xfrm>
          <a:prstGeom prst="rect">
            <a:avLst/>
          </a:prstGeom>
          <a:ln>
            <a:noFill/>
          </a:ln>
        </p:spPr>
      </p:pic>
      <p:pic>
        <p:nvPicPr>
          <p:cNvPr id="43" name="Image 24" descr="couloir bus.png"/>
          <p:cNvPicPr/>
          <p:nvPr/>
        </p:nvPicPr>
        <p:blipFill>
          <a:blip r:embed="rId7"/>
          <a:stretch/>
        </p:blipFill>
        <p:spPr>
          <a:xfrm>
            <a:off x="4671006" y="3756274"/>
            <a:ext cx="1204046" cy="1478600"/>
          </a:xfrm>
          <a:prstGeom prst="rect">
            <a:avLst/>
          </a:prstGeom>
          <a:ln>
            <a:noFill/>
          </a:ln>
        </p:spPr>
      </p:pic>
      <p:pic>
        <p:nvPicPr>
          <p:cNvPr id="44" name="Image 1" descr="M12bTAD-droitTSP.png"/>
          <p:cNvPicPr/>
          <p:nvPr/>
        </p:nvPicPr>
        <p:blipFill>
          <a:blip r:embed="rId8"/>
          <a:stretch/>
        </p:blipFill>
        <p:spPr>
          <a:xfrm>
            <a:off x="8143338" y="4333086"/>
            <a:ext cx="1008248" cy="901788"/>
          </a:xfrm>
          <a:prstGeom prst="rect">
            <a:avLst/>
          </a:prstGeom>
          <a:ln>
            <a:noFill/>
          </a:ln>
        </p:spPr>
      </p:pic>
      <p:pic>
        <p:nvPicPr>
          <p:cNvPr id="45" name="Image 2" descr="M12aTAD-droiteTSP.png"/>
          <p:cNvPicPr/>
          <p:nvPr/>
        </p:nvPicPr>
        <p:blipFill>
          <a:blip r:embed="rId9"/>
          <a:stretch/>
        </p:blipFill>
        <p:spPr>
          <a:xfrm>
            <a:off x="7539814" y="3891466"/>
            <a:ext cx="1008248" cy="908624"/>
          </a:xfrm>
          <a:prstGeom prst="rect">
            <a:avLst/>
          </a:prstGeom>
          <a:ln>
            <a:noFill/>
          </a:ln>
        </p:spPr>
      </p:pic>
      <p:sp>
        <p:nvSpPr>
          <p:cNvPr id="46" name="Espace réservé du contenu 2"/>
          <p:cNvSpPr txBox="1">
            <a:spLocks/>
          </p:cNvSpPr>
          <p:nvPr/>
        </p:nvSpPr>
        <p:spPr>
          <a:xfrm>
            <a:off x="65746" y="1339453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Connaissez-vous ces panneaux ? 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pic>
        <p:nvPicPr>
          <p:cNvPr id="47" name="Image 2" descr="C109 aire pietonne.gif"/>
          <p:cNvPicPr/>
          <p:nvPr/>
        </p:nvPicPr>
        <p:blipFill>
          <a:blip r:embed="rId10"/>
          <a:stretch/>
        </p:blipFill>
        <p:spPr>
          <a:xfrm>
            <a:off x="1731637" y="2056938"/>
            <a:ext cx="1152128" cy="1152128"/>
          </a:xfrm>
          <a:prstGeom prst="rect">
            <a:avLst/>
          </a:prstGeom>
          <a:ln>
            <a:noFill/>
          </a:ln>
        </p:spPr>
      </p:pic>
      <p:pic>
        <p:nvPicPr>
          <p:cNvPr id="48" name="Image 13"/>
          <p:cNvPicPr/>
          <p:nvPr/>
        </p:nvPicPr>
        <p:blipFill>
          <a:blip r:embed="rId11"/>
          <a:stretch/>
        </p:blipFill>
        <p:spPr>
          <a:xfrm>
            <a:off x="3200663" y="2056938"/>
            <a:ext cx="1152128" cy="1152128"/>
          </a:xfrm>
          <a:prstGeom prst="rect">
            <a:avLst/>
          </a:prstGeom>
          <a:ln>
            <a:noFill/>
          </a:ln>
        </p:spPr>
      </p:pic>
      <p:pic>
        <p:nvPicPr>
          <p:cNvPr id="49" name="Image 17" descr="zone 30.png"/>
          <p:cNvPicPr/>
          <p:nvPr/>
        </p:nvPicPr>
        <p:blipFill>
          <a:blip r:embed="rId12"/>
          <a:stretch/>
        </p:blipFill>
        <p:spPr>
          <a:xfrm>
            <a:off x="4712567" y="1768906"/>
            <a:ext cx="1152128" cy="1440160"/>
          </a:xfrm>
          <a:prstGeom prst="rect">
            <a:avLst/>
          </a:prstGeom>
          <a:ln>
            <a:noFill/>
          </a:ln>
        </p:spPr>
      </p:pic>
      <p:pic>
        <p:nvPicPr>
          <p:cNvPr id="50" name="Image 49" descr="C13d-impassePietonVelo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22" y="3861048"/>
            <a:ext cx="1208324" cy="1208324"/>
          </a:xfrm>
          <a:prstGeom prst="rect">
            <a:avLst/>
          </a:prstGeom>
        </p:spPr>
      </p:pic>
      <p:pic>
        <p:nvPicPr>
          <p:cNvPr id="51" name="Image 50" descr="C115-voie vert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0" y="2052906"/>
            <a:ext cx="1152128" cy="115616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5" t="26900" r="31550" b="52100"/>
          <a:stretch/>
        </p:blipFill>
        <p:spPr>
          <a:xfrm>
            <a:off x="6144800" y="3743995"/>
            <a:ext cx="1295614" cy="1233918"/>
          </a:xfrm>
          <a:prstGeom prst="rect">
            <a:avLst/>
          </a:prstGeom>
        </p:spPr>
      </p:pic>
      <p:sp>
        <p:nvSpPr>
          <p:cNvPr id="53" name="Espace réservé du contenu 2"/>
          <p:cNvSpPr txBox="1">
            <a:spLocks/>
          </p:cNvSpPr>
          <p:nvPr/>
        </p:nvSpPr>
        <p:spPr>
          <a:xfrm>
            <a:off x="400905" y="3294568"/>
            <a:ext cx="8543981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2800" b="1" dirty="0" smtClean="0">
                <a:solidFill>
                  <a:schemeClr val="accent5"/>
                </a:solidFill>
              </a:rPr>
              <a:t>A                 B                C                D                E                 F 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sp>
        <p:nvSpPr>
          <p:cNvPr id="54" name="Espace réservé du contenu 2"/>
          <p:cNvSpPr txBox="1">
            <a:spLocks/>
          </p:cNvSpPr>
          <p:nvPr/>
        </p:nvSpPr>
        <p:spPr>
          <a:xfrm>
            <a:off x="400905" y="5334613"/>
            <a:ext cx="5395971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2800" b="1" dirty="0">
                <a:solidFill>
                  <a:schemeClr val="accent5"/>
                </a:solidFill>
              </a:rPr>
              <a:t>G</a:t>
            </a:r>
            <a:r>
              <a:rPr lang="fr-FR" sz="2800" b="1" dirty="0" smtClean="0">
                <a:solidFill>
                  <a:schemeClr val="accent5"/>
                </a:solidFill>
              </a:rPr>
              <a:t>             H                   I                   J</a:t>
            </a:r>
            <a:endParaRPr lang="fr-FR" sz="3600" b="1" dirty="0" smtClean="0">
              <a:solidFill>
                <a:schemeClr val="accent5"/>
              </a:solidFill>
            </a:endParaRPr>
          </a:p>
        </p:txBody>
      </p:sp>
      <p:sp>
        <p:nvSpPr>
          <p:cNvPr id="55" name="Espace réservé du contenu 2"/>
          <p:cNvSpPr txBox="1">
            <a:spLocks/>
          </p:cNvSpPr>
          <p:nvPr/>
        </p:nvSpPr>
        <p:spPr>
          <a:xfrm>
            <a:off x="6598815" y="5275144"/>
            <a:ext cx="515363" cy="36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2800" b="1" dirty="0" smtClean="0">
                <a:solidFill>
                  <a:schemeClr val="accent5"/>
                </a:solidFill>
              </a:rPr>
              <a:t>K</a:t>
            </a:r>
            <a:endParaRPr lang="fr-FR" sz="3600" b="1" dirty="0" smtClean="0">
              <a:solidFill>
                <a:schemeClr val="accent5"/>
              </a:solidFill>
            </a:endParaRP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8032699" y="5275144"/>
            <a:ext cx="515363" cy="36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2800" b="1" dirty="0">
                <a:solidFill>
                  <a:schemeClr val="accent5"/>
                </a:solidFill>
              </a:rPr>
              <a:t>L</a:t>
            </a:r>
            <a:endParaRPr lang="fr-FR" sz="3600" b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Déconfinement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02" y="3645024"/>
            <a:ext cx="9234614" cy="3456384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0423" y="1268760"/>
            <a:ext cx="9349799" cy="23762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endParaRPr lang="fr-FR" sz="2400" b="1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sz="2400" dirty="0" smtClean="0">
                <a:solidFill>
                  <a:schemeClr val="tx2"/>
                </a:solidFill>
              </a:rPr>
              <a:t>Garder une distance d’</a:t>
            </a:r>
            <a:r>
              <a:rPr lang="fr-FR" sz="2400" b="1" dirty="0" smtClean="0">
                <a:solidFill>
                  <a:schemeClr val="tx2"/>
                </a:solidFill>
              </a:rPr>
              <a:t>au moins </a:t>
            </a:r>
            <a:r>
              <a:rPr lang="fr-FR" sz="2400" b="1" dirty="0">
                <a:solidFill>
                  <a:schemeClr val="tx2"/>
                </a:solidFill>
              </a:rPr>
              <a:t>2</a:t>
            </a:r>
            <a:r>
              <a:rPr lang="fr-FR" sz="2400" b="1" dirty="0" smtClean="0">
                <a:solidFill>
                  <a:schemeClr val="tx2"/>
                </a:solidFill>
              </a:rPr>
              <a:t> mètres </a:t>
            </a:r>
            <a:r>
              <a:rPr lang="fr-FR" sz="2400" dirty="0" smtClean="0">
                <a:solidFill>
                  <a:schemeClr val="tx2"/>
                </a:solidFill>
              </a:rPr>
              <a:t>avec les autres cyclistes. Eviter de </a:t>
            </a:r>
            <a:r>
              <a:rPr lang="fr-FR" sz="2400" dirty="0" smtClean="0">
                <a:solidFill>
                  <a:schemeClr val="tx2"/>
                </a:solidFill>
              </a:rPr>
              <a:t>se tenir directement derrière </a:t>
            </a:r>
            <a:r>
              <a:rPr lang="fr-FR" sz="2400" dirty="0" smtClean="0">
                <a:solidFill>
                  <a:schemeClr val="tx2"/>
                </a:solidFill>
              </a:rPr>
              <a:t>un </a:t>
            </a:r>
            <a:r>
              <a:rPr lang="fr-FR" sz="2400" dirty="0" smtClean="0">
                <a:solidFill>
                  <a:schemeClr val="tx2"/>
                </a:solidFill>
              </a:rPr>
              <a:t>autre cycliste. 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r>
              <a:rPr lang="fr-FR" sz="2400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60000"/>
              </a:lnSpc>
              <a:spcBef>
                <a:spcPts val="600"/>
              </a:spcBef>
              <a:buFontTx/>
              <a:buChar char="-"/>
            </a:pPr>
            <a:r>
              <a:rPr lang="fr-FR" sz="2400" dirty="0" smtClean="0">
                <a:solidFill>
                  <a:schemeClr val="tx2"/>
                </a:solidFill>
              </a:rPr>
              <a:t>Ne </a:t>
            </a:r>
            <a:r>
              <a:rPr lang="fr-FR" sz="2400" b="1" dirty="0" smtClean="0">
                <a:solidFill>
                  <a:schemeClr val="tx2"/>
                </a:solidFill>
              </a:rPr>
              <a:t>pas aller à plus de 100km </a:t>
            </a:r>
            <a:r>
              <a:rPr lang="fr-FR" sz="2400" dirty="0" smtClean="0">
                <a:solidFill>
                  <a:schemeClr val="tx2"/>
                </a:solidFill>
              </a:rPr>
              <a:t>à vol d’oiseau de son domicile. 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None/>
            </a:pPr>
            <a:endParaRPr lang="fr-FR" sz="24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Gestes barrières </a:t>
            </a:r>
            <a:r>
              <a:rPr lang="fr-FR" sz="2400" dirty="0" smtClean="0">
                <a:solidFill>
                  <a:schemeClr val="tx2"/>
                </a:solidFill>
              </a:rPr>
              <a:t>avant et après avoir roulé + </a:t>
            </a:r>
            <a:r>
              <a:rPr lang="fr-FR" sz="2400" b="1" dirty="0" smtClean="0">
                <a:solidFill>
                  <a:schemeClr val="tx2"/>
                </a:solidFill>
              </a:rPr>
              <a:t>Nettoyer régulièrement </a:t>
            </a:r>
            <a:r>
              <a:rPr lang="fr-FR" sz="2400" dirty="0" smtClean="0">
                <a:solidFill>
                  <a:schemeClr val="tx2"/>
                </a:solidFill>
              </a:rPr>
              <a:t>le guidon du vélo. </a:t>
            </a:r>
          </a:p>
        </p:txBody>
      </p:sp>
    </p:spTree>
    <p:extLst>
      <p:ext uri="{BB962C8B-B14F-4D97-AF65-F5344CB8AC3E}">
        <p14:creationId xmlns:p14="http://schemas.microsoft.com/office/powerpoint/2010/main" val="6624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Image 1" descr="ADAV-Libessart-fiche3-centrale-impression.jpg"/>
          <p:cNvPicPr/>
          <p:nvPr/>
        </p:nvPicPr>
        <p:blipFill>
          <a:blip r:embed="rId3"/>
          <a:stretch/>
        </p:blipFill>
        <p:spPr>
          <a:xfrm>
            <a:off x="0" y="1268760"/>
            <a:ext cx="2627784" cy="4680520"/>
          </a:xfrm>
          <a:prstGeom prst="rect">
            <a:avLst/>
          </a:prstGeom>
          <a:ln>
            <a:noFill/>
          </a:ln>
        </p:spPr>
      </p:pic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131840" y="2152493"/>
            <a:ext cx="4176464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 smtClean="0">
                <a:solidFill>
                  <a:schemeClr val="tx2"/>
                </a:solidFill>
              </a:rPr>
              <a:t>Conseils pour la pratique du vélo urbain </a:t>
            </a: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sp>
        <p:nvSpPr>
          <p:cNvPr id="6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Image 1" descr="ADAV-Libessart-fiche3-analyser-la-situation.jpg"/>
          <p:cNvPicPr/>
          <p:nvPr/>
        </p:nvPicPr>
        <p:blipFill>
          <a:blip r:embed="rId3"/>
          <a:stretch/>
        </p:blipFill>
        <p:spPr>
          <a:xfrm>
            <a:off x="4602915" y="1412616"/>
            <a:ext cx="3456384" cy="403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06006" y="1268760"/>
            <a:ext cx="465402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44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 smtClean="0">
                <a:solidFill>
                  <a:schemeClr val="tx2"/>
                </a:solidFill>
              </a:rPr>
              <a:t>Anticiper les comportements des autres usagers !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sp>
        <p:nvSpPr>
          <p:cNvPr id="6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Image 1" descr="ADAV-Libessart-fiche3-garder-vos-distances.jpg"/>
          <p:cNvPicPr/>
          <p:nvPr/>
        </p:nvPicPr>
        <p:blipFill>
          <a:blip r:embed="rId3"/>
          <a:stretch/>
        </p:blipFill>
        <p:spPr>
          <a:xfrm>
            <a:off x="3635896" y="2924944"/>
            <a:ext cx="504056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395536" y="2204864"/>
            <a:ext cx="32141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5205" y="1376772"/>
            <a:ext cx="9154018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 smtClean="0">
                <a:solidFill>
                  <a:schemeClr val="tx2"/>
                </a:solidFill>
              </a:rPr>
              <a:t>Conserver une distance de sécurité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sp>
        <p:nvSpPr>
          <p:cNvPr id="11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Picture 12" descr="page 6-7 - copie"/>
          <p:cNvPicPr/>
          <p:nvPr/>
        </p:nvPicPr>
        <p:blipFill>
          <a:blip r:embed="rId3"/>
          <a:stretch/>
        </p:blipFill>
        <p:spPr>
          <a:xfrm>
            <a:off x="179512" y="2397429"/>
            <a:ext cx="8788216" cy="229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/>
          <p:nvPr/>
        </p:nvPicPr>
        <p:blipFill>
          <a:blip r:embed="rId4"/>
          <a:stretch/>
        </p:blipFill>
        <p:spPr>
          <a:xfrm>
            <a:off x="6228184" y="4797152"/>
            <a:ext cx="335195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-10018" y="1124744"/>
            <a:ext cx="9154018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 smtClean="0">
                <a:solidFill>
                  <a:schemeClr val="tx2"/>
                </a:solidFill>
              </a:rPr>
              <a:t>Conserver une distance de sécurité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sp>
        <p:nvSpPr>
          <p:cNvPr id="7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Picture 7"/>
          <p:cNvPicPr/>
          <p:nvPr/>
        </p:nvPicPr>
        <p:blipFill>
          <a:blip r:embed="rId3"/>
          <a:stretch/>
        </p:blipFill>
        <p:spPr>
          <a:xfrm>
            <a:off x="5564952" y="3802936"/>
            <a:ext cx="2895480" cy="193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7" name="Picture 8"/>
          <p:cNvPicPr/>
          <p:nvPr/>
        </p:nvPicPr>
        <p:blipFill>
          <a:blip r:embed="rId4"/>
          <a:stretch/>
        </p:blipFill>
        <p:spPr>
          <a:xfrm>
            <a:off x="5564952" y="1786712"/>
            <a:ext cx="287256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8" name="Image 1" descr="ADAV-Libessart-fiche3-tourner-a-gauche.jpg"/>
          <p:cNvPicPr/>
          <p:nvPr/>
        </p:nvPicPr>
        <p:blipFill>
          <a:blip r:embed="rId5"/>
          <a:stretch/>
        </p:blipFill>
        <p:spPr>
          <a:xfrm>
            <a:off x="899592" y="1844824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0" y="1148172"/>
            <a:ext cx="9046514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Le mouvement de tourne-à-gauche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sp>
        <p:nvSpPr>
          <p:cNvPr id="8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Image 1" descr="fiche1illus1sansBC.png"/>
          <p:cNvPicPr/>
          <p:nvPr/>
        </p:nvPicPr>
        <p:blipFill>
          <a:blip r:embed="rId3"/>
          <a:stretch/>
        </p:blipFill>
        <p:spPr>
          <a:xfrm>
            <a:off x="3347864" y="1291740"/>
            <a:ext cx="2304256" cy="4381965"/>
          </a:xfrm>
          <a:prstGeom prst="rect">
            <a:avLst/>
          </a:prstGeom>
          <a:ln>
            <a:noFill/>
          </a:ln>
        </p:spPr>
      </p:pic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1832" y="2420888"/>
            <a:ext cx="3563888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>
                <a:solidFill>
                  <a:schemeClr val="tx2"/>
                </a:solidFill>
              </a:rPr>
              <a:t>L</a:t>
            </a:r>
            <a:r>
              <a:rPr lang="fr-FR" sz="4400" b="1" dirty="0" smtClean="0">
                <a:solidFill>
                  <a:schemeClr val="tx2"/>
                </a:solidFill>
              </a:rPr>
              <a:t>e double-sens cyclable :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44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44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4400" b="1" dirty="0">
                <a:solidFill>
                  <a:schemeClr val="tx2"/>
                </a:solidFill>
              </a:rPr>
              <a:t>A</a:t>
            </a:r>
            <a:r>
              <a:rPr lang="fr-FR" sz="4400" b="1" dirty="0" smtClean="0">
                <a:solidFill>
                  <a:schemeClr val="tx2"/>
                </a:solidFill>
              </a:rPr>
              <a:t>ttention aux intersections !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pic>
        <p:nvPicPr>
          <p:cNvPr id="3" name="Image 2" descr="Sans tit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86089"/>
            <a:ext cx="3336032" cy="386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 descr="Juli&amp;enfants.jpg"/>
          <p:cNvPicPr/>
          <p:nvPr/>
        </p:nvPicPr>
        <p:blipFill>
          <a:blip r:embed="rId2"/>
          <a:stretch/>
        </p:blipFill>
        <p:spPr>
          <a:xfrm>
            <a:off x="448900" y="1954560"/>
            <a:ext cx="14701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85" y="2060848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46" y="3861048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83" y="3861049"/>
            <a:ext cx="2240247" cy="172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https://encrypted-tbn2.gstatic.com/images?q=tbn:ANd9GcQZV3QM59NFpKTPQ8S62zQlxBuaRj49wD9IdS6PFMZPClEKYiX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0" y="4330824"/>
            <a:ext cx="2584505" cy="1465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76" y="1954560"/>
            <a:ext cx="173114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1475656" y="1334901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À chaque usage : une solution !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Shape 1"/>
          <p:cNvSpPr txBox="1"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47" y="2060736"/>
            <a:ext cx="2470204" cy="163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3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Image 1" descr="ADAV-Libessart-fiche3-giratoire.jpg"/>
          <p:cNvPicPr/>
          <p:nvPr/>
        </p:nvPicPr>
        <p:blipFill>
          <a:blip r:embed="rId3"/>
          <a:stretch/>
        </p:blipFill>
        <p:spPr>
          <a:xfrm>
            <a:off x="-20847" y="1937181"/>
            <a:ext cx="3738088" cy="489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8743" y="1258032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Le positionnement dans un giratoire</a:t>
            </a:r>
          </a:p>
        </p:txBody>
      </p:sp>
      <p:pic>
        <p:nvPicPr>
          <p:cNvPr id="11" name="Image 1" descr="giratoire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09" y="1914907"/>
            <a:ext cx="2160240" cy="2890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" descr="giratoire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86013"/>
            <a:ext cx="2134267" cy="2858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Image 8" descr="Image 3.png"/>
          <p:cNvPicPr/>
          <p:nvPr/>
        </p:nvPicPr>
        <p:blipFill>
          <a:blip r:embed="rId3"/>
          <a:stretch/>
        </p:blipFill>
        <p:spPr>
          <a:xfrm>
            <a:off x="2267744" y="1844824"/>
            <a:ext cx="3168352" cy="3790088"/>
          </a:xfrm>
          <a:prstGeom prst="rect">
            <a:avLst/>
          </a:prstGeom>
          <a:ln>
            <a:noFill/>
          </a:ln>
        </p:spPr>
      </p:pic>
      <p:pic>
        <p:nvPicPr>
          <p:cNvPr id="865" name="Image 1" descr="ADAV-Libessart-fiche3-camion.jpg"/>
          <p:cNvPicPr/>
          <p:nvPr/>
        </p:nvPicPr>
        <p:blipFill>
          <a:blip r:embed="rId4"/>
          <a:stretch/>
        </p:blipFill>
        <p:spPr>
          <a:xfrm>
            <a:off x="5796136" y="1844824"/>
            <a:ext cx="20882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-10018" y="1196752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La cohabitation avec les véhicules à gros gabarit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92178" y="3140968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Attention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danger !</a:t>
            </a:r>
          </a:p>
        </p:txBody>
      </p:sp>
      <p:sp>
        <p:nvSpPr>
          <p:cNvPr id="8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0" y="1187783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Préparer son déplacement à vélo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7544" y="1700808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2600" b="1" dirty="0" smtClean="0">
              <a:solidFill>
                <a:schemeClr val="tx2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958534" y="2204864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0" y="2726858"/>
            <a:ext cx="1938561" cy="2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Forum d’échanges entre </a:t>
            </a:r>
            <a:r>
              <a:rPr lang="fr-FR" sz="2400" b="1" dirty="0">
                <a:solidFill>
                  <a:schemeClr val="tx2"/>
                </a:solidFill>
              </a:rPr>
              <a:t>cyclistes : </a:t>
            </a:r>
            <a:r>
              <a:rPr lang="fr-FR" sz="2400" b="1" dirty="0">
                <a:solidFill>
                  <a:schemeClr val="tx2"/>
                </a:solidFill>
                <a:hlinkClick r:id="rId3"/>
              </a:rPr>
              <a:t>https://droitauvelo.org/-</a:t>
            </a:r>
            <a:r>
              <a:rPr lang="fr-FR" sz="2400" b="1" dirty="0" smtClean="0">
                <a:solidFill>
                  <a:schemeClr val="tx2"/>
                </a:solidFill>
                <a:hlinkClick r:id="rId3"/>
              </a:rPr>
              <a:t>forum-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4997" y="6309320"/>
            <a:ext cx="226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carto.droitauvelo.org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80" y="1681166"/>
            <a:ext cx="7513255" cy="552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000757" y="6389354"/>
            <a:ext cx="2208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carto.droitauvelo.org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1" y="2692272"/>
            <a:ext cx="4536504" cy="1761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Shape 1"/>
          <p:cNvSpPr txBox="1">
            <a:spLocks/>
          </p:cNvSpPr>
          <p:nvPr/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85680" tIns="42840" rIns="85680" bIns="428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lang="en-GB"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95536" y="1184136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Préparer son déplacement à vélo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7544" y="1700808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2600" b="1" dirty="0" smtClean="0">
              <a:solidFill>
                <a:schemeClr val="tx2"/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958534" y="2204864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95536" y="2001888"/>
            <a:ext cx="504056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Cartographie </a:t>
            </a:r>
            <a:r>
              <a:rPr lang="fr-FR" sz="3600" b="1" dirty="0">
                <a:solidFill>
                  <a:schemeClr val="tx2"/>
                </a:solidFill>
              </a:rPr>
              <a:t>collaborative de la </a:t>
            </a:r>
            <a:r>
              <a:rPr lang="fr-FR" sz="3600" b="1" dirty="0" smtClean="0">
                <a:solidFill>
                  <a:schemeClr val="tx2"/>
                </a:solidFill>
              </a:rPr>
              <a:t>cyclabilité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3600" b="1" dirty="0" err="1" smtClean="0">
                <a:solidFill>
                  <a:schemeClr val="tx2"/>
                </a:solidFill>
              </a:rPr>
              <a:t>carto.droitauvelo.org</a:t>
            </a:r>
            <a:r>
              <a:rPr lang="fr-FR" sz="3600" b="1" dirty="0" smtClean="0">
                <a:solidFill>
                  <a:schemeClr val="tx2"/>
                </a:solidFill>
              </a:rPr>
              <a:t> </a:t>
            </a:r>
            <a:r>
              <a:rPr lang="mr-IN" sz="3600" b="1" dirty="0" smtClean="0">
                <a:solidFill>
                  <a:schemeClr val="tx2"/>
                </a:solidFill>
              </a:rPr>
              <a:t>–</a:t>
            </a:r>
            <a:r>
              <a:rPr lang="fr-FR" sz="3600" b="1" dirty="0" smtClean="0">
                <a:solidFill>
                  <a:schemeClr val="tx2"/>
                </a:solidFill>
              </a:rPr>
              <a:t> </a:t>
            </a:r>
            <a:r>
              <a:rPr lang="fr-FR" sz="3600" b="1" dirty="0" err="1">
                <a:solidFill>
                  <a:schemeClr val="tx2"/>
                </a:solidFill>
              </a:rPr>
              <a:t>cyclabilite.droitauvelo.org</a:t>
            </a:r>
            <a:endParaRPr lang="fr-FR" sz="3600" b="1" dirty="0">
              <a:solidFill>
                <a:schemeClr val="tx2"/>
              </a:solidFill>
            </a:endParaRPr>
          </a:p>
        </p:txBody>
      </p:sp>
      <p:pic>
        <p:nvPicPr>
          <p:cNvPr id="3" name="Image 2" descr="BikeCitize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39" y="3717032"/>
            <a:ext cx="324543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cart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84" y="1825606"/>
            <a:ext cx="3426927" cy="1785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1475656" y="4665751"/>
            <a:ext cx="4865303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r-FR" sz="1600" b="1" dirty="0" smtClean="0">
                <a:solidFill>
                  <a:schemeClr val="tx2"/>
                </a:solidFill>
              </a:rPr>
              <a:t>Autres initiatives (</a:t>
            </a:r>
            <a:r>
              <a:rPr lang="fr-FR" sz="1600" b="1" dirty="0" err="1" smtClean="0">
                <a:solidFill>
                  <a:schemeClr val="tx2"/>
                </a:solidFill>
              </a:rPr>
              <a:t>bikecitizen</a:t>
            </a:r>
            <a:r>
              <a:rPr lang="fr-FR" sz="1600" b="1" dirty="0" smtClean="0">
                <a:solidFill>
                  <a:schemeClr val="tx2"/>
                </a:solidFill>
              </a:rPr>
              <a:t> pour visualiser les distances à parcourir en temps)</a:t>
            </a:r>
            <a:endParaRPr lang="fr-F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958534" y="2204864"/>
            <a:ext cx="904651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endParaRPr lang="fr-FR" sz="1800" b="1" dirty="0" smtClean="0">
              <a:solidFill>
                <a:schemeClr val="bg1"/>
              </a:solidFill>
            </a:endParaRP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88859" y="3581400"/>
            <a:ext cx="3048000" cy="90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fr-FR" sz="2000" b="1" dirty="0" smtClean="0">
                <a:solidFill>
                  <a:schemeClr val="tx2"/>
                </a:solidFill>
                <a:hlinkClick r:id="rId3"/>
              </a:rPr>
              <a:t>info@droitauvelo.org</a:t>
            </a:r>
            <a:endParaRPr lang="fr-FR" sz="2000" b="1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fr-FR" sz="2000" b="1" dirty="0" err="1" smtClean="0">
                <a:solidFill>
                  <a:schemeClr val="tx2"/>
                </a:solidFill>
              </a:rPr>
              <a:t>www.droitauvelo.org</a:t>
            </a:r>
            <a:endParaRPr lang="fr-FR" sz="2000" b="1" dirty="0" smtClean="0">
              <a:solidFill>
                <a:schemeClr val="tx2"/>
              </a:solidFill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157602" y="2716560"/>
            <a:ext cx="3033192" cy="86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Droit au vélo</a:t>
            </a:r>
            <a:endParaRPr lang="fr-FR" sz="40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Shape 1"/>
          <p:cNvSpPr txBox="1"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5683037" cy="350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2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2" descr="Capture d’écran 2010-10-12 à 15.20.19.jpg"/>
          <p:cNvPicPr>
            <a:picLocks/>
          </p:cNvPicPr>
          <p:nvPr/>
        </p:nvPicPr>
        <p:blipFill>
          <a:blip r:embed="rId2"/>
          <a:stretch/>
        </p:blipFill>
        <p:spPr>
          <a:xfrm>
            <a:off x="7236295" y="1957714"/>
            <a:ext cx="1774649" cy="283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57714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66"/>
          <a:stretch/>
        </p:blipFill>
        <p:spPr bwMode="auto">
          <a:xfrm>
            <a:off x="5500976" y="3547358"/>
            <a:ext cx="1662184" cy="191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386176" y="1235688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À chaque usage : une solution !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 3" descr="mete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16832"/>
            <a:ext cx="4578041" cy="2880320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418176" y="4863766"/>
            <a:ext cx="5256584" cy="874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Dans la région, il pleut rarement au moment du déplacement à vélo (entre 6 et 8% selon les études)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396385" cy="1800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81218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Shape 2"/>
          <p:cNvSpPr txBox="1"/>
          <p:nvPr/>
        </p:nvSpPr>
        <p:spPr>
          <a:xfrm>
            <a:off x="0" y="815008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403648" y="1291985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À chaque usage : une solution !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 descr="antivol cable.png"/>
          <p:cNvPicPr/>
          <p:nvPr/>
        </p:nvPicPr>
        <p:blipFill>
          <a:blip r:embed="rId3"/>
          <a:stretch/>
        </p:blipFill>
        <p:spPr>
          <a:xfrm rot="3967110">
            <a:off x="776008" y="1951865"/>
            <a:ext cx="1080376" cy="1058184"/>
          </a:xfrm>
          <a:prstGeom prst="rect">
            <a:avLst/>
          </a:prstGeom>
          <a:ln>
            <a:noFill/>
          </a:ln>
        </p:spPr>
      </p:pic>
      <p:pic>
        <p:nvPicPr>
          <p:cNvPr id="7" name="Image 7"/>
          <p:cNvPicPr/>
          <p:nvPr/>
        </p:nvPicPr>
        <p:blipFill>
          <a:blip r:embed="rId4"/>
          <a:stretch/>
        </p:blipFill>
        <p:spPr>
          <a:xfrm>
            <a:off x="632248" y="2885762"/>
            <a:ext cx="1944216" cy="1080120"/>
          </a:xfrm>
          <a:prstGeom prst="rect">
            <a:avLst/>
          </a:prstGeom>
          <a:ln>
            <a:noFill/>
          </a:ln>
        </p:spPr>
      </p:pic>
      <p:pic>
        <p:nvPicPr>
          <p:cNvPr id="9" name="Image 2" descr="antivol u.png"/>
          <p:cNvPicPr>
            <a:picLocks noGrp="1"/>
          </p:cNvPicPr>
          <p:nvPr>
            <p:ph idx="4294967295"/>
          </p:nvPr>
        </p:nvPicPr>
        <p:blipFill>
          <a:blip r:embed="rId5"/>
          <a:stretch/>
        </p:blipFill>
        <p:spPr>
          <a:xfrm rot="6964800">
            <a:off x="3358617" y="1936049"/>
            <a:ext cx="988934" cy="1002504"/>
          </a:xfrm>
          <a:prstGeom prst="rect">
            <a:avLst/>
          </a:prstGeom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6"/>
          <a:stretch/>
        </p:blipFill>
        <p:spPr>
          <a:xfrm>
            <a:off x="3080520" y="2813754"/>
            <a:ext cx="1728192" cy="1152128"/>
          </a:xfrm>
          <a:prstGeom prst="rect">
            <a:avLst/>
          </a:prstGeom>
          <a:ln>
            <a:noFill/>
          </a:ln>
        </p:spPr>
      </p:pic>
      <p:pic>
        <p:nvPicPr>
          <p:cNvPr id="11" name="Image 1" descr="bicycode.png"/>
          <p:cNvPicPr/>
          <p:nvPr/>
        </p:nvPicPr>
        <p:blipFill>
          <a:blip r:embed="rId7"/>
          <a:stretch/>
        </p:blipFill>
        <p:spPr>
          <a:xfrm rot="17326499">
            <a:off x="4689903" y="4076458"/>
            <a:ext cx="564483" cy="1471683"/>
          </a:xfrm>
          <a:prstGeom prst="rect">
            <a:avLst/>
          </a:prstGeom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6" y="4017838"/>
            <a:ext cx="17621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4" name="ZoneTexte 18"/>
          <p:cNvSpPr txBox="1">
            <a:spLocks noChangeArrowheads="1"/>
          </p:cNvSpPr>
          <p:nvPr/>
        </p:nvSpPr>
        <p:spPr bwMode="auto">
          <a:xfrm>
            <a:off x="2580995" y="4551511"/>
            <a:ext cx="2211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1800" b="1" dirty="0" smtClean="0">
                <a:solidFill>
                  <a:srgbClr val="FF0000"/>
                </a:solidFill>
              </a:rPr>
              <a:t>Éviter les accessoires amovibles</a:t>
            </a:r>
            <a:endParaRPr lang="fr-FR" altLang="fr-FR" sz="1800" b="1" dirty="0">
              <a:solidFill>
                <a:srgbClr val="FF0000"/>
              </a:solidFill>
            </a:endParaRPr>
          </a:p>
        </p:txBody>
      </p:sp>
      <p:pic>
        <p:nvPicPr>
          <p:cNvPr id="15" name="Image 13" descr="P2010029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24" y="141277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contenu 2"/>
          <p:cNvSpPr txBox="1">
            <a:spLocks/>
          </p:cNvSpPr>
          <p:nvPr/>
        </p:nvSpPr>
        <p:spPr>
          <a:xfrm>
            <a:off x="395536" y="1268760"/>
            <a:ext cx="8229600" cy="874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Contre le vol, des solutions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 3" descr="IPFLoos10-8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52" y="3645024"/>
            <a:ext cx="1740024" cy="231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Flèche courbée vers la droite 18"/>
          <p:cNvSpPr/>
          <p:nvPr/>
        </p:nvSpPr>
        <p:spPr>
          <a:xfrm rot="19106020">
            <a:off x="5789042" y="3455925"/>
            <a:ext cx="694515" cy="1590852"/>
          </a:xfrm>
          <a:prstGeom prst="curvedRightArrow">
            <a:avLst/>
          </a:prstGeom>
          <a:solidFill>
            <a:srgbClr val="C050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427" y="2469860"/>
            <a:ext cx="2603500" cy="2601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ZoneTexte 3"/>
          <p:cNvSpPr txBox="1">
            <a:spLocks noChangeArrowheads="1"/>
          </p:cNvSpPr>
          <p:nvPr/>
        </p:nvSpPr>
        <p:spPr bwMode="auto">
          <a:xfrm>
            <a:off x="457200" y="2348880"/>
            <a:ext cx="552740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262699"/>
                </a:solidFill>
              </a:rPr>
              <a:t>Une meilleure condition </a:t>
            </a:r>
            <a:r>
              <a:rPr lang="fr-FR" altLang="fr-FR" sz="2000" dirty="0" smtClean="0">
                <a:solidFill>
                  <a:srgbClr val="262699"/>
                </a:solidFill>
              </a:rPr>
              <a:t>physique</a:t>
            </a:r>
            <a:endParaRPr lang="fr-FR" altLang="fr-FR" sz="2000" dirty="0">
              <a:solidFill>
                <a:srgbClr val="262699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solidFill>
                  <a:srgbClr val="262699"/>
                </a:solidFill>
              </a:rPr>
              <a:t>Bien-être général </a:t>
            </a:r>
            <a:r>
              <a:rPr lang="fr-FR" altLang="fr-FR" sz="2000" dirty="0">
                <a:solidFill>
                  <a:srgbClr val="262699"/>
                </a:solidFill>
              </a:rPr>
              <a:t>: résistance à la fatigue, au stress, à </a:t>
            </a:r>
            <a:r>
              <a:rPr lang="fr-FR" altLang="fr-FR" sz="2000" dirty="0" smtClean="0">
                <a:solidFill>
                  <a:srgbClr val="262699"/>
                </a:solidFill>
              </a:rPr>
              <a:t>l’anxiété</a:t>
            </a:r>
            <a:endParaRPr lang="fr-FR" altLang="fr-FR" sz="2000" dirty="0">
              <a:solidFill>
                <a:srgbClr val="262699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solidFill>
                  <a:srgbClr val="262699"/>
                </a:solidFill>
              </a:rPr>
              <a:t>Moins </a:t>
            </a:r>
            <a:r>
              <a:rPr lang="fr-FR" altLang="fr-FR" sz="2000" dirty="0">
                <a:solidFill>
                  <a:srgbClr val="262699"/>
                </a:solidFill>
              </a:rPr>
              <a:t>de prise de </a:t>
            </a:r>
            <a:r>
              <a:rPr lang="fr-FR" altLang="fr-FR" sz="2000" dirty="0" smtClean="0">
                <a:solidFill>
                  <a:srgbClr val="262699"/>
                </a:solidFill>
              </a:rPr>
              <a:t>poids</a:t>
            </a:r>
            <a:endParaRPr lang="fr-FR" altLang="fr-FR" sz="2000" dirty="0">
              <a:solidFill>
                <a:srgbClr val="262699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solidFill>
                  <a:srgbClr val="262699"/>
                </a:solidFill>
              </a:rPr>
              <a:t>Moins </a:t>
            </a:r>
            <a:r>
              <a:rPr lang="fr-FR" altLang="fr-FR" sz="2000" dirty="0">
                <a:solidFill>
                  <a:srgbClr val="262699"/>
                </a:solidFill>
              </a:rPr>
              <a:t>de risques de maladies </a:t>
            </a:r>
            <a:r>
              <a:rPr lang="fr-FR" altLang="fr-FR" sz="2000" dirty="0" smtClean="0">
                <a:solidFill>
                  <a:srgbClr val="262699"/>
                </a:solidFill>
              </a:rPr>
              <a:t>cardiovasculaires</a:t>
            </a:r>
            <a:endParaRPr lang="fr-FR" altLang="fr-FR" dirty="0">
              <a:solidFill>
                <a:srgbClr val="262699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solidFill>
                  <a:srgbClr val="262699"/>
                </a:solidFill>
              </a:rPr>
              <a:t>On </a:t>
            </a:r>
            <a:r>
              <a:rPr lang="fr-FR" altLang="fr-FR" sz="2000" dirty="0">
                <a:solidFill>
                  <a:srgbClr val="262699"/>
                </a:solidFill>
              </a:rPr>
              <a:t>respire un air plus sain qu’en </a:t>
            </a:r>
            <a:r>
              <a:rPr lang="fr-FR" altLang="fr-FR" sz="2000" dirty="0" smtClean="0">
                <a:solidFill>
                  <a:srgbClr val="262699"/>
                </a:solidFill>
              </a:rPr>
              <a:t>voiture (dans lesquelles l'air est 9 à 12 fois plus pollué)</a:t>
            </a:r>
            <a:endParaRPr lang="fr-FR" altLang="fr-FR" sz="2000" dirty="0">
              <a:solidFill>
                <a:srgbClr val="262699"/>
              </a:solidFill>
            </a:endParaRPr>
          </a:p>
          <a:p>
            <a:endParaRPr lang="fr-FR" altLang="fr-FR" dirty="0">
              <a:solidFill>
                <a:srgbClr val="262699"/>
              </a:solidFill>
            </a:endParaRPr>
          </a:p>
          <a:p>
            <a:endParaRPr lang="fr-FR" altLang="fr-FR" sz="2000" dirty="0">
              <a:solidFill>
                <a:srgbClr val="262699"/>
              </a:solidFill>
            </a:endParaRPr>
          </a:p>
          <a:p>
            <a:endParaRPr lang="fr-FR" altLang="fr-FR" sz="2000" dirty="0">
              <a:solidFill>
                <a:srgbClr val="262699"/>
              </a:solidFill>
            </a:endParaRPr>
          </a:p>
          <a:p>
            <a:endParaRPr lang="fr-FR" altLang="fr-FR" sz="2000" dirty="0">
              <a:solidFill>
                <a:srgbClr val="262699"/>
              </a:solidFill>
            </a:endParaRPr>
          </a:p>
          <a:p>
            <a:endParaRPr lang="fr-FR" altLang="fr-FR" sz="2000" dirty="0">
              <a:solidFill>
                <a:srgbClr val="262699"/>
              </a:solidFill>
            </a:endParaRPr>
          </a:p>
          <a:p>
            <a:endParaRPr lang="fr-FR" altLang="fr-FR" dirty="0"/>
          </a:p>
          <a:p>
            <a:endParaRPr lang="fr-FR" altLang="fr-FR" dirty="0"/>
          </a:p>
          <a:p>
            <a:endParaRPr lang="fr-FR" altLang="fr-FR" dirty="0"/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84974" y="1436204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La pratique régulière du vélo,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c'est bon pour la santé !</a:t>
            </a:r>
          </a:p>
        </p:txBody>
      </p:sp>
      <p:sp>
        <p:nvSpPr>
          <p:cNvPr id="7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053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Image 3" descr="img_temps_transports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6"/>
          <a:stretch/>
        </p:blipFill>
        <p:spPr bwMode="auto">
          <a:xfrm>
            <a:off x="4622156" y="2201961"/>
            <a:ext cx="4485157" cy="331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5496" y="1456184"/>
            <a:ext cx="10225136" cy="518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Rapidité et ponctualité</a:t>
            </a:r>
          </a:p>
        </p:txBody>
      </p:sp>
      <p:sp>
        <p:nvSpPr>
          <p:cNvPr id="9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" name="Image 3" descr="img_temps_transports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6"/>
          <a:stretch/>
        </p:blipFill>
        <p:spPr bwMode="auto">
          <a:xfrm>
            <a:off x="0" y="2068974"/>
            <a:ext cx="4403062" cy="179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707904" y="3356992"/>
            <a:ext cx="864096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388423" y="3212976"/>
            <a:ext cx="769045" cy="4263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388423" y="4869160"/>
            <a:ext cx="769045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497915"/>
      </p:ext>
    </p:extLst>
  </p:cSld>
  <p:clrMapOvr>
    <a:masterClrMapping/>
  </p:clrMapOvr>
  <p:transition advTm="85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Image 1" descr="Sans titre.png"/>
          <p:cNvPicPr/>
          <p:nvPr/>
        </p:nvPicPr>
        <p:blipFill>
          <a:blip r:embed="rId3"/>
          <a:stretch/>
        </p:blipFill>
        <p:spPr>
          <a:xfrm>
            <a:off x="412344" y="428072"/>
            <a:ext cx="8264112" cy="6241288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3806825" cy="285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851920" cy="363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5496" y="145618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La nuit, l'éclairage c'est vital !</a:t>
            </a: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spcBef>
                <a:spcPts val="600"/>
              </a:spcBef>
              <a:buFont typeface="Arial" pitchFamily="34" charset="0"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0" y="811560"/>
            <a:ext cx="9144000" cy="457200"/>
          </a:xfrm>
          <a:prstGeom prst="rect">
            <a:avLst/>
          </a:prstGeom>
          <a:solidFill>
            <a:srgbClr val="FFB320"/>
          </a:solidFill>
          <a:ln>
            <a:noFill/>
          </a:ln>
        </p:spPr>
        <p:txBody>
          <a:bodyPr lIns="85680" tIns="42840" rIns="85680" bIns="42840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Sûr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économique</a:t>
            </a:r>
            <a:r>
              <a:rPr lang="en-GB" sz="24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et </a:t>
            </a:r>
            <a:r>
              <a:rPr lang="en-GB" sz="24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ponctuel</a:t>
            </a:r>
            <a:endParaRPr sz="24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TextShape 1"/>
          <p:cNvSpPr txBox="1">
            <a:spLocks noGrp="1"/>
          </p:cNvSpPr>
          <p:nvPr>
            <p:ph type="title"/>
          </p:nvPr>
        </p:nvSpPr>
        <p:spPr>
          <a:xfrm>
            <a:off x="457200" y="-1028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5680" tIns="42840" rIns="85680" bIns="42840" anchor="ctr"/>
          <a:lstStyle/>
          <a:p>
            <a:pPr algn="ctr">
              <a:lnSpc>
                <a:spcPct val="100000"/>
              </a:lnSpc>
            </a:pP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À </a:t>
            </a:r>
            <a:r>
              <a:rPr lang="en-GB" sz="6000" b="1" dirty="0" err="1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vélo</a:t>
            </a:r>
            <a:r>
              <a:rPr lang="en-GB" sz="6000" b="1" dirty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au</a:t>
            </a:r>
            <a:r>
              <a:rPr lang="en-GB" sz="6000" b="1" dirty="0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en-GB" sz="6000" b="1" dirty="0" err="1" smtClean="0">
                <a:solidFill>
                  <a:schemeClr val="tx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quotidien</a:t>
            </a:r>
            <a:endParaRPr sz="6000" dirty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44">
            <a:off x="7614814" y="4637936"/>
            <a:ext cx="663923" cy="6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69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730</Words>
  <Application>Microsoft Office PowerPoint</Application>
  <PresentationFormat>Affichage à l'écran (4:3)</PresentationFormat>
  <Paragraphs>125</Paragraphs>
  <Slides>24</Slides>
  <Notes>21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MS Gothic</vt:lpstr>
      <vt:lpstr>ＭＳ Ｐゴシック</vt:lpstr>
      <vt:lpstr>Arial</vt:lpstr>
      <vt:lpstr>Calibri</vt:lpstr>
      <vt:lpstr>Impact</vt:lpstr>
      <vt:lpstr>Liberation Serif</vt:lpstr>
      <vt:lpstr>Mangal</vt:lpstr>
      <vt:lpstr>Times New Roman</vt:lpstr>
      <vt:lpstr>Thème Office</vt:lpstr>
      <vt:lpstr>Présentation PowerPoint</vt:lpstr>
      <vt:lpstr>À vélo au quotidien</vt:lpstr>
      <vt:lpstr>À vélo au quotidien</vt:lpstr>
      <vt:lpstr>À vélo au quotidien</vt:lpstr>
      <vt:lpstr>À vélo au quotidien</vt:lpstr>
      <vt:lpstr>À vélo au quotidien</vt:lpstr>
      <vt:lpstr>À vélo au quotidien</vt:lpstr>
      <vt:lpstr>À vélo au quotidien</vt:lpstr>
      <vt:lpstr>À vélo au quotidien</vt:lpstr>
      <vt:lpstr>Présentation PowerPoint</vt:lpstr>
      <vt:lpstr>À vélo au quotidien</vt:lpstr>
      <vt:lpstr>À vélo au quotidien</vt:lpstr>
      <vt:lpstr>À vélo au quotidien</vt:lpstr>
      <vt:lpstr>À vélo au quotidien</vt:lpstr>
      <vt:lpstr>À vélo au quotidien</vt:lpstr>
      <vt:lpstr>À vélo au quotidien</vt:lpstr>
      <vt:lpstr>À vélo au quotidien</vt:lpstr>
      <vt:lpstr>À vélo au quotidien</vt:lpstr>
      <vt:lpstr>À vélo au quotidien</vt:lpstr>
      <vt:lpstr>À vélo au quotidien</vt:lpstr>
      <vt:lpstr>À vélo au quotidien</vt:lpstr>
      <vt:lpstr>Présentation PowerPoint</vt:lpstr>
      <vt:lpstr>Présentation PowerPoint</vt:lpstr>
      <vt:lpstr>À vélo au quotidien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judicaêl</dc:creator>
  <cp:lastModifiedBy>pc</cp:lastModifiedBy>
  <cp:revision>102</cp:revision>
  <dcterms:created xsi:type="dcterms:W3CDTF">2019-09-09T07:05:25Z</dcterms:created>
  <dcterms:modified xsi:type="dcterms:W3CDTF">2020-05-18T07:53:29Z</dcterms:modified>
</cp:coreProperties>
</file>