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9" r:id="rId1"/>
  </p:sldMasterIdLst>
  <p:notesMasterIdLst>
    <p:notesMasterId r:id="rId32"/>
  </p:notesMasterIdLst>
  <p:handoutMasterIdLst>
    <p:handoutMasterId r:id="rId33"/>
  </p:handoutMasterIdLst>
  <p:sldIdLst>
    <p:sldId id="511" r:id="rId2"/>
    <p:sldId id="520" r:id="rId3"/>
    <p:sldId id="448" r:id="rId4"/>
    <p:sldId id="462" r:id="rId5"/>
    <p:sldId id="464" r:id="rId6"/>
    <p:sldId id="470" r:id="rId7"/>
    <p:sldId id="522" r:id="rId8"/>
    <p:sldId id="523" r:id="rId9"/>
    <p:sldId id="524" r:id="rId10"/>
    <p:sldId id="525" r:id="rId11"/>
    <p:sldId id="473" r:id="rId12"/>
    <p:sldId id="481" r:id="rId13"/>
    <p:sldId id="528" r:id="rId14"/>
    <p:sldId id="529" r:id="rId15"/>
    <p:sldId id="493" r:id="rId16"/>
    <p:sldId id="497" r:id="rId17"/>
    <p:sldId id="532" r:id="rId18"/>
    <p:sldId id="498" r:id="rId19"/>
    <p:sldId id="499" r:id="rId20"/>
    <p:sldId id="536" r:id="rId21"/>
    <p:sldId id="496" r:id="rId22"/>
    <p:sldId id="530" r:id="rId23"/>
    <p:sldId id="531" r:id="rId24"/>
    <p:sldId id="533" r:id="rId25"/>
    <p:sldId id="503" r:id="rId26"/>
    <p:sldId id="504" r:id="rId27"/>
    <p:sldId id="506" r:id="rId28"/>
    <p:sldId id="507" r:id="rId29"/>
    <p:sldId id="501" r:id="rId30"/>
    <p:sldId id="509" r:id="rId31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1BF"/>
    <a:srgbClr val="E30613"/>
    <a:srgbClr val="C4262E"/>
    <a:srgbClr val="565A5C"/>
    <a:srgbClr val="7AB800"/>
    <a:srgbClr val="595A5C"/>
    <a:srgbClr val="FFFFFF"/>
    <a:srgbClr val="6F83FF"/>
    <a:srgbClr val="F1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1" autoAdjust="0"/>
    <p:restoredTop sz="86427" autoAdjust="0"/>
  </p:normalViewPr>
  <p:slideViewPr>
    <p:cSldViewPr snapToGrid="0" snapToObjects="1">
      <p:cViewPr varScale="1">
        <p:scale>
          <a:sx n="100" d="100"/>
          <a:sy n="100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46"/>
    </p:cViewPr>
  </p:sorterViewPr>
  <p:notesViewPr>
    <p:cSldViewPr snapToGrid="0" snapToObjects="1">
      <p:cViewPr varScale="1">
        <p:scale>
          <a:sx n="52" d="100"/>
          <a:sy n="52" d="100"/>
        </p:scale>
        <p:origin x="295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B35E9-F37F-DD45-B2BA-8CD70A6B4336}" type="datetimeFigureOut">
              <a:rPr lang="fr-FR" smtClean="0"/>
              <a:pPr/>
              <a:t>29/01/2020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94D51-0038-F544-9081-5A7E2FB879D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031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3784E-3ADC-1946-92BA-26ED4950765E}" type="datetimeFigureOut">
              <a:rPr lang="fr-FR" smtClean="0"/>
              <a:pPr/>
              <a:t>29/01/2020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E2494-3D40-F74F-89FE-13517AC802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955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27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39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73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6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31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8231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31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31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88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689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3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108007-601E-4666-B3B0-D8AE484E928C}" type="slidenum">
              <a:rPr lang="fr-FR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F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297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97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9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097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73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66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02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64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437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Hugo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E2494-3D40-F74F-89FE-13517AC8023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35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878D-DA6E-4B36-9F8A-1456EB3E4D74}" type="datetime3">
              <a:rPr lang="fr-FR" smtClean="0"/>
              <a:t>29.01.20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7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18D02-8362-4379-93F5-81BD7A577D38}" type="datetime3">
              <a:rPr lang="fr-FR" smtClean="0"/>
              <a:t>29.01.20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3B42-3E86-4032-92A3-F7900DF71000}" type="datetime3">
              <a:rPr lang="fr-FR" smtClean="0"/>
              <a:t>29.01.20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52CF-00D3-4873-91A4-05DE09E4931D}" type="datetime3">
              <a:rPr lang="fr-FR" smtClean="0"/>
              <a:t>29.01.20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-2" y="260648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8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9ED00-E361-41B8-8A82-0A2DF694D79C}" type="datetime3">
              <a:rPr lang="fr-FR" smtClean="0"/>
              <a:t>29.01.20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681-C65F-482C-B111-DCEA43E134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46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17A7-DE4C-4F25-B7AC-223EE6E63BB9}" type="datetime3">
              <a:rPr lang="fr-FR" smtClean="0"/>
              <a:t>29.01.20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387C-DFF1-4F02-83D2-727304881A91}" type="datetime3">
              <a:rPr lang="fr-FR" smtClean="0"/>
              <a:t>29.01.20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8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0F04-DD5C-4D78-8CD3-EB275E3CD816}" type="datetime3">
              <a:rPr lang="fr-FR" smtClean="0"/>
              <a:t>29.01.20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5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4E25-59AE-4E17-8D0F-47BA7F27F259}" type="datetime3">
              <a:rPr lang="fr-FR" smtClean="0"/>
              <a:t>29.01.20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6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055F-63E6-4A55-8D2B-4A101695D949}" type="datetime3">
              <a:rPr lang="fr-FR" smtClean="0"/>
              <a:t>29.01.20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96F0-A153-4095-BDC4-95D926EBEE79}" type="datetime3">
              <a:rPr lang="fr-FR" smtClean="0"/>
              <a:t>29.01.20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5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7BA6-203B-40E6-8EB2-188E13472A33}" type="datetime3">
              <a:rPr lang="fr-FR" smtClean="0"/>
              <a:t>29.01.20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EE681-C65F-482C-B111-DCEA43E134E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43848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1889289" y="0"/>
            <a:ext cx="1450800" cy="13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438489" y="0"/>
            <a:ext cx="1450800" cy="13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3340089" y="0"/>
            <a:ext cx="1450800" cy="1360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4790889" y="0"/>
            <a:ext cx="1450800" cy="1360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6241688" y="0"/>
            <a:ext cx="1560385" cy="136064"/>
          </a:xfrm>
          <a:prstGeom prst="rect">
            <a:avLst/>
          </a:prstGeom>
          <a:solidFill>
            <a:srgbClr val="F1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7802073" y="0"/>
            <a:ext cx="1341927" cy="136064"/>
          </a:xfrm>
          <a:prstGeom prst="rect">
            <a:avLst/>
          </a:prstGeom>
          <a:solidFill>
            <a:srgbClr val="6F83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38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2.jpeg"/><Relationship Id="rId5" Type="http://schemas.openxmlformats.org/officeDocument/2006/relationships/image" Target="../media/image4.gif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1.emf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mobilite.org/Boite-a-outils-PDE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lnpdc.fr/limesurvey/index.php?sid=66541&amp;lang=f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51" y="6103647"/>
            <a:ext cx="452285" cy="5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11" y="6355289"/>
            <a:ext cx="1198800" cy="3114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70" y="6162176"/>
            <a:ext cx="900000" cy="54606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" y="5503772"/>
            <a:ext cx="1170992" cy="46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01" y="5843081"/>
            <a:ext cx="864000" cy="47702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3" y="2383241"/>
            <a:ext cx="810183" cy="9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" y="3380859"/>
            <a:ext cx="900000" cy="90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2" y="4376850"/>
            <a:ext cx="668984" cy="90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05" y="6081592"/>
            <a:ext cx="550163" cy="558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85" y="5773049"/>
            <a:ext cx="759058" cy="378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96" y="5878498"/>
            <a:ext cx="864000" cy="313875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1241059" y="2210812"/>
            <a:ext cx="63782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solidFill>
                  <a:srgbClr val="C4262E"/>
                </a:solidFill>
                <a:latin typeface="AccordAlternate-Bold" charset="0"/>
                <a:cs typeface="Arial" charset="0"/>
              </a:rPr>
              <a:t>Mettre en place un </a:t>
            </a:r>
          </a:p>
          <a:p>
            <a:pPr>
              <a:defRPr/>
            </a:pPr>
            <a:r>
              <a:rPr lang="fr-FR" sz="2400" b="1" dirty="0" smtClean="0">
                <a:solidFill>
                  <a:srgbClr val="C4262E"/>
                </a:solidFill>
                <a:latin typeface="AccordAlternate-Bold" charset="0"/>
                <a:cs typeface="Arial" charset="0"/>
              </a:rPr>
              <a:t>Plan </a:t>
            </a:r>
            <a:r>
              <a:rPr lang="fr-FR" sz="2400" b="1" dirty="0">
                <a:solidFill>
                  <a:srgbClr val="C4262E"/>
                </a:solidFill>
                <a:latin typeface="AccordAlternate-Bold" charset="0"/>
                <a:cs typeface="Arial" charset="0"/>
              </a:rPr>
              <a:t>de Déplacements </a:t>
            </a:r>
          </a:p>
          <a:p>
            <a:pPr>
              <a:defRPr/>
            </a:pPr>
            <a:r>
              <a:rPr lang="fr-FR" sz="2400" b="1" dirty="0" smtClean="0">
                <a:solidFill>
                  <a:srgbClr val="C4262E"/>
                </a:solidFill>
                <a:latin typeface="AccordAlternate-Bold" charset="0"/>
                <a:cs typeface="Arial" charset="0"/>
              </a:rPr>
              <a:t>d’Etablissement Scolaire (PDES)</a:t>
            </a:r>
          </a:p>
          <a:p>
            <a:pPr>
              <a:defRPr/>
            </a:pPr>
            <a:endParaRPr lang="fr-FR" sz="2400" b="1" dirty="0" smtClean="0">
              <a:solidFill>
                <a:srgbClr val="C4262E"/>
              </a:solidFill>
              <a:latin typeface="AccordAlternate-Bold" charset="0"/>
              <a:cs typeface="Arial" charset="0"/>
            </a:endParaRPr>
          </a:p>
          <a:p>
            <a:pPr>
              <a:defRPr/>
            </a:pPr>
            <a:r>
              <a:rPr lang="fr-FR" sz="2000" b="1" dirty="0" smtClean="0">
                <a:solidFill>
                  <a:srgbClr val="6AC2BF"/>
                </a:solidFill>
                <a:latin typeface="AccordAlternate-Bold" charset="0"/>
                <a:cs typeface="Arial" charset="0"/>
              </a:rPr>
              <a:t>13 novembre 2019, ENTE Valenciennes</a:t>
            </a:r>
          </a:p>
          <a:p>
            <a:pPr>
              <a:defRPr/>
            </a:pPr>
            <a:endParaRPr lang="fr-FR" sz="2000" b="1" dirty="0">
              <a:solidFill>
                <a:srgbClr val="6AC2BF"/>
              </a:solidFill>
              <a:latin typeface="AccordAlternate-Bold" charset="0"/>
              <a:cs typeface="Arial" charset="0"/>
            </a:endParaRPr>
          </a:p>
          <a:p>
            <a:pPr>
              <a:defRPr/>
            </a:pPr>
            <a:endParaRPr lang="fr-FR" sz="2000" b="1" dirty="0">
              <a:solidFill>
                <a:srgbClr val="6AC2BF"/>
              </a:solidFill>
              <a:latin typeface="AccordAlternate-Bold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b="1" baseline="30000" dirty="0">
              <a:solidFill>
                <a:srgbClr val="6AC2BF"/>
              </a:solidFill>
              <a:latin typeface="AccordAlternate-Bold" charset="0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2" y="366530"/>
            <a:ext cx="2624400" cy="174522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CAAEAD3-0ABC-453A-92AA-6956D7D7053A}"/>
              </a:ext>
            </a:extLst>
          </p:cNvPr>
          <p:cNvSpPr txBox="1"/>
          <p:nvPr/>
        </p:nvSpPr>
        <p:spPr>
          <a:xfrm>
            <a:off x="4002120" y="851433"/>
            <a:ext cx="237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Co-animé</a:t>
            </a:r>
            <a:r>
              <a:rPr lang="fr-FR" dirty="0"/>
              <a:t> par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2" y="524514"/>
            <a:ext cx="753607" cy="10656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62" y="621714"/>
            <a:ext cx="1721786" cy="871200"/>
          </a:xfrm>
          <a:prstGeom prst="rect">
            <a:avLst/>
          </a:prstGeom>
        </p:spPr>
      </p:pic>
      <p:pic>
        <p:nvPicPr>
          <p:cNvPr id="32" name="Image 5"/>
          <p:cNvPicPr/>
          <p:nvPr/>
        </p:nvPicPr>
        <p:blipFill>
          <a:blip r:embed="rId18"/>
          <a:stretch/>
        </p:blipFill>
        <p:spPr>
          <a:xfrm>
            <a:off x="3344957" y="6130568"/>
            <a:ext cx="560880" cy="541800"/>
          </a:xfrm>
          <a:prstGeom prst="rect">
            <a:avLst/>
          </a:prstGeom>
          <a:ln>
            <a:noFill/>
          </a:ln>
        </p:spPr>
      </p:pic>
      <p:pic>
        <p:nvPicPr>
          <p:cNvPr id="33" name="Image 26"/>
          <p:cNvPicPr/>
          <p:nvPr/>
        </p:nvPicPr>
        <p:blipFill>
          <a:blip r:embed="rId19"/>
          <a:stretch/>
        </p:blipFill>
        <p:spPr>
          <a:xfrm>
            <a:off x="144582" y="6156387"/>
            <a:ext cx="1147320" cy="381600"/>
          </a:xfrm>
          <a:prstGeom prst="rect">
            <a:avLst/>
          </a:prstGeom>
          <a:ln>
            <a:noFill/>
          </a:ln>
        </p:spPr>
      </p:pic>
      <p:pic>
        <p:nvPicPr>
          <p:cNvPr id="34" name="Image 24"/>
          <p:cNvPicPr/>
          <p:nvPr/>
        </p:nvPicPr>
        <p:blipFill>
          <a:blip r:embed="rId20"/>
          <a:stretch/>
        </p:blipFill>
        <p:spPr>
          <a:xfrm>
            <a:off x="8321408" y="6127976"/>
            <a:ext cx="631440" cy="631440"/>
          </a:xfrm>
          <a:prstGeom prst="rect">
            <a:avLst/>
          </a:prstGeom>
          <a:ln>
            <a:noFill/>
          </a:ln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37923" y="5901490"/>
            <a:ext cx="953731" cy="238432"/>
          </a:xfrm>
          <a:prstGeom prst="rect">
            <a:avLst/>
          </a:prstGeom>
        </p:spPr>
      </p:pic>
      <p:pic>
        <p:nvPicPr>
          <p:cNvPr id="36" name="Image 12"/>
          <p:cNvPicPr/>
          <p:nvPr/>
        </p:nvPicPr>
        <p:blipFill>
          <a:blip r:embed="rId22"/>
          <a:stretch/>
        </p:blipFill>
        <p:spPr>
          <a:xfrm>
            <a:off x="7638848" y="5797822"/>
            <a:ext cx="1365120" cy="293400"/>
          </a:xfrm>
          <a:prstGeom prst="rect">
            <a:avLst/>
          </a:prstGeom>
          <a:ln>
            <a:noFill/>
          </a:ln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20669" y="6243590"/>
            <a:ext cx="603556" cy="481626"/>
          </a:xfrm>
          <a:prstGeom prst="rect">
            <a:avLst/>
          </a:prstGeom>
        </p:spPr>
      </p:pic>
      <p:pic>
        <p:nvPicPr>
          <p:cNvPr id="38" name="Image 21"/>
          <p:cNvPicPr/>
          <p:nvPr/>
        </p:nvPicPr>
        <p:blipFill>
          <a:blip r:embed="rId24"/>
          <a:stretch/>
        </p:blipFill>
        <p:spPr>
          <a:xfrm>
            <a:off x="7876916" y="6145075"/>
            <a:ext cx="397440" cy="667800"/>
          </a:xfrm>
          <a:prstGeom prst="rect">
            <a:avLst/>
          </a:prstGeom>
          <a:ln>
            <a:noFill/>
          </a:ln>
        </p:spPr>
      </p:pic>
      <p:pic>
        <p:nvPicPr>
          <p:cNvPr id="39" name="Image 22"/>
          <p:cNvPicPr/>
          <p:nvPr/>
        </p:nvPicPr>
        <p:blipFill>
          <a:blip r:embed="rId25"/>
          <a:stretch/>
        </p:blipFill>
        <p:spPr>
          <a:xfrm>
            <a:off x="5864236" y="6162176"/>
            <a:ext cx="1182240" cy="563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1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85157"/>
            <a:ext cx="7416824" cy="13255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dirty="0" smtClean="0"/>
              <a:t>        </a:t>
            </a:r>
            <a:br>
              <a:rPr lang="fr-FR" dirty="0" smtClean="0"/>
            </a:b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14340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8163"/>
            <a:ext cx="11922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 bwMode="auto">
          <a:xfrm>
            <a:off x="826747" y="237556"/>
            <a:ext cx="8208911" cy="117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i="1" dirty="0" smtClean="0">
                <a:solidFill>
                  <a:prstClr val="black"/>
                </a:solidFill>
              </a:rPr>
              <a:t>        </a:t>
            </a:r>
            <a:br>
              <a:rPr lang="fr-FR" i="1" dirty="0" smtClean="0">
                <a:solidFill>
                  <a:prstClr val="black"/>
                </a:solidFill>
              </a:rPr>
            </a:br>
            <a:r>
              <a:rPr lang="fr-FR" i="1" dirty="0" smtClean="0">
                <a:solidFill>
                  <a:prstClr val="black"/>
                </a:solidFill>
              </a:rPr>
              <a:t>	</a:t>
            </a:r>
            <a:r>
              <a:rPr lang="fr-FR" sz="5300" b="1" i="1" dirty="0" smtClean="0">
                <a:solidFill>
                  <a:srgbClr val="6AC2BF"/>
                </a:solidFill>
              </a:rPr>
              <a:t>Vers un diagnostic mobilité </a:t>
            </a:r>
            <a:endParaRPr lang="fr-FR" i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30320"/>
            <a:ext cx="3238696" cy="45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4293096"/>
            <a:ext cx="5296632" cy="1955304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59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diagnostic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331783" y="1271451"/>
            <a:ext cx="7611917" cy="495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smtClean="0">
                <a:solidFill>
                  <a:schemeClr val="accent2"/>
                </a:solidFill>
              </a:rPr>
              <a:t>Diagnostiquer l’accessibilité de l’établissement</a:t>
            </a:r>
          </a:p>
          <a:p>
            <a:pPr algn="l"/>
            <a:endParaRPr lang="fr-F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fr-FR" sz="2800" b="1" cap="small" dirty="0" smtClean="0">
                <a:solidFill>
                  <a:schemeClr val="bg2">
                    <a:lumMod val="50000"/>
                  </a:schemeClr>
                </a:solidFill>
              </a:rPr>
              <a:t>Pourquoi ?</a:t>
            </a:r>
            <a:r>
              <a:rPr lang="fr-FR" sz="2800" b="1" cap="small" dirty="0">
                <a:solidFill>
                  <a:schemeClr val="accent2"/>
                </a:solidFill>
              </a:rPr>
              <a:t>	</a:t>
            </a:r>
            <a:endParaRPr lang="fr-FR" sz="2800" b="1" cap="small" dirty="0" smtClean="0">
              <a:solidFill>
                <a:schemeClr val="accent2"/>
              </a:solidFill>
            </a:endParaRPr>
          </a:p>
          <a:p>
            <a:pPr lvl="1" algn="l">
              <a:lnSpc>
                <a:spcPct val="80000"/>
              </a:lnSpc>
            </a:pPr>
            <a:r>
              <a:rPr lang="fr-FR" sz="1900" dirty="0" smtClean="0"/>
              <a:t>Comprendre le fonctionnement de l’établissement : horaires, services, conditions d’accueil et d’ouverture de l’établissement</a:t>
            </a:r>
          </a:p>
          <a:p>
            <a:pPr lvl="1" algn="l">
              <a:lnSpc>
                <a:spcPct val="80000"/>
              </a:lnSpc>
            </a:pPr>
            <a:endParaRPr lang="fr-FR" sz="1900" dirty="0" smtClean="0"/>
          </a:p>
          <a:p>
            <a:pPr lvl="1" algn="l">
              <a:lnSpc>
                <a:spcPct val="80000"/>
              </a:lnSpc>
            </a:pPr>
            <a:r>
              <a:rPr lang="fr-FR" sz="1900" dirty="0" smtClean="0"/>
              <a:t>Identifier </a:t>
            </a:r>
            <a:r>
              <a:rPr lang="fr-FR" sz="1900" dirty="0"/>
              <a:t>les démarches déjà mises en place par </a:t>
            </a:r>
            <a:r>
              <a:rPr lang="fr-FR" sz="1900" dirty="0" smtClean="0"/>
              <a:t>l’établissement</a:t>
            </a:r>
          </a:p>
          <a:p>
            <a:pPr lvl="1" algn="l">
              <a:lnSpc>
                <a:spcPct val="80000"/>
              </a:lnSpc>
            </a:pPr>
            <a:endParaRPr lang="fr-FR" sz="1900" dirty="0"/>
          </a:p>
          <a:p>
            <a:pPr lvl="1" algn="l">
              <a:lnSpc>
                <a:spcPct val="80000"/>
              </a:lnSpc>
            </a:pPr>
            <a:r>
              <a:rPr lang="fr-FR" sz="1900" dirty="0" smtClean="0"/>
              <a:t>Identifier l’offre en mobilité existante </a:t>
            </a:r>
          </a:p>
          <a:p>
            <a:pPr lvl="1" algn="l">
              <a:lnSpc>
                <a:spcPct val="80000"/>
              </a:lnSpc>
            </a:pPr>
            <a:endParaRPr lang="fr-FR" sz="1900" dirty="0"/>
          </a:p>
          <a:p>
            <a:pPr lvl="1" algn="l">
              <a:lnSpc>
                <a:spcPct val="80000"/>
              </a:lnSpc>
            </a:pPr>
            <a:r>
              <a:rPr lang="fr-FR" sz="1900" dirty="0" err="1" smtClean="0"/>
              <a:t>Géolocaliser</a:t>
            </a:r>
            <a:r>
              <a:rPr lang="fr-FR" sz="1900" dirty="0" smtClean="0"/>
              <a:t> les lieux de résidence (</a:t>
            </a:r>
            <a:r>
              <a:rPr lang="fr-FR" sz="1900" dirty="0" err="1" smtClean="0"/>
              <a:t>cf</a:t>
            </a:r>
            <a:r>
              <a:rPr lang="fr-FR" sz="1900" dirty="0" smtClean="0"/>
              <a:t> départements), les trajets réguliers</a:t>
            </a:r>
          </a:p>
          <a:p>
            <a:pPr lvl="1" algn="l">
              <a:lnSpc>
                <a:spcPct val="80000"/>
              </a:lnSpc>
            </a:pPr>
            <a:endParaRPr lang="fr-FR" sz="1900" dirty="0" smtClean="0"/>
          </a:p>
          <a:p>
            <a:pPr lvl="1" algn="l">
              <a:lnSpc>
                <a:spcPct val="80000"/>
              </a:lnSpc>
            </a:pPr>
            <a:r>
              <a:rPr lang="fr-FR" sz="1900" dirty="0" smtClean="0"/>
              <a:t>Recueillir des données sur :</a:t>
            </a:r>
          </a:p>
          <a:p>
            <a:pPr lvl="1" algn="l">
              <a:lnSpc>
                <a:spcPct val="80000"/>
              </a:lnSpc>
            </a:pPr>
            <a:r>
              <a:rPr lang="fr-FR" sz="1900" dirty="0"/>
              <a:t>	</a:t>
            </a:r>
            <a:r>
              <a:rPr lang="fr-FR" sz="1900" dirty="0" smtClean="0"/>
              <a:t>- L’accidentologie</a:t>
            </a:r>
          </a:p>
          <a:p>
            <a:pPr lvl="1" algn="l">
              <a:lnSpc>
                <a:spcPct val="80000"/>
              </a:lnSpc>
            </a:pPr>
            <a:r>
              <a:rPr lang="fr-FR" sz="1900" dirty="0"/>
              <a:t>	</a:t>
            </a:r>
            <a:r>
              <a:rPr lang="fr-FR" sz="1900" dirty="0" smtClean="0"/>
              <a:t>- Les points durs </a:t>
            </a:r>
          </a:p>
          <a:p>
            <a:pPr lvl="1" algn="l">
              <a:lnSpc>
                <a:spcPct val="80000"/>
              </a:lnSpc>
            </a:pPr>
            <a:endParaRPr lang="fr-FR" sz="1900" dirty="0" smtClean="0"/>
          </a:p>
          <a:p>
            <a:pPr lvl="1" algn="l">
              <a:lnSpc>
                <a:spcPct val="80000"/>
              </a:lnSpc>
            </a:pPr>
            <a:endParaRPr lang="fr-FR" sz="1900" dirty="0" smtClean="0"/>
          </a:p>
          <a:p>
            <a:pPr lvl="1" algn="l">
              <a:lnSpc>
                <a:spcPct val="80000"/>
              </a:lnSpc>
            </a:pPr>
            <a:r>
              <a:rPr lang="fr-FR" sz="1900" dirty="0" smtClean="0"/>
              <a:t>Evaluer la qualité et le niveau d’accessibilité par tous les modes de transport</a:t>
            </a:r>
          </a:p>
          <a:p>
            <a:pPr lvl="1" algn="l">
              <a:lnSpc>
                <a:spcPct val="80000"/>
              </a:lnSpc>
            </a:pPr>
            <a:r>
              <a:rPr lang="fr-FR" sz="1900" dirty="0"/>
              <a:t>	</a:t>
            </a:r>
            <a:r>
              <a:rPr lang="fr-FR" sz="1900" dirty="0" smtClean="0"/>
              <a:t>- Voiture et stationnement</a:t>
            </a:r>
          </a:p>
          <a:p>
            <a:pPr lvl="1" algn="l">
              <a:lnSpc>
                <a:spcPct val="80000"/>
              </a:lnSpc>
            </a:pPr>
            <a:r>
              <a:rPr lang="fr-FR" sz="1900" dirty="0"/>
              <a:t>	</a:t>
            </a:r>
            <a:r>
              <a:rPr lang="fr-FR" sz="1900" dirty="0" smtClean="0"/>
              <a:t>- Vélo</a:t>
            </a:r>
          </a:p>
          <a:p>
            <a:pPr lvl="1" algn="l">
              <a:lnSpc>
                <a:spcPct val="80000"/>
              </a:lnSpc>
            </a:pPr>
            <a:r>
              <a:rPr lang="fr-FR" sz="1900" dirty="0" smtClean="0"/>
              <a:t>	- Marche</a:t>
            </a:r>
          </a:p>
          <a:p>
            <a:pPr lvl="1" algn="l">
              <a:lnSpc>
                <a:spcPct val="80000"/>
              </a:lnSpc>
            </a:pPr>
            <a:r>
              <a:rPr lang="fr-FR" sz="1900" dirty="0"/>
              <a:t>	</a:t>
            </a:r>
            <a:r>
              <a:rPr lang="fr-FR" sz="1900" dirty="0" smtClean="0"/>
              <a:t>- Transports en commun</a:t>
            </a:r>
          </a:p>
          <a:p>
            <a:pPr lvl="1">
              <a:lnSpc>
                <a:spcPct val="80000"/>
              </a:lnSpc>
            </a:pPr>
            <a:endParaRPr lang="fr-FR" sz="1900" dirty="0" smtClean="0"/>
          </a:p>
          <a:p>
            <a:pPr lvl="1">
              <a:lnSpc>
                <a:spcPct val="80000"/>
              </a:lnSpc>
            </a:pPr>
            <a:endParaRPr lang="fr-FR" sz="1900" dirty="0"/>
          </a:p>
          <a:p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400" dirty="0" smtClean="0"/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diagnostic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331783" y="1250183"/>
            <a:ext cx="7507417" cy="34157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b="1" dirty="0" smtClean="0">
                <a:solidFill>
                  <a:schemeClr val="accent2"/>
                </a:solidFill>
              </a:rPr>
              <a:t>Enquêter </a:t>
            </a:r>
            <a:r>
              <a:rPr lang="fr-FR" sz="3000" b="1" dirty="0">
                <a:solidFill>
                  <a:schemeClr val="accent2"/>
                </a:solidFill>
              </a:rPr>
              <a:t>auprès des usagers</a:t>
            </a:r>
          </a:p>
          <a:p>
            <a:pPr algn="l"/>
            <a:endParaRPr lang="fr-FR" sz="2000" dirty="0" smtClean="0"/>
          </a:p>
          <a:p>
            <a:pPr algn="l"/>
            <a:r>
              <a:rPr lang="fr-FR" sz="3000" b="1" cap="small" dirty="0" smtClean="0">
                <a:solidFill>
                  <a:schemeClr val="bg2">
                    <a:lumMod val="50000"/>
                  </a:schemeClr>
                </a:solidFill>
              </a:rPr>
              <a:t>Pourquoi ?</a:t>
            </a:r>
          </a:p>
          <a:p>
            <a:pPr lvl="1" algn="l">
              <a:lnSpc>
                <a:spcPct val="100000"/>
              </a:lnSpc>
            </a:pPr>
            <a:endParaRPr lang="fr-FR" sz="2200" dirty="0" smtClean="0"/>
          </a:p>
          <a:p>
            <a:pPr lvl="1" algn="l">
              <a:lnSpc>
                <a:spcPct val="100000"/>
              </a:lnSpc>
            </a:pPr>
            <a:r>
              <a:rPr lang="fr-FR" sz="2200" dirty="0" smtClean="0"/>
              <a:t>Identifier </a:t>
            </a:r>
            <a:r>
              <a:rPr lang="fr-FR" sz="2200" dirty="0"/>
              <a:t>les pratiques actuelles de mobilité des élèves et des </a:t>
            </a:r>
            <a:r>
              <a:rPr lang="fr-FR" sz="2200" dirty="0" smtClean="0"/>
              <a:t>salariés</a:t>
            </a:r>
          </a:p>
          <a:p>
            <a:pPr lvl="1" algn="l">
              <a:lnSpc>
                <a:spcPct val="100000"/>
              </a:lnSpc>
            </a:pPr>
            <a:endParaRPr lang="fr-FR" sz="2200" dirty="0"/>
          </a:p>
          <a:p>
            <a:pPr lvl="1" algn="l">
              <a:lnSpc>
                <a:spcPct val="100000"/>
              </a:lnSpc>
            </a:pPr>
            <a:r>
              <a:rPr lang="fr-FR" sz="2200" dirty="0" smtClean="0"/>
              <a:t>Identifier </a:t>
            </a:r>
            <a:r>
              <a:rPr lang="fr-FR" sz="2200" dirty="0"/>
              <a:t>les freins </a:t>
            </a:r>
            <a:r>
              <a:rPr lang="fr-FR" sz="2200" dirty="0" smtClean="0"/>
              <a:t>au report modal (points durs, freins psychologiques)</a:t>
            </a:r>
          </a:p>
          <a:p>
            <a:pPr lvl="1" algn="l">
              <a:lnSpc>
                <a:spcPct val="100000"/>
              </a:lnSpc>
            </a:pPr>
            <a:endParaRPr lang="fr-FR" sz="2200" dirty="0"/>
          </a:p>
          <a:p>
            <a:pPr lvl="1" algn="l">
              <a:lnSpc>
                <a:spcPct val="100000"/>
              </a:lnSpc>
            </a:pPr>
            <a:r>
              <a:rPr lang="fr-FR" sz="2200" dirty="0" smtClean="0"/>
              <a:t>Identifier </a:t>
            </a:r>
            <a:r>
              <a:rPr lang="fr-FR" sz="2200" dirty="0"/>
              <a:t>les potentiels de report </a:t>
            </a:r>
            <a:r>
              <a:rPr lang="fr-FR" sz="2200" dirty="0" smtClean="0"/>
              <a:t>modal (possession d’un vélo, accord de principe pour covoiturer, …)</a:t>
            </a:r>
          </a:p>
          <a:p>
            <a:pPr lvl="1" algn="l">
              <a:lnSpc>
                <a:spcPct val="100000"/>
              </a:lnSpc>
            </a:pPr>
            <a:endParaRPr lang="fr-FR" sz="2200" dirty="0" smtClean="0"/>
          </a:p>
          <a:p>
            <a:pPr lvl="1" algn="l">
              <a:lnSpc>
                <a:spcPct val="100000"/>
              </a:lnSpc>
            </a:pPr>
            <a:r>
              <a:rPr lang="fr-FR" sz="2200" dirty="0" smtClean="0"/>
              <a:t>Vérifier la bonne connaissance de l’offre en mobilité (ex : stationnement vélos, prime transport)</a:t>
            </a:r>
            <a:endParaRPr lang="fr-FR" sz="2200" dirty="0"/>
          </a:p>
          <a:p>
            <a:pPr algn="l"/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fr-FR" sz="2400" dirty="0" smtClean="0"/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3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7" y="85157"/>
            <a:ext cx="7416824" cy="13255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dirty="0" smtClean="0"/>
              <a:t>        </a:t>
            </a:r>
            <a:br>
              <a:rPr lang="fr-FR" dirty="0" smtClean="0"/>
            </a:b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723732" y="235500"/>
            <a:ext cx="8208911" cy="117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i="1" dirty="0" smtClean="0">
                <a:solidFill>
                  <a:prstClr val="black"/>
                </a:solidFill>
              </a:rPr>
              <a:t>        </a:t>
            </a:r>
            <a:br>
              <a:rPr lang="fr-FR" i="1" dirty="0" smtClean="0">
                <a:solidFill>
                  <a:prstClr val="black"/>
                </a:solidFill>
              </a:rPr>
            </a:br>
            <a:r>
              <a:rPr lang="fr-FR" i="1" dirty="0" smtClean="0">
                <a:solidFill>
                  <a:prstClr val="black"/>
                </a:solidFill>
              </a:rPr>
              <a:t>	</a:t>
            </a:r>
            <a:r>
              <a:rPr lang="fr-FR" sz="5300" b="1" i="1" dirty="0" smtClean="0">
                <a:solidFill>
                  <a:srgbClr val="6AC2BF"/>
                </a:solidFill>
              </a:rPr>
              <a:t>Le Plan d’action</a:t>
            </a:r>
            <a:endParaRPr lang="fr-FR" i="1" dirty="0">
              <a:solidFill>
                <a:prstClr val="black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4293096"/>
            <a:ext cx="5296632" cy="195530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29" y="1410719"/>
            <a:ext cx="7221600" cy="450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Planning type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3886200" y="1127447"/>
            <a:ext cx="4678217" cy="4520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smtClean="0">
                <a:solidFill>
                  <a:srgbClr val="ED7D31"/>
                </a:solidFill>
              </a:rPr>
              <a:t>FICHE ACTION</a:t>
            </a:r>
            <a:endParaRPr lang="fr-FR" sz="1400" dirty="0" smtClean="0">
              <a:solidFill>
                <a:prstClr val="black"/>
              </a:solidFill>
            </a:endParaRPr>
          </a:p>
          <a:p>
            <a:pPr algn="l"/>
            <a:endParaRPr lang="fr-FR" sz="1400" dirty="0" smtClean="0"/>
          </a:p>
          <a:p>
            <a:pPr lvl="1" algn="l"/>
            <a:r>
              <a:rPr lang="fr-FR" sz="1600" dirty="0" smtClean="0"/>
              <a:t>Sur chaque fiche, on doit trouver :</a:t>
            </a:r>
          </a:p>
          <a:p>
            <a:pPr lvl="1" algn="l"/>
            <a:endParaRPr lang="fr-FR" sz="1600" dirty="0" smtClean="0"/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Intitulé / description de l’action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Pilote de l’action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Situation de départ / contexte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Public ciblé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Objectif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Méthodologie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Répartition des rôles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Ressources à mobiliser (financières, matérielles, humaines)</a:t>
            </a:r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/>
              <a:t>Calendrier de mise en </a:t>
            </a:r>
            <a:r>
              <a:rPr lang="fr-FR" sz="1600" dirty="0" err="1"/>
              <a:t>oeuvre</a:t>
            </a:r>
            <a:endParaRPr lang="fr-FR" sz="1600" dirty="0"/>
          </a:p>
          <a:p>
            <a:pPr marL="628650" lvl="1" indent="-285750" algn="l">
              <a:buFont typeface="Wingdings" pitchFamily="2" charset="2"/>
              <a:buChar char="§"/>
            </a:pPr>
            <a:r>
              <a:rPr lang="fr-FR" sz="1600" dirty="0" smtClean="0"/>
              <a:t>Type d’évaluation / critères/indicateurs</a:t>
            </a:r>
          </a:p>
          <a:p>
            <a:pPr lvl="1" algn="l"/>
            <a:endParaRPr lang="fr-FR" sz="2000" dirty="0" smtClean="0">
              <a:solidFill>
                <a:prstClr val="black"/>
              </a:solidFill>
            </a:endParaRPr>
          </a:p>
          <a:p>
            <a:pPr lvl="1" algn="l"/>
            <a:endParaRPr lang="fr-FR" sz="2000" dirty="0" smtClean="0">
              <a:solidFill>
                <a:prstClr val="black"/>
              </a:solidFill>
            </a:endParaRPr>
          </a:p>
          <a:p>
            <a:pPr lvl="1" algn="l"/>
            <a:endParaRPr lang="fr-FR" sz="2400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2" y="1209675"/>
            <a:ext cx="32766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5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La pédagogie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331783" y="1746572"/>
            <a:ext cx="7507417" cy="3415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fr-FR" sz="20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331783" y="1250182"/>
            <a:ext cx="7507417" cy="4201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 smtClean="0">
                <a:solidFill>
                  <a:schemeClr val="accent2"/>
                </a:solidFill>
              </a:rPr>
              <a:t>Liens possibles avec les programmes scolaires </a:t>
            </a:r>
            <a:endParaRPr lang="fr-FR" sz="2000" b="1" dirty="0">
              <a:solidFill>
                <a:schemeClr val="accent2"/>
              </a:solidFill>
            </a:endParaRPr>
          </a:p>
          <a:p>
            <a:pPr lvl="1" algn="l">
              <a:lnSpc>
                <a:spcPct val="80000"/>
              </a:lnSpc>
            </a:pPr>
            <a:endParaRPr lang="fr-FR" sz="1600" dirty="0" smtClean="0">
              <a:latin typeface="Calibri" pitchFamily="34" charset="0"/>
            </a:endParaRPr>
          </a:p>
          <a:p>
            <a:pPr lvl="1" algn="l">
              <a:lnSpc>
                <a:spcPct val="80000"/>
              </a:lnSpc>
            </a:pPr>
            <a:endParaRPr lang="fr-FR" sz="1600" dirty="0">
              <a:latin typeface="Calibri" pitchFamily="34" charset="0"/>
            </a:endParaRPr>
          </a:p>
          <a:p>
            <a:pPr lvl="1" algn="l">
              <a:lnSpc>
                <a:spcPct val="80000"/>
              </a:lnSpc>
            </a:pPr>
            <a:endParaRPr lang="fr-FR" sz="1600" dirty="0" smtClean="0">
              <a:latin typeface="Calibri" pitchFamily="34" charset="0"/>
            </a:endParaRPr>
          </a:p>
          <a:p>
            <a:pPr marL="685800" lvl="1" indent="-342900" algn="l">
              <a:lnSpc>
                <a:spcPct val="80000"/>
              </a:lnSpc>
              <a:buFont typeface="Arial" pitchFamily="34" charset="0"/>
              <a:buChar char="•"/>
            </a:pPr>
            <a:r>
              <a:rPr lang="fr-FR" sz="1600" dirty="0" smtClean="0">
                <a:latin typeface="Calibri" pitchFamily="34" charset="0"/>
              </a:rPr>
              <a:t>Thèmes </a:t>
            </a:r>
            <a:r>
              <a:rPr lang="fr-FR" sz="1600" dirty="0">
                <a:latin typeface="Calibri" pitchFamily="34" charset="0"/>
              </a:rPr>
              <a:t>de convergence  au collège (développement durable, climatologie, santé,  </a:t>
            </a:r>
            <a:r>
              <a:rPr lang="fr-FR" sz="1600" dirty="0" smtClean="0">
                <a:latin typeface="Calibri" pitchFamily="34" charset="0"/>
              </a:rPr>
              <a:t>sécurité, conduites de projets collectifs, citoyenneté, sport, …)</a:t>
            </a:r>
          </a:p>
          <a:p>
            <a:pPr lvl="1" algn="l">
              <a:lnSpc>
                <a:spcPct val="80000"/>
              </a:lnSpc>
            </a:pPr>
            <a:endParaRPr lang="fr-FR" sz="1600" dirty="0">
              <a:latin typeface="Calibri" pitchFamily="34" charset="0"/>
            </a:endParaRPr>
          </a:p>
          <a:p>
            <a:pPr marL="685800" lvl="1" indent="-342900" algn="l">
              <a:lnSpc>
                <a:spcPct val="80000"/>
              </a:lnSpc>
              <a:buFont typeface="Arial" pitchFamily="34" charset="0"/>
              <a:buChar char="•"/>
            </a:pPr>
            <a:r>
              <a:rPr lang="fr-FR" sz="1600" dirty="0" smtClean="0"/>
              <a:t>Attestation Scolaire de Sécurité Routière (ASSR) en 5</a:t>
            </a:r>
            <a:r>
              <a:rPr lang="fr-FR" sz="1600" baseline="30000" dirty="0" smtClean="0"/>
              <a:t>ème</a:t>
            </a:r>
          </a:p>
          <a:p>
            <a:pPr marL="685800" lvl="1" indent="-342900" algn="l">
              <a:lnSpc>
                <a:spcPct val="80000"/>
              </a:lnSpc>
              <a:buFont typeface="Arial" pitchFamily="34" charset="0"/>
              <a:buChar char="•"/>
            </a:pPr>
            <a:endParaRPr lang="fr-FR" sz="1600" dirty="0" smtClean="0"/>
          </a:p>
          <a:p>
            <a:pPr marL="685800" lvl="1" indent="-342900" algn="l">
              <a:lnSpc>
                <a:spcPct val="80000"/>
              </a:lnSpc>
              <a:buFont typeface="Arial" pitchFamily="34" charset="0"/>
              <a:buChar char="•"/>
            </a:pPr>
            <a:r>
              <a:rPr lang="fr-FR" sz="1600" dirty="0" smtClean="0"/>
              <a:t>Enseignement moral et civique</a:t>
            </a:r>
          </a:p>
          <a:p>
            <a:pPr lvl="1" algn="l">
              <a:lnSpc>
                <a:spcPct val="80000"/>
              </a:lnSpc>
            </a:pPr>
            <a:endParaRPr lang="fr-FR" sz="1600" dirty="0"/>
          </a:p>
          <a:p>
            <a:pPr algn="l"/>
            <a:endParaRPr lang="fr-FR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accent2"/>
                </a:solidFill>
              </a:rPr>
              <a:t> </a:t>
            </a:r>
            <a:r>
              <a:rPr lang="fr-FR" sz="1600" b="1" dirty="0">
                <a:solidFill>
                  <a:schemeClr val="accent2"/>
                </a:solidFill>
              </a:rPr>
              <a:t>	</a:t>
            </a:r>
            <a:endParaRPr lang="fr-FR" sz="1600" dirty="0"/>
          </a:p>
          <a:p>
            <a:pPr lvl="1" algn="l"/>
            <a:endParaRPr lang="fr-FR" sz="1600" dirty="0" smtClean="0"/>
          </a:p>
          <a:p>
            <a:pPr lvl="1" algn="l"/>
            <a:endParaRPr lang="fr-FR" sz="1600" dirty="0" smtClean="0"/>
          </a:p>
          <a:p>
            <a:pPr lvl="1" algn="l"/>
            <a:endParaRPr lang="fr-FR" sz="1600" dirty="0" smtClean="0"/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8163"/>
            <a:ext cx="11922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6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plan d’action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958808" y="1162050"/>
            <a:ext cx="7507417" cy="3415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Stationnement vélos - </a:t>
            </a:r>
            <a:r>
              <a:rPr lang="fr-FR" sz="2400" b="1" dirty="0" err="1" smtClean="0">
                <a:solidFill>
                  <a:schemeClr val="accent2"/>
                </a:solidFill>
              </a:rPr>
              <a:t>trotinettes</a:t>
            </a:r>
            <a:endParaRPr lang="fr-FR" sz="2400" b="1" dirty="0" smtClean="0">
              <a:solidFill>
                <a:schemeClr val="accent2"/>
              </a:solidFill>
            </a:endParaRPr>
          </a:p>
          <a:p>
            <a:pPr lvl="1" algn="l"/>
            <a:endParaRPr lang="fr-FR" sz="20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pic>
        <p:nvPicPr>
          <p:cNvPr id="9221" name="Picture 5" descr="W:\Mes images\stationnement\stationnement sécurisé\Collège Lazaro Marcq\parkingEle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83" y="1926369"/>
            <a:ext cx="4528800" cy="33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607295"/>
            <a:ext cx="3496186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plan d’action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958808" y="1162050"/>
            <a:ext cx="7507417" cy="3415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Journées évènementielles vélo 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au collège du Lazaro (</a:t>
            </a:r>
            <a:r>
              <a:rPr lang="fr-FR" sz="2400" b="1" dirty="0" err="1" smtClean="0">
                <a:solidFill>
                  <a:schemeClr val="accent2"/>
                </a:solidFill>
              </a:rPr>
              <a:t>Marcq-en-Baroeul</a:t>
            </a:r>
            <a:r>
              <a:rPr lang="fr-FR" sz="2400" b="1" dirty="0" smtClean="0">
                <a:solidFill>
                  <a:schemeClr val="accent2"/>
                </a:solidFill>
              </a:rPr>
              <a:t>)</a:t>
            </a:r>
          </a:p>
          <a:p>
            <a:pPr algn="l"/>
            <a:r>
              <a:rPr lang="fr-FR" sz="1400" dirty="0" smtClean="0"/>
              <a:t>Concerne tous les élèves de 5</a:t>
            </a:r>
            <a:r>
              <a:rPr lang="fr-FR" sz="1400" baseline="30000" dirty="0" smtClean="0"/>
              <a:t>ème</a:t>
            </a:r>
            <a:r>
              <a:rPr lang="fr-FR" sz="1400" dirty="0" smtClean="0"/>
              <a:t> depuis 2001</a:t>
            </a:r>
          </a:p>
          <a:p>
            <a:pPr algn="l"/>
            <a:r>
              <a:rPr lang="fr-FR" sz="1400" dirty="0" smtClean="0"/>
              <a:t>Ateliers maniabilité / réparation / pédagogiques + 1 sortie de 40 kms</a:t>
            </a:r>
          </a:p>
          <a:p>
            <a:pPr algn="l"/>
            <a:r>
              <a:rPr lang="fr-FR" sz="1400" dirty="0" smtClean="0"/>
              <a:t>Nombreux partenaires (police, ADAV, lycée pro, …)</a:t>
            </a:r>
          </a:p>
          <a:p>
            <a:pPr algn="l"/>
            <a:r>
              <a:rPr lang="fr-FR" sz="1400" dirty="0" smtClean="0"/>
              <a:t>Aujourd’hui, 150 vélos / jour dans le parking surveillé</a:t>
            </a:r>
          </a:p>
          <a:p>
            <a:pPr algn="l"/>
            <a:r>
              <a:rPr lang="fr-FR" sz="1400" dirty="0" smtClean="0"/>
              <a:t>Aménagement cyclables autour du collège</a:t>
            </a:r>
          </a:p>
          <a:p>
            <a:pPr algn="l"/>
            <a:r>
              <a:rPr lang="fr-FR" sz="1400" dirty="0" smtClean="0"/>
              <a:t>Financement : PDASR</a:t>
            </a:r>
          </a:p>
          <a:p>
            <a:pPr lvl="1" algn="l"/>
            <a:endParaRPr lang="fr-FR" sz="20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pic>
        <p:nvPicPr>
          <p:cNvPr id="9219" name="Picture 3" descr="W:\Mes images\Actions\Lazaro\Lazaro08_41VVVDe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162050"/>
            <a:ext cx="1903500" cy="25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:\Mes images\Actions\Lazaro\Lazaro10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48" y="3888956"/>
            <a:ext cx="3249600" cy="24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87" y="3760587"/>
            <a:ext cx="3448800" cy="25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plan d’action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958809" y="1162050"/>
            <a:ext cx="5556292" cy="34157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Action « le chemin des collégiens »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au collège Eluard (Cysoing)</a:t>
            </a:r>
            <a:endParaRPr lang="fr-FR" sz="2000" dirty="0" smtClean="0"/>
          </a:p>
          <a:p>
            <a:pPr algn="l"/>
            <a:endParaRPr lang="fr-FR" sz="1400" dirty="0" smtClean="0"/>
          </a:p>
          <a:p>
            <a:pPr algn="l"/>
            <a:r>
              <a:rPr lang="fr-FR" sz="1400" dirty="0" smtClean="0"/>
              <a:t>Objectif : augmenter l’usage du vélo pour les déplacements domicile-collège</a:t>
            </a:r>
          </a:p>
          <a:p>
            <a:pPr algn="l"/>
            <a:r>
              <a:rPr lang="fr-FR" sz="1400" dirty="0" smtClean="0"/>
              <a:t>Initiative de parents d’élèves et portage fort par le principal</a:t>
            </a:r>
          </a:p>
          <a:p>
            <a:pPr algn="l"/>
            <a:r>
              <a:rPr lang="fr-FR" sz="1400" dirty="0" smtClean="0"/>
              <a:t>Repérage d’itinéraires cyclables avec les communes avoisinantes  par des groupes d’élèves </a:t>
            </a:r>
          </a:p>
          <a:p>
            <a:pPr algn="l"/>
            <a:r>
              <a:rPr lang="fr-FR" sz="1400" dirty="0" smtClean="0"/>
              <a:t>Rédaction de recommandations pour améliorer la </a:t>
            </a:r>
            <a:r>
              <a:rPr lang="fr-FR" sz="1400" dirty="0" err="1" smtClean="0"/>
              <a:t>cyclabilité</a:t>
            </a:r>
            <a:r>
              <a:rPr lang="fr-FR" sz="1400" dirty="0" smtClean="0"/>
              <a:t> des itinéraires</a:t>
            </a:r>
          </a:p>
          <a:p>
            <a:pPr algn="l"/>
            <a:r>
              <a:rPr lang="fr-FR" sz="1400" dirty="0" smtClean="0"/>
              <a:t>Objectif de présenter ces recommandations par les élèves en mairie (citoyenneté)</a:t>
            </a:r>
          </a:p>
          <a:p>
            <a:pPr algn="l"/>
            <a:r>
              <a:rPr lang="fr-FR" sz="1400" dirty="0" smtClean="0"/>
              <a:t>En parallèle : ateliers maniabilité, sécurité routière, réparation, cartographie</a:t>
            </a:r>
          </a:p>
          <a:p>
            <a:pPr algn="l"/>
            <a:endParaRPr lang="fr-FR" sz="14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pic>
        <p:nvPicPr>
          <p:cNvPr id="10242" name="Picture 2" descr="W:\ADAV actions\Animations\Cysoing - Paul Eluard\Capture ensemble des itinéraires cyso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90" y="4392071"/>
            <a:ext cx="4003200" cy="177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20140326_144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96" y="1238250"/>
            <a:ext cx="2173238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7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plan d’action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518542" y="1162050"/>
            <a:ext cx="4315925" cy="473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PDES de Pernes-en-Artois</a:t>
            </a:r>
          </a:p>
          <a:p>
            <a:pPr algn="l"/>
            <a:r>
              <a:rPr lang="fr-FR" sz="1400" dirty="0" smtClean="0">
                <a:solidFill>
                  <a:schemeClr val="accent2"/>
                </a:solidFill>
              </a:rPr>
              <a:t>Regroupe maternelle, primaire, collège</a:t>
            </a:r>
            <a:endParaRPr lang="fr-FR" sz="1400" dirty="0" smtClean="0"/>
          </a:p>
          <a:p>
            <a:pPr algn="l"/>
            <a:r>
              <a:rPr lang="fr-FR" sz="1400" dirty="0" smtClean="0"/>
              <a:t>Constat de départ : une rue à sens unique embouteillée (dont bus scolaires) – &gt; retard, problèmes de stationnement, dégradation lien social…</a:t>
            </a:r>
          </a:p>
          <a:p>
            <a:pPr algn="l"/>
            <a:endParaRPr lang="fr-FR" sz="1400" dirty="0" smtClean="0"/>
          </a:p>
          <a:p>
            <a:pPr algn="l"/>
            <a:r>
              <a:rPr lang="fr-FR" sz="1400" dirty="0" smtClean="0"/>
              <a:t>Enquête mobilité auprès des parents / élèves + observation terrain</a:t>
            </a:r>
          </a:p>
          <a:p>
            <a:pPr algn="l"/>
            <a:r>
              <a:rPr lang="fr-FR" sz="1400" u="sng" dirty="0" smtClean="0"/>
              <a:t>Projets d’actions</a:t>
            </a:r>
            <a:r>
              <a:rPr lang="fr-FR" sz="1400" dirty="0" smtClean="0"/>
              <a:t> : </a:t>
            </a:r>
          </a:p>
          <a:p>
            <a:pPr algn="l"/>
            <a:r>
              <a:rPr lang="fr-FR" sz="1400" dirty="0" smtClean="0"/>
              <a:t>Sécurisation parcours piétons et abords</a:t>
            </a:r>
          </a:p>
          <a:p>
            <a:pPr algn="l"/>
            <a:r>
              <a:rPr lang="fr-FR" sz="1400" dirty="0" smtClean="0"/>
              <a:t>Fermeture de rue ponctuelle</a:t>
            </a:r>
          </a:p>
          <a:p>
            <a:pPr algn="l"/>
            <a:r>
              <a:rPr lang="fr-FR" sz="1400" dirty="0" smtClean="0"/>
              <a:t>Un dépose-minute à proximité</a:t>
            </a:r>
            <a:endParaRPr lang="fr-FR" sz="1400" dirty="0"/>
          </a:p>
          <a:p>
            <a:pPr algn="l"/>
            <a:r>
              <a:rPr lang="fr-FR" sz="1400" dirty="0" smtClean="0"/>
              <a:t>Accompagnement de primaires par des collégiens (pédibus)</a:t>
            </a:r>
          </a:p>
          <a:p>
            <a:pPr algn="l"/>
            <a:r>
              <a:rPr lang="fr-FR" sz="1400" dirty="0" smtClean="0"/>
              <a:t>Sensibilisation à la sécurité routière</a:t>
            </a:r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1" y="1314450"/>
            <a:ext cx="3301631" cy="24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0" y="3843338"/>
            <a:ext cx="3600000" cy="213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7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147581" y="0"/>
            <a:ext cx="7467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fr-FR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br>
              <a:rPr lang="fr-FR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fr-FR" sz="3600" b="1" i="1" dirty="0" smtClean="0">
                <a:solidFill>
                  <a:srgbClr val="6AC2BF"/>
                </a:solidFill>
                <a:latin typeface="Calibri"/>
                <a:ea typeface="+mn-ea"/>
                <a:cs typeface="+mn-cs"/>
              </a:rPr>
              <a:t>Ecomobilité scolaire, pourquoi en parler ?</a:t>
            </a:r>
            <a:endParaRPr lang="fr-FR" sz="3600" b="1" dirty="0">
              <a:solidFill>
                <a:srgbClr val="575F6D"/>
              </a:solidFill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925513" y="4969070"/>
            <a:ext cx="7467600" cy="80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305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defTabSz="449263" fontAlgn="base">
              <a:spcBef>
                <a:spcPts val="600"/>
              </a:spcBef>
              <a:spcAft>
                <a:spcPts val="1425"/>
              </a:spcAft>
              <a:buClr>
                <a:srgbClr val="FE8637"/>
              </a:buClr>
              <a:buSzPct val="70000"/>
              <a:defRPr/>
            </a:pPr>
            <a:r>
              <a:rPr lang="fr-FR" sz="2000" dirty="0" smtClean="0">
                <a:latin typeface="Century Schoolbook" charset="0"/>
                <a:cs typeface="Arial" charset="0"/>
              </a:rPr>
              <a:t>Pollution de l’air  -  Insécurité routière - Santé physique et psychologique – Sédentarité - Eveil des enfants - Autonomie</a:t>
            </a:r>
          </a:p>
          <a:p>
            <a:pPr defTabSz="449263" fontAlgn="base">
              <a:spcBef>
                <a:spcPts val="600"/>
              </a:spcBef>
              <a:spcAft>
                <a:spcPts val="1425"/>
              </a:spcAft>
              <a:defRPr/>
            </a:pPr>
            <a:endParaRPr lang="fr-FR" sz="2400" dirty="0" smtClean="0">
              <a:latin typeface="Century Schoolbook" charset="0"/>
              <a:cs typeface="Arial" charset="0"/>
            </a:endParaRPr>
          </a:p>
          <a:p>
            <a:pPr defTabSz="449263" fontAlgn="base">
              <a:spcBef>
                <a:spcPts val="600"/>
              </a:spcBef>
              <a:spcAft>
                <a:spcPts val="1425"/>
              </a:spcAft>
              <a:defRPr/>
            </a:pPr>
            <a:endParaRPr lang="fr-FR" sz="2400" dirty="0" smtClean="0">
              <a:latin typeface="Century Schoolbook" charset="0"/>
              <a:cs typeface="Arial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2064824"/>
            <a:ext cx="4291200" cy="237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44" y="1450092"/>
            <a:ext cx="2229459" cy="314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47414" y="1114692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325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plan d’action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5727518" y="1035078"/>
            <a:ext cx="4315925" cy="4735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Aménagements cyclables</a:t>
            </a:r>
            <a:endParaRPr lang="fr-FR" sz="1400" dirty="0" smtClean="0"/>
          </a:p>
          <a:p>
            <a:pPr algn="l"/>
            <a:r>
              <a:rPr lang="fr-FR" sz="1400" dirty="0"/>
              <a:t>Pistes et bandes </a:t>
            </a:r>
            <a:r>
              <a:rPr lang="fr-FR" sz="1400" dirty="0" smtClean="0"/>
              <a:t>cyclables, Jalonnement, ….</a:t>
            </a:r>
          </a:p>
          <a:p>
            <a:pPr algn="l"/>
            <a:endParaRPr lang="fr-FR" sz="1400" dirty="0"/>
          </a:p>
          <a:p>
            <a:pPr algn="l"/>
            <a:endParaRPr lang="fr-FR" sz="14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9842"/>
            <a:ext cx="3504000" cy="262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88" y="2015249"/>
            <a:ext cx="3384000" cy="253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000" y="3789165"/>
            <a:ext cx="350400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L’animation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053709" y="993389"/>
            <a:ext cx="7507417" cy="3883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>
                <a:solidFill>
                  <a:schemeClr val="accent2"/>
                </a:solidFill>
              </a:rPr>
              <a:t>Challenge </a:t>
            </a:r>
            <a:r>
              <a:rPr lang="fr-FR" sz="2400" b="1" dirty="0" smtClean="0">
                <a:solidFill>
                  <a:schemeClr val="accent2"/>
                </a:solidFill>
              </a:rPr>
              <a:t>Mobilité Hauts-de-France </a:t>
            </a:r>
            <a:endParaRPr lang="fr-FR" sz="2400" b="1" dirty="0">
              <a:solidFill>
                <a:schemeClr val="accent2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Séance de remise en selle « vélo »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Test de modes de transports alternatifs (VAE)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Création d’une communautés de </a:t>
            </a:r>
            <a:r>
              <a:rPr lang="fr-FR" sz="2400" b="1" dirty="0" err="1" smtClean="0">
                <a:solidFill>
                  <a:schemeClr val="accent2"/>
                </a:solidFill>
              </a:rPr>
              <a:t>covoitureurs</a:t>
            </a:r>
            <a:r>
              <a:rPr lang="fr-FR" sz="2400" b="1" dirty="0" smtClean="0">
                <a:solidFill>
                  <a:schemeClr val="accent2"/>
                </a:solidFill>
              </a:rPr>
              <a:t> avec </a:t>
            </a:r>
            <a:r>
              <a:rPr lang="fr-FR" sz="2400" b="1" dirty="0" err="1" smtClean="0">
                <a:solidFill>
                  <a:schemeClr val="accent2"/>
                </a:solidFill>
              </a:rPr>
              <a:t>passpasscovoiturage</a:t>
            </a:r>
            <a:endParaRPr lang="fr-FR" sz="2400" b="1" dirty="0" smtClean="0">
              <a:solidFill>
                <a:schemeClr val="accent2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…</a:t>
            </a:r>
          </a:p>
          <a:p>
            <a:pPr algn="l"/>
            <a:endParaRPr lang="fr-FR" sz="2400" b="1" dirty="0" smtClean="0">
              <a:solidFill>
                <a:schemeClr val="accent2"/>
              </a:solidFill>
            </a:endParaRPr>
          </a:p>
          <a:p>
            <a:pPr lvl="1" algn="l"/>
            <a:endParaRPr lang="fr-FR" sz="20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" y="4343786"/>
            <a:ext cx="2653621" cy="162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21" y="3722897"/>
            <a:ext cx="2113644" cy="1578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73" y="4586008"/>
            <a:ext cx="2263437" cy="169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38" y="3542177"/>
            <a:ext cx="2087662" cy="2087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6502"/>
            <a:ext cx="7886700" cy="1325563"/>
          </a:xfrm>
        </p:spPr>
        <p:txBody>
          <a:bodyPr/>
          <a:lstStyle/>
          <a:p>
            <a:r>
              <a:rPr lang="fr-FR" b="1" dirty="0" smtClean="0">
                <a:solidFill>
                  <a:schemeClr val="accent2"/>
                </a:solidFill>
              </a:rPr>
              <a:t>	Fiche accessibilité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62" y="1054065"/>
            <a:ext cx="7333200" cy="5212592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fr-FR" sz="3600" dirty="0">
              <a:solidFill>
                <a:srgbClr val="66C1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9253"/>
            <a:ext cx="7886700" cy="899109"/>
          </a:xfrm>
        </p:spPr>
        <p:txBody>
          <a:bodyPr/>
          <a:lstStyle/>
          <a:p>
            <a:r>
              <a:rPr lang="fr-FR" b="1" dirty="0" smtClean="0">
                <a:solidFill>
                  <a:schemeClr val="accent2"/>
                </a:solidFill>
              </a:rPr>
              <a:t>	Fiche accessibilité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fr-FR" sz="3600" dirty="0">
              <a:solidFill>
                <a:srgbClr val="66C1B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0" y="700301"/>
            <a:ext cx="8755200" cy="60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9253"/>
            <a:ext cx="7886700" cy="899109"/>
          </a:xfrm>
        </p:spPr>
        <p:txBody>
          <a:bodyPr/>
          <a:lstStyle/>
          <a:p>
            <a:r>
              <a:rPr lang="fr-FR" b="1" dirty="0" smtClean="0">
                <a:solidFill>
                  <a:schemeClr val="accent2"/>
                </a:solidFill>
              </a:rPr>
              <a:t>Conduites partagées</a:t>
            </a:r>
            <a:endParaRPr lang="fr-FR" b="1" dirty="0">
              <a:solidFill>
                <a:schemeClr val="accent2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0" y="727994"/>
            <a:ext cx="4916823" cy="328208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fr-FR" sz="3600" dirty="0">
              <a:solidFill>
                <a:srgbClr val="66C1BF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54" y="2900795"/>
            <a:ext cx="446400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416778" y="160337"/>
            <a:ext cx="7507417" cy="437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Autres idées d’actions / aménagements</a:t>
            </a:r>
          </a:p>
          <a:p>
            <a:pPr algn="l"/>
            <a:endParaRPr lang="fr-FR" sz="2000" b="1" dirty="0" smtClean="0">
              <a:solidFill>
                <a:schemeClr val="accent2"/>
              </a:solidFill>
            </a:endParaRPr>
          </a:p>
          <a:p>
            <a:pPr marL="425196" indent="-342900" algn="l">
              <a:buFont typeface="Wingdings" pitchFamily="2" charset="2"/>
              <a:buChar char="§"/>
              <a:defRPr/>
            </a:pPr>
            <a:endParaRPr lang="fr-FR" sz="2000" dirty="0"/>
          </a:p>
          <a:p>
            <a:pPr lvl="1" algn="l"/>
            <a:endParaRPr lang="fr-FR" sz="20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33723"/>
              </p:ext>
            </p:extLst>
          </p:nvPr>
        </p:nvGraphicFramePr>
        <p:xfrm>
          <a:off x="273050" y="597877"/>
          <a:ext cx="8555895" cy="5757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1015">
                  <a:extLst>
                    <a:ext uri="{9D8B030D-6E8A-4147-A177-3AD203B41FA5}">
                      <a16:colId xmlns:a16="http://schemas.microsoft.com/office/drawing/2014/main" val="4056139871"/>
                    </a:ext>
                  </a:extLst>
                </a:gridCol>
                <a:gridCol w="1906932">
                  <a:extLst>
                    <a:ext uri="{9D8B030D-6E8A-4147-A177-3AD203B41FA5}">
                      <a16:colId xmlns:a16="http://schemas.microsoft.com/office/drawing/2014/main" val="4011725027"/>
                    </a:ext>
                  </a:extLst>
                </a:gridCol>
                <a:gridCol w="2138974">
                  <a:extLst>
                    <a:ext uri="{9D8B030D-6E8A-4147-A177-3AD203B41FA5}">
                      <a16:colId xmlns:a16="http://schemas.microsoft.com/office/drawing/2014/main" val="2794214879"/>
                    </a:ext>
                  </a:extLst>
                </a:gridCol>
                <a:gridCol w="2138974">
                  <a:extLst>
                    <a:ext uri="{9D8B030D-6E8A-4147-A177-3AD203B41FA5}">
                      <a16:colId xmlns:a16="http://schemas.microsoft.com/office/drawing/2014/main" val="2745400687"/>
                    </a:ext>
                  </a:extLst>
                </a:gridCol>
              </a:tblGrid>
              <a:tr h="237564">
                <a:tc>
                  <a:txBody>
                    <a:bodyPr/>
                    <a:lstStyle/>
                    <a:p>
                      <a:r>
                        <a:rPr lang="fr-FR" dirty="0" smtClean="0"/>
                        <a:t>VELO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MARCHE A PIED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TRANSPORTS EN COMMUN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TOUT</a:t>
                      </a:r>
                      <a:r>
                        <a:rPr lang="fr-FR" baseline="0" dirty="0" smtClean="0"/>
                        <a:t> MODE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740982"/>
                  </a:ext>
                </a:extLst>
              </a:tr>
              <a:tr h="126091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Mise en place d’un </a:t>
                      </a:r>
                      <a:r>
                        <a:rPr lang="fr-FR" sz="1200" dirty="0" err="1" smtClean="0"/>
                        <a:t>vélobus</a:t>
                      </a:r>
                      <a:r>
                        <a:rPr lang="fr-FR" sz="1200" dirty="0" smtClean="0"/>
                        <a:t> 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Aménagements de la voirie (pistes cyclables, aires piétonnes, zones de rencontre, ralentisseurs, jalonnements,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Modification d’un tracé / d’un horaire, ajout d’un arrêt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Organisation d’un challenge mobilité, d’un jeu sur les déplacements (ex : TADAO express)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418683"/>
                  </a:ext>
                </a:extLst>
              </a:tr>
              <a:tr h="7492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Favoriser l’accueil des vélos et trottinettes (stationnement, mise à disposition d’une flotte)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Fermeture de rues aux moments des entrées / sorties de classes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Amélioration</a:t>
                      </a:r>
                      <a:r>
                        <a:rPr lang="fr-FR" sz="1200" baseline="0" dirty="0" smtClean="0"/>
                        <a:t> de la qualité de l’arrêt de transport en commun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Organisation du covoiturage,…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25715"/>
                  </a:ext>
                </a:extLst>
              </a:tr>
              <a:tr h="86330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Utilisation du vélo pour les trajets internes à la vie scolaire 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Amélioration</a:t>
                      </a:r>
                      <a:r>
                        <a:rPr lang="fr-FR" sz="1200" baseline="0" dirty="0" smtClean="0"/>
                        <a:t> et sécurisation du cheminement piéton pour rejoindre l’arrêt de transports en commun le plus proche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Campagne de communication sur l’intermodalité, cartographie d’accessibilité,</a:t>
                      </a:r>
                      <a:r>
                        <a:rPr lang="fr-FR" sz="1200" baseline="0" dirty="0" smtClean="0"/>
                        <a:t> fiche accessibilité</a:t>
                      </a:r>
                      <a:endParaRPr lang="fr-FR" sz="1200" dirty="0" smtClean="0"/>
                    </a:p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20432"/>
                  </a:ext>
                </a:extLst>
              </a:tr>
              <a:tr h="109035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Aménagements de la voirie (pistes cyclables, aires piétonnes, zones de rencontre, ralentisseurs, jalonnements, 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Remise de faux PV par les collégiens / lycéens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373902"/>
                  </a:ext>
                </a:extLst>
              </a:tr>
              <a:tr h="57868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Atelier diagnostic  / réparation de vélo – opérations éclairage – bourse aux vélos / trottinettes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Fermeture</a:t>
                      </a:r>
                      <a:r>
                        <a:rPr lang="fr-FR" sz="1200" baseline="0" dirty="0" smtClean="0"/>
                        <a:t> de rues aux heures d’entrées et sorties de classes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905551"/>
                  </a:ext>
                </a:extLst>
              </a:tr>
              <a:tr h="56649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Marquage </a:t>
                      </a:r>
                      <a:r>
                        <a:rPr lang="fr-FR" sz="1200" dirty="0" err="1" smtClean="0"/>
                        <a:t>bicycode</a:t>
                      </a:r>
                      <a:endParaRPr lang="fr-FR" sz="1200" dirty="0" smtClean="0"/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Adaptation des emplois du temps pour regrouper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covoitureurs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850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0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Planning type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057000" y="1127447"/>
            <a:ext cx="7507417" cy="682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smtClean="0">
                <a:solidFill>
                  <a:schemeClr val="accent2"/>
                </a:solidFill>
              </a:rPr>
              <a:t>CALENDRIER DE TEMPORALITE</a:t>
            </a:r>
            <a:endParaRPr lang="fr-FR" sz="1400" dirty="0" smtClean="0"/>
          </a:p>
          <a:p>
            <a:pPr algn="l"/>
            <a:endParaRPr lang="fr-FR" sz="2400" b="1" dirty="0" smtClean="0">
              <a:solidFill>
                <a:schemeClr val="accent2"/>
              </a:solidFill>
            </a:endParaRPr>
          </a:p>
          <a:p>
            <a:pPr lvl="1" algn="l"/>
            <a:endParaRPr lang="fr-FR" sz="20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603996"/>
              </p:ext>
            </p:extLst>
          </p:nvPr>
        </p:nvGraphicFramePr>
        <p:xfrm>
          <a:off x="673100" y="1724026"/>
          <a:ext cx="7324724" cy="420052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19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5743">
                <a:tc>
                  <a:txBody>
                    <a:bodyPr/>
                    <a:lstStyle/>
                    <a:p>
                      <a:r>
                        <a:rPr lang="fr-FR" sz="1200" b="0" dirty="0" smtClean="0"/>
                        <a:t>Trimestre</a:t>
                      </a:r>
                      <a:r>
                        <a:rPr lang="fr-FR" sz="1200" b="0" baseline="0" dirty="0" smtClean="0"/>
                        <a:t> 1</a:t>
                      </a:r>
                      <a:endParaRPr lang="fr-FR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Constitution du partenariat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b="0" dirty="0" smtClean="0"/>
                        <a:t>prise de contact avec</a:t>
                      </a:r>
                      <a:r>
                        <a:rPr lang="fr-FR" sz="1200" b="0" baseline="0" dirty="0" smtClean="0"/>
                        <a:t> membres du comite de pilotage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b="0" baseline="0" dirty="0" smtClean="0"/>
                        <a:t>Mise en place d’un premier comité de pilotage / présentation de la démarche à tous les acteurs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b="0" baseline="0" dirty="0" smtClean="0"/>
                        <a:t>préparation phase diagnostic – état des lieux</a:t>
                      </a:r>
                      <a:endParaRPr lang="fr-FR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40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Trimestre</a:t>
                      </a:r>
                      <a:r>
                        <a:rPr lang="fr-FR" sz="1200" baseline="0" dirty="0" smtClean="0"/>
                        <a:t> 2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Diagnostic mobilité</a:t>
                      </a:r>
                    </a:p>
                    <a:p>
                      <a:r>
                        <a:rPr lang="fr-FR" sz="1200" b="0" dirty="0" smtClean="0"/>
                        <a:t>Diagnostic accessibilité,</a:t>
                      </a:r>
                      <a:r>
                        <a:rPr lang="fr-FR" sz="1200" b="0" baseline="0" dirty="0" smtClean="0"/>
                        <a:t> stationnement</a:t>
                      </a:r>
                      <a:endParaRPr lang="fr-FR" sz="1200" b="0" dirty="0" smtClean="0"/>
                    </a:p>
                    <a:p>
                      <a:r>
                        <a:rPr lang="fr-FR" sz="1200" b="0" i="0" dirty="0" smtClean="0"/>
                        <a:t>Questionnaire élèves / parents / salariés</a:t>
                      </a:r>
                      <a:endParaRPr lang="fr-FR" sz="12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2251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Trimestre 3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Elaboration du pré-plan d’actions</a:t>
                      </a:r>
                    </a:p>
                    <a:p>
                      <a:r>
                        <a:rPr lang="fr-FR" sz="1200" dirty="0" smtClean="0"/>
                        <a:t>Analyse de l’enquête mobilité </a:t>
                      </a:r>
                    </a:p>
                    <a:p>
                      <a:r>
                        <a:rPr lang="fr-FR" sz="1200" dirty="0" smtClean="0"/>
                        <a:t>Concertation sur les résultats et axes de travail à</a:t>
                      </a:r>
                      <a:r>
                        <a:rPr lang="fr-FR" sz="1200" baseline="0" dirty="0" smtClean="0"/>
                        <a:t> privilégier avec le comite de pilotage</a:t>
                      </a:r>
                      <a:endParaRPr lang="fr-FR" sz="1200" dirty="0" smtClean="0"/>
                    </a:p>
                    <a:p>
                      <a:r>
                        <a:rPr lang="fr-FR" sz="1200" dirty="0" smtClean="0"/>
                        <a:t>préparation du plan d’actions (possibilité</a:t>
                      </a:r>
                      <a:r>
                        <a:rPr lang="fr-FR" sz="1200" baseline="0" dirty="0" smtClean="0"/>
                        <a:t> d’y travailler par ateliers)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32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Trimestre 4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Validation du plan d’actions </a:t>
                      </a:r>
                      <a:endParaRPr lang="fr-FR" sz="1200" b="0" dirty="0" smtClean="0"/>
                    </a:p>
                    <a:p>
                      <a:r>
                        <a:rPr lang="fr-FR" sz="1200" dirty="0" smtClean="0"/>
                        <a:t>Rédaction de fiches-actions</a:t>
                      </a:r>
                    </a:p>
                    <a:p>
                      <a:r>
                        <a:rPr lang="fr-FR" sz="1200" dirty="0" smtClean="0"/>
                        <a:t>formalisation du PDES -</a:t>
                      </a:r>
                      <a:r>
                        <a:rPr lang="fr-FR" sz="1200" baseline="0" dirty="0" smtClean="0"/>
                        <a:t> Communication</a:t>
                      </a:r>
                      <a:endParaRPr lang="fr-FR" sz="1200" dirty="0" smtClean="0"/>
                    </a:p>
                    <a:p>
                      <a:r>
                        <a:rPr lang="fr-FR" sz="1200" dirty="0" smtClean="0"/>
                        <a:t>début de mise en œuvre avec actions expérimentales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99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Année N+1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Mise en place des actions</a:t>
                      </a:r>
                      <a:endParaRPr lang="fr-FR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899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Chaque année 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Evaluation </a:t>
                      </a:r>
                      <a:r>
                        <a:rPr lang="fr-FR" sz="1200" dirty="0" smtClean="0"/>
                        <a:t>et réajustement du</a:t>
                      </a:r>
                      <a:r>
                        <a:rPr lang="fr-FR" sz="1200" baseline="0" dirty="0" smtClean="0"/>
                        <a:t> plan d’actions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" name="Connecteur droit avec flèche 3"/>
          <p:cNvCxnSpPr/>
          <p:nvPr/>
        </p:nvCxnSpPr>
        <p:spPr>
          <a:xfrm>
            <a:off x="8222673" y="1877291"/>
            <a:ext cx="34636" cy="389312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8338985" y="2531192"/>
            <a:ext cx="450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M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O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0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Planning type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057000" y="1127447"/>
            <a:ext cx="7507417" cy="2844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 smtClean="0">
                <a:solidFill>
                  <a:srgbClr val="ED7D31"/>
                </a:solidFill>
              </a:rPr>
              <a:t>EVALUATION</a:t>
            </a:r>
            <a:endParaRPr lang="fr-FR" sz="1400" dirty="0" smtClean="0">
              <a:solidFill>
                <a:prstClr val="black"/>
              </a:solidFill>
            </a:endParaRPr>
          </a:p>
          <a:p>
            <a:pPr algn="l"/>
            <a:endParaRPr lang="fr-FR" sz="2400" b="1" dirty="0" smtClean="0">
              <a:solidFill>
                <a:srgbClr val="ED7D31"/>
              </a:solidFill>
            </a:endParaRPr>
          </a:p>
          <a:p>
            <a:pPr lvl="1" algn="l"/>
            <a:endParaRPr lang="fr-FR" sz="2000" dirty="0" smtClean="0">
              <a:solidFill>
                <a:prstClr val="black"/>
              </a:solidFill>
            </a:endParaRPr>
          </a:p>
          <a:p>
            <a:pPr lvl="1" algn="l"/>
            <a:endParaRPr lang="fr-FR" sz="2000" dirty="0" smtClean="0">
              <a:solidFill>
                <a:prstClr val="black"/>
              </a:solidFill>
            </a:endParaRPr>
          </a:p>
          <a:p>
            <a:pPr lvl="1" algn="l"/>
            <a:endParaRPr lang="fr-FR" sz="24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57461"/>
              </p:ext>
            </p:extLst>
          </p:nvPr>
        </p:nvGraphicFramePr>
        <p:xfrm>
          <a:off x="520700" y="1609725"/>
          <a:ext cx="8251825" cy="5810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00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Modalités d’évaluation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i="1" dirty="0">
                          <a:effectLst/>
                        </a:rPr>
                        <a:t>Qui suit l’action ? (le pilote ou une autre personne ?)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i="1" dirty="0">
                          <a:effectLst/>
                        </a:rPr>
                        <a:t>Comment allez-vous mesurer votre performance (outils ou ressources)? </a:t>
                      </a:r>
                      <a:endParaRPr lang="fr-FR" sz="1000" i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146533"/>
              </p:ext>
            </p:extLst>
          </p:nvPr>
        </p:nvGraphicFramePr>
        <p:xfrm>
          <a:off x="520700" y="2378234"/>
          <a:ext cx="8251825" cy="231820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Critères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(objet de l’évaluation)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Indicateurs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(quantitatifs ou qualitatifs) 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Niveau à atteindre (objectifs-prévision) 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Niveau atteint (réalité)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Efficacité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(% de réussite : réalité/prévision)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Réalisations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(qu’avez-vous réalisé ?)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Ressources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(quelles ressources utilisées ?)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Résultats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(quels résultats directs mesurés ?)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Impacts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(quels effets plus larges mesurés ?)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Pédagogie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(quels acquis obtenus?)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236992"/>
              </p:ext>
            </p:extLst>
          </p:nvPr>
        </p:nvGraphicFramePr>
        <p:xfrm>
          <a:off x="520701" y="4867893"/>
          <a:ext cx="8251824" cy="100081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689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kern="50" dirty="0">
                          <a:effectLst/>
                        </a:rPr>
                        <a:t>Suite à donner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(mettre en gras le choix retenu</a:t>
                      </a:r>
                      <a:r>
                        <a:rPr lang="fr-FR" sz="1100" dirty="0">
                          <a:effectLst/>
                        </a:rPr>
                        <a:t>)</a:t>
                      </a:r>
                      <a:endParaRPr lang="fr-FR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34925" marR="34925" marT="34925" marB="349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50" dirty="0">
                          <a:effectLst/>
                        </a:rPr>
                        <a:t>Pérenniser                 Améliorer                 Reporter à plus tard</a:t>
                      </a:r>
                      <a:endParaRPr lang="fr-FR" sz="1000" kern="50" dirty="0">
                        <a:effectLst/>
                        <a:latin typeface="Times New Roman"/>
                        <a:ea typeface="SimSun"/>
                        <a:cs typeface="Tahoma"/>
                      </a:endParaRPr>
                    </a:p>
                  </a:txBody>
                  <a:tcPr marL="34925" marR="34925" marT="34925" marB="349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Enseignements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kern="0" dirty="0">
                          <a:effectLst/>
                        </a:rPr>
                        <a:t>(facteurs de réussite ou d’échec)</a:t>
                      </a:r>
                      <a:r>
                        <a:rPr lang="fr-FR" sz="1000" kern="50" dirty="0">
                          <a:effectLst/>
                        </a:rPr>
                        <a:t>   et conseils pour la suite</a:t>
                      </a:r>
                      <a:endParaRPr lang="fr-FR" sz="1000" kern="50" dirty="0">
                        <a:effectLst/>
                        <a:latin typeface="Times New Roman"/>
                        <a:ea typeface="SimSun"/>
                        <a:cs typeface="Tahoma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kern="50" dirty="0">
                          <a:effectLst/>
                        </a:rPr>
                        <a:t> </a:t>
                      </a:r>
                      <a:endParaRPr lang="fr-FR" sz="1200" kern="50" dirty="0">
                        <a:effectLst/>
                        <a:latin typeface="Times New Roman"/>
                        <a:ea typeface="SimSun"/>
                        <a:cs typeface="Tahoma"/>
                      </a:endParaRPr>
                    </a:p>
                  </a:txBody>
                  <a:tcPr marL="34925" marR="34925" marT="34925" marB="349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1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Rapport pour la DREAL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179383" y="1337603"/>
            <a:ext cx="7507417" cy="4366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Présentation de l’établissement</a:t>
            </a:r>
          </a:p>
          <a:p>
            <a:pPr algn="l"/>
            <a:r>
              <a:rPr lang="fr-FR" sz="2100" dirty="0">
                <a:solidFill>
                  <a:schemeClr val="tx1">
                    <a:lumMod val="75000"/>
                  </a:schemeClr>
                </a:solidFill>
              </a:rPr>
              <a:t>	Nom et adresse de l’établissement</a:t>
            </a:r>
          </a:p>
          <a:p>
            <a:pPr algn="l"/>
            <a:r>
              <a:rPr lang="fr-FR" sz="2100" dirty="0">
                <a:solidFill>
                  <a:schemeClr val="tx1">
                    <a:lumMod val="75000"/>
                  </a:schemeClr>
                </a:solidFill>
              </a:rPr>
              <a:t>	Nombre de salariés/élèves</a:t>
            </a:r>
          </a:p>
          <a:p>
            <a:pPr algn="l"/>
            <a:r>
              <a:rPr lang="fr-FR" sz="2100" dirty="0">
                <a:solidFill>
                  <a:schemeClr val="tx1">
                    <a:lumMod val="75000"/>
                  </a:schemeClr>
                </a:solidFill>
              </a:rPr>
              <a:t>	Nom du référent mobilité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Présentation du diagnostic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	</a:t>
            </a:r>
            <a:r>
              <a:rPr lang="fr-FR" sz="2100" dirty="0" smtClean="0">
                <a:solidFill>
                  <a:schemeClr val="tx1">
                    <a:lumMod val="75000"/>
                  </a:schemeClr>
                </a:solidFill>
              </a:rPr>
              <a:t>Diagnostic </a:t>
            </a:r>
            <a:r>
              <a:rPr lang="fr-FR" sz="2100" dirty="0">
                <a:solidFill>
                  <a:schemeClr val="tx1">
                    <a:lumMod val="75000"/>
                  </a:schemeClr>
                </a:solidFill>
              </a:rPr>
              <a:t>d’accessibilité par mode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Présentation des résultats de l’enquête</a:t>
            </a:r>
          </a:p>
          <a:p>
            <a:pPr algn="l"/>
            <a:r>
              <a:rPr lang="fr-FR" sz="2400" b="1" dirty="0">
                <a:solidFill>
                  <a:schemeClr val="accent2"/>
                </a:solidFill>
              </a:rPr>
              <a:t>	</a:t>
            </a:r>
            <a:r>
              <a:rPr lang="fr-FR" sz="2100" dirty="0">
                <a:solidFill>
                  <a:schemeClr val="tx1">
                    <a:lumMod val="75000"/>
                  </a:schemeClr>
                </a:solidFill>
              </a:rPr>
              <a:t>Répartition modale</a:t>
            </a:r>
          </a:p>
          <a:p>
            <a:pPr algn="l"/>
            <a:r>
              <a:rPr lang="fr-FR" sz="2100" dirty="0" smtClean="0">
                <a:solidFill>
                  <a:schemeClr val="tx1">
                    <a:lumMod val="75000"/>
                  </a:schemeClr>
                </a:solidFill>
              </a:rPr>
              <a:t>	Lieux </a:t>
            </a:r>
            <a:r>
              <a:rPr lang="fr-FR" sz="2100" dirty="0">
                <a:solidFill>
                  <a:schemeClr val="tx1">
                    <a:lumMod val="75000"/>
                  </a:schemeClr>
                </a:solidFill>
              </a:rPr>
              <a:t>de résidence</a:t>
            </a:r>
          </a:p>
          <a:p>
            <a:pPr algn="l"/>
            <a:r>
              <a:rPr lang="fr-FR" sz="2100" dirty="0" smtClean="0">
                <a:solidFill>
                  <a:schemeClr val="tx1">
                    <a:lumMod val="75000"/>
                  </a:schemeClr>
                </a:solidFill>
              </a:rPr>
              <a:t>	Potentiel </a:t>
            </a:r>
            <a:r>
              <a:rPr lang="fr-FR" sz="2100" dirty="0">
                <a:solidFill>
                  <a:schemeClr val="tx1">
                    <a:lumMod val="75000"/>
                  </a:schemeClr>
                </a:solidFill>
              </a:rPr>
              <a:t>de report modal</a:t>
            </a: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Présentation des objectifs</a:t>
            </a:r>
          </a:p>
          <a:p>
            <a:pPr algn="l"/>
            <a:endParaRPr lang="fr-FR" sz="2400" b="1" dirty="0" smtClean="0">
              <a:solidFill>
                <a:schemeClr val="accent2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Présentation du plan d’actions avec fiches actions détaillées</a:t>
            </a:r>
          </a:p>
          <a:p>
            <a:pPr algn="l"/>
            <a:endParaRPr lang="fr-FR" sz="2400" b="1" dirty="0" smtClean="0">
              <a:solidFill>
                <a:schemeClr val="accent2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Moyens humains et financiers dédiées au PDES</a:t>
            </a:r>
          </a:p>
          <a:p>
            <a:pPr algn="l"/>
            <a:endParaRPr lang="fr-FR" sz="2400" b="1" dirty="0" smtClean="0">
              <a:solidFill>
                <a:schemeClr val="accent2"/>
              </a:solidFill>
            </a:endParaRPr>
          </a:p>
          <a:p>
            <a:pPr algn="l"/>
            <a:endParaRPr lang="fr-FR" sz="2400" b="1" dirty="0" smtClean="0"/>
          </a:p>
        </p:txBody>
      </p:sp>
      <p:pic>
        <p:nvPicPr>
          <p:cNvPr id="12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36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5850" y="134047"/>
            <a:ext cx="7886700" cy="1325563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66C1BF"/>
                </a:solidFill>
              </a:rPr>
              <a:t>Comment le Crem peut vous aider ?</a:t>
            </a:r>
            <a:endParaRPr lang="fr-FR" dirty="0">
              <a:solidFill>
                <a:srgbClr val="66C1B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Autofit/>
          </a:bodyPr>
          <a:lstStyle/>
          <a:p>
            <a:r>
              <a:rPr lang="fr-FR" sz="1400" dirty="0" smtClean="0"/>
              <a:t>Conseils méthodologiques pour :</a:t>
            </a:r>
          </a:p>
          <a:p>
            <a:pPr marL="0" indent="0">
              <a:buNone/>
            </a:pPr>
            <a:r>
              <a:rPr lang="fr-FR" sz="1400" dirty="0" smtClean="0"/>
              <a:t>Constitution du comité technique / comité de pilotage</a:t>
            </a:r>
          </a:p>
          <a:p>
            <a:pPr marL="0" indent="0">
              <a:buNone/>
            </a:pPr>
            <a:r>
              <a:rPr lang="fr-FR" sz="1400" dirty="0" smtClean="0"/>
              <a:t>Réunions de présentation de la démarche</a:t>
            </a:r>
          </a:p>
          <a:p>
            <a:pPr marL="0" indent="0">
              <a:buNone/>
            </a:pPr>
            <a:r>
              <a:rPr lang="fr-FR" sz="1400" dirty="0" smtClean="0"/>
              <a:t>Réalisation du diagnostic</a:t>
            </a:r>
          </a:p>
          <a:p>
            <a:pPr marL="0" indent="0">
              <a:buNone/>
            </a:pPr>
            <a:r>
              <a:rPr lang="fr-FR" sz="1400" dirty="0" smtClean="0"/>
              <a:t>Mise en place du plan d’actions</a:t>
            </a:r>
          </a:p>
          <a:p>
            <a:pPr marL="0" indent="0">
              <a:buNone/>
            </a:pPr>
            <a:r>
              <a:rPr lang="fr-FR" sz="1400" dirty="0" smtClean="0"/>
              <a:t>… </a:t>
            </a:r>
          </a:p>
          <a:p>
            <a:endParaRPr lang="fr-FR" sz="1400" dirty="0"/>
          </a:p>
          <a:p>
            <a:r>
              <a:rPr lang="fr-FR" sz="1400" dirty="0" smtClean="0"/>
              <a:t>Mise à disposition de ressources-&gt; boite à outils </a:t>
            </a:r>
          </a:p>
          <a:p>
            <a:pPr marL="0" indent="0">
              <a:buNone/>
            </a:pPr>
            <a:r>
              <a:rPr lang="fr-FR" sz="1400" dirty="0" smtClean="0"/>
              <a:t>Outils de communication</a:t>
            </a:r>
          </a:p>
          <a:p>
            <a:pPr marL="0" indent="0">
              <a:buNone/>
            </a:pPr>
            <a:r>
              <a:rPr lang="fr-FR" sz="1400" dirty="0" smtClean="0"/>
              <a:t>Questionnaires-type et rapports d’exploitation</a:t>
            </a:r>
          </a:p>
          <a:p>
            <a:pPr marL="0" indent="0">
              <a:buNone/>
            </a:pPr>
            <a:r>
              <a:rPr lang="fr-FR" sz="1400" dirty="0" smtClean="0"/>
              <a:t>Grilles d’enquête</a:t>
            </a:r>
          </a:p>
          <a:p>
            <a:pPr marL="0" indent="0">
              <a:buNone/>
            </a:pPr>
            <a:r>
              <a:rPr lang="fr-FR" sz="1400" dirty="0" smtClean="0"/>
              <a:t>Ressources pédagogiques (expositions, fiches activité, </a:t>
            </a:r>
          </a:p>
          <a:p>
            <a:pPr marL="0" indent="0">
              <a:buNone/>
            </a:pPr>
            <a:r>
              <a:rPr lang="fr-FR" sz="1400" dirty="0" smtClean="0"/>
              <a:t>bonnes pratiques)</a:t>
            </a:r>
          </a:p>
          <a:p>
            <a:pPr marL="0" indent="0">
              <a:buNone/>
            </a:pPr>
            <a:r>
              <a:rPr lang="fr-FR" sz="1400" dirty="0" smtClean="0"/>
              <a:t>…</a:t>
            </a:r>
          </a:p>
          <a:p>
            <a:pPr marL="0" indent="0">
              <a:buNone/>
            </a:pP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46" y="1690689"/>
            <a:ext cx="1417638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99814" y="1097274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196" y="2555082"/>
            <a:ext cx="2153819" cy="32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2372"/>
            <a:ext cx="8893175" cy="1325562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r-FR" dirty="0" smtClean="0"/>
              <a:t>        </a:t>
            </a:r>
            <a:br>
              <a:rPr lang="fr-FR" dirty="0" smtClean="0"/>
            </a:br>
            <a:r>
              <a:rPr lang="fr-FR" dirty="0" smtClean="0"/>
              <a:t>		</a:t>
            </a:r>
            <a:r>
              <a:rPr lang="fr-FR" sz="5300" b="1" dirty="0" smtClean="0">
                <a:solidFill>
                  <a:srgbClr val="6AC2BF"/>
                </a:solidFill>
              </a:rPr>
              <a:t>Pourquoi des PDES ?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4339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3997325"/>
          </a:xfrm>
        </p:spPr>
        <p:txBody>
          <a:bodyPr rtlCol="0">
            <a:normAutofit fontScale="55000" lnSpcReduction="20000"/>
          </a:bodyPr>
          <a:lstStyle/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b="1" dirty="0" smtClean="0"/>
              <a:t>Un constat 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dirty="0" smtClean="0"/>
              <a:t>Une qualité de l’air de plus en plus mauvaise -&gt; problème de santé publique (48 </a:t>
            </a:r>
            <a:r>
              <a:rPr lang="fr-FR" sz="2600" dirty="0"/>
              <a:t>000 décès prématurés chaque année en France dus à la mauvaise qualité de l’air </a:t>
            </a:r>
            <a:r>
              <a:rPr lang="fr-FR" sz="2600" dirty="0" smtClean="0"/>
              <a:t>et aux </a:t>
            </a:r>
            <a:r>
              <a:rPr lang="fr-FR" sz="2600" dirty="0"/>
              <a:t>particules dans l’air </a:t>
            </a:r>
            <a:r>
              <a:rPr lang="fr-FR" sz="2600" dirty="0" smtClean="0"/>
              <a:t>)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600" dirty="0"/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dirty="0" smtClean="0"/>
              <a:t>Secteur des transports -&gt; 1</a:t>
            </a:r>
            <a:r>
              <a:rPr lang="fr-FR" sz="2600" baseline="30000" dirty="0" smtClean="0"/>
              <a:t>er</a:t>
            </a:r>
            <a:r>
              <a:rPr lang="fr-FR" sz="2600" dirty="0" smtClean="0"/>
              <a:t> émetteur de gaz à effet de serre. Habiter/travailler à proximité du trafic routier augmente la morbidité attribuable à la pollution atmosphérique.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600" dirty="0"/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dirty="0" smtClean="0"/>
              <a:t>Sans parler des problèmes de sécurité routière,  d’aménagement du territoire, de manque d’exercice physique, de bruit, de coût économique, …</a:t>
            </a:r>
            <a:endParaRPr lang="fr-FR" sz="2600" b="1" dirty="0" smtClean="0"/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600" dirty="0"/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b="1" dirty="0" smtClean="0"/>
              <a:t>Un objectif 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dirty="0" smtClean="0"/>
              <a:t>Diminuer la pollution de l’air en limitant l’</a:t>
            </a:r>
            <a:r>
              <a:rPr lang="fr-FR" sz="2600" dirty="0" err="1" smtClean="0"/>
              <a:t>autosolisme</a:t>
            </a:r>
            <a:r>
              <a:rPr lang="fr-FR" sz="2600" dirty="0" smtClean="0"/>
              <a:t> au profit des modes actifs (marche, vélo) et modes doux (transports en commun, covoiturage, </a:t>
            </a:r>
            <a:r>
              <a:rPr lang="fr-FR" sz="2600" dirty="0" err="1" smtClean="0"/>
              <a:t>autopartage</a:t>
            </a:r>
            <a:r>
              <a:rPr lang="fr-FR" sz="2600" dirty="0" smtClean="0"/>
              <a:t>) dans le cadre des trajets domicile-école (et autres déplacements liés à la fonction scolaire)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600" dirty="0"/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b="1" dirty="0" smtClean="0"/>
              <a:t>Une réponse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600" dirty="0" smtClean="0"/>
              <a:t>Un Plan de Déplacement d’Etablissement Scolaire (PDES) pour développer la connaissance et l’action en faveur de l’</a:t>
            </a:r>
            <a:r>
              <a:rPr lang="fr-FR" sz="2600" dirty="0" err="1" smtClean="0"/>
              <a:t>écomobilité</a:t>
            </a:r>
            <a:r>
              <a:rPr lang="fr-FR" sz="2600" dirty="0" smtClean="0"/>
              <a:t> scolaire.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600" dirty="0"/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2347415" y="11016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53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090" y="-173024"/>
            <a:ext cx="7886700" cy="1325563"/>
          </a:xfrm>
        </p:spPr>
        <p:txBody>
          <a:bodyPr/>
          <a:lstStyle/>
          <a:p>
            <a:pPr algn="r"/>
            <a:r>
              <a:rPr lang="fr-FR" dirty="0" smtClean="0">
                <a:solidFill>
                  <a:srgbClr val="66C1BF"/>
                </a:solidFill>
              </a:rPr>
              <a:t>La boite a outils</a:t>
            </a:r>
            <a:endParaRPr lang="fr-FR" dirty="0">
              <a:solidFill>
                <a:srgbClr val="66C1B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ACA-BE44-3B4A-8B36-65BA5B852114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38" y="1367523"/>
            <a:ext cx="3019295" cy="435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24146" y="1367523"/>
            <a:ext cx="78230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hlinkClick r:id="rId3"/>
            </a:endParaRPr>
          </a:p>
          <a:p>
            <a:endParaRPr lang="fr-FR" dirty="0">
              <a:hlinkClick r:id="rId3"/>
            </a:endParaRPr>
          </a:p>
          <a:p>
            <a:endParaRPr lang="fr-FR" dirty="0" smtClean="0">
              <a:hlinkClick r:id="rId3"/>
            </a:endParaRPr>
          </a:p>
          <a:p>
            <a:endParaRPr lang="fr-FR" dirty="0">
              <a:hlinkClick r:id="rId3"/>
            </a:endParaRPr>
          </a:p>
          <a:p>
            <a:endParaRPr lang="fr-FR" dirty="0" smtClean="0">
              <a:hlinkClick r:id="rId3"/>
            </a:endParaRPr>
          </a:p>
          <a:p>
            <a:endParaRPr lang="fr-FR" dirty="0">
              <a:hlinkClick r:id="rId3"/>
            </a:endParaRPr>
          </a:p>
          <a:p>
            <a:endParaRPr lang="fr-FR" dirty="0" smtClean="0">
              <a:hlinkClick r:id="rId3"/>
            </a:endParaRPr>
          </a:p>
          <a:p>
            <a:r>
              <a:rPr lang="fr-FR" dirty="0" smtClean="0">
                <a:hlinkClick r:id="rId3"/>
              </a:rPr>
              <a:t>http</a:t>
            </a:r>
            <a:r>
              <a:rPr lang="fr-FR" dirty="0">
                <a:hlinkClick r:id="rId3"/>
              </a:rPr>
              <a:t>://</a:t>
            </a:r>
            <a:r>
              <a:rPr lang="fr-FR" dirty="0" smtClean="0">
                <a:hlinkClick r:id="rId3"/>
              </a:rPr>
              <a:t>www.ecomobilite.org/Boite-a-outils-PDES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9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66C1BF"/>
                </a:solidFill>
              </a:rPr>
              <a:t>Les </a:t>
            </a:r>
            <a:r>
              <a:rPr lang="fr-FR" sz="3600" b="1" dirty="0" smtClean="0">
                <a:solidFill>
                  <a:srgbClr val="66C1BF"/>
                </a:solidFill>
              </a:rPr>
              <a:t>documents de référence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628650" y="1108363"/>
            <a:ext cx="7886700" cy="5083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1" dirty="0" smtClean="0">
                <a:solidFill>
                  <a:srgbClr val="595959"/>
                </a:solidFill>
              </a:rPr>
              <a:t>Plan de Protection de l’Atmosphère </a:t>
            </a:r>
            <a:r>
              <a:rPr lang="fr-FR" dirty="0" smtClean="0"/>
              <a:t>du Nord et du Pas de Calais (2014)</a:t>
            </a:r>
          </a:p>
          <a:p>
            <a:pPr lvl="1" algn="l">
              <a:buFontTx/>
              <a:buChar char="-"/>
            </a:pPr>
            <a:r>
              <a:rPr lang="fr-FR" dirty="0" smtClean="0"/>
              <a:t>PDE et PDA : entreprises et administrations de + de 500 salariés (+250 si en zone d’activités) </a:t>
            </a:r>
          </a:p>
          <a:p>
            <a:pPr lvl="1" algn="l">
              <a:buFontTx/>
              <a:buChar char="-"/>
            </a:pPr>
            <a:r>
              <a:rPr lang="fr-FR" dirty="0" smtClean="0"/>
              <a:t>PDES pour les établissements de plus de 250 élèves et/ou personnels</a:t>
            </a:r>
          </a:p>
          <a:p>
            <a:pPr lvl="1" algn="l">
              <a:buFontTx/>
              <a:buChar char="-"/>
            </a:pPr>
            <a:r>
              <a:rPr lang="fr-FR" dirty="0" smtClean="0"/>
              <a:t>Covoiturage : Zones d’Activités +5000 salariés</a:t>
            </a:r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/>
            <a:r>
              <a:rPr lang="fr-FR" sz="1600" dirty="0"/>
              <a:t>Il est possible de travailler sur un PDES </a:t>
            </a:r>
            <a:r>
              <a:rPr lang="fr-FR" sz="1600" dirty="0" smtClean="0"/>
              <a:t>multi-établissements</a:t>
            </a:r>
            <a:endParaRPr lang="fr-FR" sz="1600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  <a:p>
            <a:pPr lvl="1" algn="l">
              <a:buFontTx/>
              <a:buChar char="-"/>
            </a:pPr>
            <a:endParaRPr lang="fr-FR" dirty="0" smtClean="0"/>
          </a:p>
          <a:p>
            <a:pPr lvl="1" algn="l">
              <a:buFontTx/>
              <a:buChar char="-"/>
            </a:pPr>
            <a:endParaRPr lang="fr-FR" dirty="0"/>
          </a:p>
        </p:txBody>
      </p:sp>
      <p:graphicFrame>
        <p:nvGraphicFramePr>
          <p:cNvPr id="19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9731358"/>
              </p:ext>
            </p:extLst>
          </p:nvPr>
        </p:nvGraphicFramePr>
        <p:xfrm>
          <a:off x="824314" y="2420981"/>
          <a:ext cx="8051347" cy="30635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2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682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Échéances</a:t>
                      </a:r>
                      <a:endParaRPr lang="fr-FR" sz="1400" dirty="0"/>
                    </a:p>
                  </a:txBody>
                  <a:tcPr marL="68574" marR="68574" marT="34294" marB="34294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Actions à</a:t>
                      </a:r>
                      <a:r>
                        <a:rPr lang="fr-FR" sz="1400" baseline="0" dirty="0" smtClean="0"/>
                        <a:t> mettre en place</a:t>
                      </a:r>
                      <a:endParaRPr lang="fr-FR" sz="1400" dirty="0"/>
                    </a:p>
                  </a:txBody>
                  <a:tcPr marL="68574" marR="68574" marT="34294" marB="34294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599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1</a:t>
                      </a:r>
                      <a:r>
                        <a:rPr lang="fr-FR" sz="1400" baseline="30000" dirty="0" smtClean="0">
                          <a:solidFill>
                            <a:srgbClr val="595959"/>
                          </a:solidFill>
                        </a:rPr>
                        <a:t>er</a:t>
                      </a:r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 janvier</a:t>
                      </a:r>
                      <a:r>
                        <a:rPr lang="fr-FR" sz="1400" baseline="0" dirty="0" smtClean="0">
                          <a:solidFill>
                            <a:srgbClr val="595959"/>
                          </a:solidFill>
                        </a:rPr>
                        <a:t> 2016</a:t>
                      </a:r>
                      <a:endParaRPr lang="fr-FR" sz="1400" dirty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Désignation</a:t>
                      </a:r>
                      <a:r>
                        <a:rPr lang="fr-FR" sz="1400" baseline="0" dirty="0" smtClean="0">
                          <a:solidFill>
                            <a:srgbClr val="595959"/>
                          </a:solidFill>
                        </a:rPr>
                        <a:t> d’un animateur auprès du Préfet de Département sur </a:t>
                      </a:r>
                      <a:r>
                        <a:rPr lang="fr-FR" sz="1100" dirty="0" smtClean="0">
                          <a:hlinkClick r:id="rId3"/>
                        </a:rPr>
                        <a:t>http://www.drealnpdc.fr/limesurvey/index.php?sid=66541&amp;lang=fr</a:t>
                      </a:r>
                      <a:r>
                        <a:rPr lang="fr-FR" sz="1100" dirty="0" smtClean="0"/>
                        <a:t> </a:t>
                      </a:r>
                    </a:p>
                    <a:p>
                      <a:endParaRPr lang="fr-FR" sz="1400" baseline="0" dirty="0" smtClean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035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1</a:t>
                      </a:r>
                      <a:r>
                        <a:rPr lang="fr-FR" sz="1400" baseline="30000" dirty="0" smtClean="0">
                          <a:solidFill>
                            <a:srgbClr val="595959"/>
                          </a:solidFill>
                        </a:rPr>
                        <a:t>er</a:t>
                      </a:r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 janvier 2017</a:t>
                      </a:r>
                      <a:endParaRPr lang="fr-FR" sz="1400" dirty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Finalisation du plan de déplacements</a:t>
                      </a:r>
                      <a:endParaRPr lang="fr-FR" sz="1400" dirty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035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1</a:t>
                      </a:r>
                      <a:r>
                        <a:rPr lang="fr-FR" sz="1400" baseline="30000" dirty="0" smtClean="0">
                          <a:solidFill>
                            <a:srgbClr val="595959"/>
                          </a:solidFill>
                        </a:rPr>
                        <a:t>er</a:t>
                      </a:r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 septembre</a:t>
                      </a:r>
                      <a:r>
                        <a:rPr lang="fr-FR" sz="1400" baseline="0" dirty="0" smtClean="0">
                          <a:solidFill>
                            <a:srgbClr val="595959"/>
                          </a:solidFill>
                        </a:rPr>
                        <a:t> 2017 </a:t>
                      </a:r>
                      <a:endParaRPr lang="fr-FR" sz="1400" dirty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Mise en œuvre</a:t>
                      </a:r>
                      <a:r>
                        <a:rPr lang="fr-FR" sz="1400" baseline="0" dirty="0" smtClean="0">
                          <a:solidFill>
                            <a:srgbClr val="595959"/>
                          </a:solidFill>
                        </a:rPr>
                        <a:t> effective du plan de déplacement </a:t>
                      </a:r>
                      <a:endParaRPr lang="fr-FR" sz="1400" dirty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245"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1</a:t>
                      </a:r>
                      <a:r>
                        <a:rPr lang="fr-FR" sz="1400" baseline="30000" dirty="0" smtClean="0">
                          <a:solidFill>
                            <a:srgbClr val="595959"/>
                          </a:solidFill>
                        </a:rPr>
                        <a:t>er</a:t>
                      </a:r>
                      <a:r>
                        <a:rPr lang="fr-FR" sz="1400" baseline="0" dirty="0" smtClean="0">
                          <a:solidFill>
                            <a:srgbClr val="595959"/>
                          </a:solidFill>
                        </a:rPr>
                        <a:t> juillet de chaque année</a:t>
                      </a:r>
                      <a:endParaRPr lang="fr-FR" sz="1400" dirty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tc>
                  <a:txBody>
                    <a:bodyPr/>
                    <a:lstStyle/>
                    <a:p>
                      <a:r>
                        <a:rPr lang="fr-FR" sz="1400" dirty="0" smtClean="0">
                          <a:solidFill>
                            <a:srgbClr val="595959"/>
                          </a:solidFill>
                        </a:rPr>
                        <a:t>Envoi du bilan annuel de l’avancée du plan de déplacement au Préfet</a:t>
                      </a:r>
                      <a:r>
                        <a:rPr lang="fr-FR" sz="1400" baseline="0" dirty="0" smtClean="0">
                          <a:solidFill>
                            <a:srgbClr val="595959"/>
                          </a:solidFill>
                        </a:rPr>
                        <a:t> de Département</a:t>
                      </a:r>
                      <a:endParaRPr lang="fr-FR" sz="1400" dirty="0">
                        <a:solidFill>
                          <a:srgbClr val="595959"/>
                        </a:solidFill>
                      </a:endParaRPr>
                    </a:p>
                  </a:txBody>
                  <a:tcPr marL="68574" marR="68574" marT="34294" marB="342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8163"/>
            <a:ext cx="11922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92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Les bénéfices d’un PDES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925513" y="1711739"/>
            <a:ext cx="7750629" cy="2977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Gains partagés pour élèves, parents, salariés</a:t>
            </a:r>
          </a:p>
          <a:p>
            <a:pPr lvl="1" algn="l"/>
            <a:endParaRPr lang="fr-FR" sz="2000" dirty="0" smtClean="0"/>
          </a:p>
          <a:p>
            <a:pPr lvl="1" algn="l"/>
            <a:r>
              <a:rPr lang="fr-FR" sz="2000" dirty="0" smtClean="0"/>
              <a:t>Réduction du budget transport</a:t>
            </a:r>
          </a:p>
          <a:p>
            <a:pPr lvl="1" algn="l"/>
            <a:r>
              <a:rPr lang="fr-FR" sz="2000" dirty="0" smtClean="0"/>
              <a:t>Réduction du stress lié au trajet (embouteillage, recherche de stationnement…)</a:t>
            </a:r>
          </a:p>
          <a:p>
            <a:pPr lvl="1" algn="l"/>
            <a:r>
              <a:rPr lang="fr-FR" sz="2000" dirty="0" smtClean="0"/>
              <a:t>Amélioration de la santé </a:t>
            </a:r>
          </a:p>
          <a:p>
            <a:pPr lvl="1" algn="l"/>
            <a:r>
              <a:rPr lang="fr-FR" sz="2000" dirty="0" smtClean="0"/>
              <a:t>Augmentation du confort lié à l’accessibilité du site</a:t>
            </a:r>
          </a:p>
          <a:p>
            <a:pPr lvl="1" algn="l"/>
            <a:r>
              <a:rPr lang="fr-FR" sz="2000" dirty="0" smtClean="0"/>
              <a:t>Diminution du risque d’accidents</a:t>
            </a:r>
          </a:p>
          <a:p>
            <a:pPr lvl="1" algn="l"/>
            <a:r>
              <a:rPr lang="fr-FR" sz="2000" dirty="0" smtClean="0"/>
              <a:t>…</a:t>
            </a:r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9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Les grandes étapes d’un PDES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>
            <a:off x="130762" y="2299855"/>
            <a:ext cx="1672772" cy="179774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6666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1908058" y="2299855"/>
            <a:ext cx="1672772" cy="179774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6666"/>
              </a:solidFill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3762448" y="2299855"/>
            <a:ext cx="1672772" cy="179774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6666"/>
              </a:solidFill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5616838" y="2299855"/>
            <a:ext cx="1672772" cy="179774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6666"/>
              </a:solidFill>
            </a:endParaRPr>
          </a:p>
        </p:txBody>
      </p:sp>
      <p:sp>
        <p:nvSpPr>
          <p:cNvPr id="20" name="Flèche droite 19"/>
          <p:cNvSpPr/>
          <p:nvPr/>
        </p:nvSpPr>
        <p:spPr>
          <a:xfrm>
            <a:off x="7471228" y="2299855"/>
            <a:ext cx="1672772" cy="179774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6666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35286" y="3048685"/>
            <a:ext cx="1463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595959"/>
                </a:solidFill>
              </a:rPr>
              <a:t>Lancement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117107" y="3048685"/>
            <a:ext cx="1463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595959"/>
                </a:solidFill>
              </a:rPr>
              <a:t>Diagnostic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851295" y="2974727"/>
            <a:ext cx="1463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595959"/>
                </a:solidFill>
              </a:rPr>
              <a:t>Élaboration du plan d’action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825887" y="3048685"/>
            <a:ext cx="1463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595959"/>
                </a:solidFill>
              </a:rPr>
              <a:t>Animation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575752" y="3067921"/>
            <a:ext cx="1463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595959"/>
                </a:solidFill>
              </a:rPr>
              <a:t>Évaluation </a:t>
            </a:r>
          </a:p>
        </p:txBody>
      </p:sp>
      <p:sp>
        <p:nvSpPr>
          <p:cNvPr id="26" name="Flèche courbée vers le bas 25"/>
          <p:cNvSpPr/>
          <p:nvPr/>
        </p:nvSpPr>
        <p:spPr>
          <a:xfrm rot="10800000">
            <a:off x="284502" y="4097595"/>
            <a:ext cx="7933086" cy="1458077"/>
          </a:xfrm>
          <a:prstGeom prst="curved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pic>
        <p:nvPicPr>
          <p:cNvPr id="2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8163"/>
            <a:ext cx="11922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0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lancement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331783" y="1746572"/>
            <a:ext cx="7507417" cy="3415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Organisation de la gouvernance</a:t>
            </a:r>
          </a:p>
          <a:p>
            <a:pPr lvl="1" algn="l"/>
            <a:r>
              <a:rPr lang="fr-FR" sz="2000" dirty="0" smtClean="0"/>
              <a:t>Mettre en place un comité technique / un comité de pilotage</a:t>
            </a:r>
          </a:p>
          <a:p>
            <a:pPr lvl="1" algn="l"/>
            <a:r>
              <a:rPr lang="fr-FR" sz="2000" dirty="0" smtClean="0"/>
              <a:t>Organiser un planning de mise en place</a:t>
            </a:r>
          </a:p>
          <a:p>
            <a:pPr lvl="1" algn="l"/>
            <a:r>
              <a:rPr lang="fr-FR" sz="2000" dirty="0" smtClean="0"/>
              <a:t>Organiser le plan de communication et les temps forts de la démarche</a:t>
            </a:r>
          </a:p>
          <a:p>
            <a:pPr lvl="1" algn="l"/>
            <a:r>
              <a:rPr lang="fr-FR" sz="2000" dirty="0" smtClean="0"/>
              <a:t>Informer les parties prenantes du projet</a:t>
            </a:r>
          </a:p>
          <a:p>
            <a:pPr lvl="1" algn="l"/>
            <a:endParaRPr lang="fr-FR" sz="2000" dirty="0" smtClean="0"/>
          </a:p>
          <a:p>
            <a:pPr lvl="1" algn="l"/>
            <a:r>
              <a:rPr lang="fr-FR" sz="2000" dirty="0" smtClean="0"/>
              <a:t>Possibilité de s’appuyer sur une instance déjà existante (ex : CVC )</a:t>
            </a:r>
          </a:p>
          <a:p>
            <a:pPr lvl="1" algn="l"/>
            <a:endParaRPr lang="fr-FR" sz="2400" dirty="0" smtClean="0"/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618163"/>
            <a:ext cx="11922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057000" y="-36401"/>
            <a:ext cx="7886700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smtClean="0">
                <a:solidFill>
                  <a:srgbClr val="66C1BF"/>
                </a:solidFill>
              </a:rPr>
              <a:t>Le lancement</a:t>
            </a:r>
            <a:endParaRPr lang="fr-FR" sz="3600" dirty="0">
              <a:solidFill>
                <a:srgbClr val="66C1BF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1057001" y="1280159"/>
            <a:ext cx="7782200" cy="47182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 smtClean="0">
                <a:solidFill>
                  <a:schemeClr val="accent2"/>
                </a:solidFill>
              </a:rPr>
              <a:t>Les acteurs à associer au comité de pilotage</a:t>
            </a:r>
          </a:p>
          <a:p>
            <a:pPr lvl="1" algn="l"/>
            <a:r>
              <a:rPr lang="fr-FR" sz="2000" dirty="0" smtClean="0"/>
              <a:t>Les collectivités locales (mairie, intercommunalité, département ou région)</a:t>
            </a:r>
          </a:p>
          <a:p>
            <a:pPr lvl="1" algn="l"/>
            <a:r>
              <a:rPr lang="fr-FR" sz="2000" dirty="0" smtClean="0"/>
              <a:t>Le délégataire des transports en commun</a:t>
            </a:r>
          </a:p>
          <a:p>
            <a:pPr lvl="1" algn="l"/>
            <a:r>
              <a:rPr lang="fr-FR" sz="2000" dirty="0" smtClean="0"/>
              <a:t>Les </a:t>
            </a:r>
            <a:r>
              <a:rPr lang="fr-FR" sz="2000" dirty="0"/>
              <a:t>parents </a:t>
            </a:r>
            <a:r>
              <a:rPr lang="fr-FR" sz="2000" dirty="0" smtClean="0"/>
              <a:t>d’élèves</a:t>
            </a:r>
          </a:p>
          <a:p>
            <a:pPr lvl="1" algn="l"/>
            <a:r>
              <a:rPr lang="fr-FR" sz="2000" dirty="0" smtClean="0"/>
              <a:t>Des représentants d’élèves</a:t>
            </a:r>
            <a:endParaRPr lang="fr-FR" sz="2000" dirty="0"/>
          </a:p>
          <a:p>
            <a:pPr lvl="1" algn="l"/>
            <a:r>
              <a:rPr lang="fr-FR" sz="2000" dirty="0" smtClean="0"/>
              <a:t>Représentants de l’équipe éducative et autres membres du personnel</a:t>
            </a:r>
          </a:p>
          <a:p>
            <a:pPr lvl="1" algn="l"/>
            <a:r>
              <a:rPr lang="fr-FR" sz="2000" dirty="0" smtClean="0"/>
              <a:t>Police municipale</a:t>
            </a:r>
          </a:p>
          <a:p>
            <a:pPr lvl="1" algn="l"/>
            <a:r>
              <a:rPr lang="fr-FR" sz="2000" dirty="0" smtClean="0"/>
              <a:t>Associations locales</a:t>
            </a:r>
          </a:p>
          <a:p>
            <a:pPr lvl="1" algn="l"/>
            <a:r>
              <a:rPr lang="fr-FR" sz="2000" dirty="0" smtClean="0"/>
              <a:t>…</a:t>
            </a:r>
          </a:p>
          <a:p>
            <a:pPr lvl="1" algn="l"/>
            <a:endParaRPr lang="fr-FR" sz="2000" dirty="0"/>
          </a:p>
          <a:p>
            <a:pPr marL="0" lvl="1" algn="l">
              <a:spcBef>
                <a:spcPts val="750"/>
              </a:spcBef>
            </a:pPr>
            <a:r>
              <a:rPr lang="fr-FR" sz="2400" b="1" dirty="0">
                <a:solidFill>
                  <a:schemeClr val="accent2"/>
                </a:solidFill>
              </a:rPr>
              <a:t>Le référent mobilité de </a:t>
            </a:r>
            <a:r>
              <a:rPr lang="fr-FR" sz="2400" b="1" dirty="0" smtClean="0">
                <a:solidFill>
                  <a:schemeClr val="accent2"/>
                </a:solidFill>
              </a:rPr>
              <a:t>l’établissement</a:t>
            </a:r>
          </a:p>
          <a:p>
            <a:pPr lvl="1" algn="l"/>
            <a:r>
              <a:rPr lang="fr-FR" sz="2000" dirty="0" smtClean="0"/>
              <a:t>Identifier </a:t>
            </a:r>
            <a:r>
              <a:rPr lang="fr-FR" sz="2000" dirty="0"/>
              <a:t>une personne qui sera en charge de </a:t>
            </a:r>
            <a:r>
              <a:rPr lang="fr-FR" sz="2000" dirty="0" smtClean="0"/>
              <a:t>piloter et suivre ce projet </a:t>
            </a:r>
          </a:p>
          <a:p>
            <a:pPr lvl="1" algn="l"/>
            <a:r>
              <a:rPr lang="fr-FR" sz="2000" dirty="0" smtClean="0"/>
              <a:t>Désignation du référent en préfecture</a:t>
            </a:r>
          </a:p>
          <a:p>
            <a:pPr lvl="1" algn="l"/>
            <a:endParaRPr lang="fr-FR" sz="2000" dirty="0" smtClean="0"/>
          </a:p>
          <a:p>
            <a:pPr lvl="1" algn="l"/>
            <a:endParaRPr lang="fr-FR" sz="2000" dirty="0" smtClean="0"/>
          </a:p>
          <a:p>
            <a:pPr lvl="1" algn="l"/>
            <a:endParaRPr lang="fr-FR" sz="2400" dirty="0" smtClean="0"/>
          </a:p>
        </p:txBody>
      </p:sp>
      <p:pic>
        <p:nvPicPr>
          <p:cNvPr id="1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1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ésultat de recherche d'images pour &quot;logo conseil régional idf&quot;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2" descr="Résultat de recherche d'images pour &quot;communauté d'agglo artois comm&quot;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6417165"/>
            <a:ext cx="9144000" cy="202000"/>
          </a:xfrm>
          <a:prstGeom prst="rect">
            <a:avLst/>
          </a:prstGeom>
          <a:solidFill>
            <a:srgbClr val="565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2918118" y="-36401"/>
            <a:ext cx="6025581" cy="668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400" b="1" dirty="0" smtClean="0">
                <a:solidFill>
                  <a:srgbClr val="66C1BF"/>
                </a:solidFill>
              </a:rPr>
              <a:t>Les compétences des collectivités</a:t>
            </a:r>
            <a:endParaRPr lang="fr-FR" sz="2400" dirty="0">
              <a:solidFill>
                <a:srgbClr val="66C1BF"/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740419"/>
              </p:ext>
            </p:extLst>
          </p:nvPr>
        </p:nvGraphicFramePr>
        <p:xfrm>
          <a:off x="141032" y="1150872"/>
          <a:ext cx="8943699" cy="4801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Compétences du maire</a:t>
                      </a:r>
                    </a:p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Compétences du département</a:t>
                      </a:r>
                    </a:p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Compétences de l’intercommunalité</a:t>
                      </a:r>
                    </a:p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Sécurité routière (pouvoir de police)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Construction,</a:t>
                      </a:r>
                      <a:r>
                        <a:rPr lang="fr-FR" sz="1200" baseline="0" dirty="0" smtClean="0"/>
                        <a:t> entretien, équipement des collèges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Pistes/bandes cyclables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76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Voiries communales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Voierie départementale (sauf si métropole)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Voiries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Zones de circulation apaisées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Véloroutes</a:t>
                      </a:r>
                      <a:r>
                        <a:rPr lang="fr-FR" sz="1200" dirty="0" smtClean="0"/>
                        <a:t> et pistes cyclables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Promotion des</a:t>
                      </a:r>
                      <a:r>
                        <a:rPr lang="fr-FR" sz="1200" baseline="0" dirty="0" smtClean="0"/>
                        <a:t> modes  doux</a:t>
                      </a:r>
                      <a:endParaRPr lang="fr-FR" sz="1200" dirty="0" smtClean="0"/>
                    </a:p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Pistes/bandes cyclables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Vitesses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Signalisation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255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Limitation de l’usage de la voiture (réserver emplacements / voies aux transports en commun, interdiction à certains véhicules à certaines heures, stationnement)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174625"/>
            <a:ext cx="9255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47415" y="644429"/>
            <a:ext cx="6796585" cy="18774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79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7917</TotalTime>
  <Words>1513</Words>
  <Application>Microsoft Office PowerPoint</Application>
  <PresentationFormat>Affichage à l'écran (4:3)</PresentationFormat>
  <Paragraphs>437</Paragraphs>
  <Slides>30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3" baseType="lpstr">
      <vt:lpstr>Microsoft YaHei</vt:lpstr>
      <vt:lpstr>SimSun</vt:lpstr>
      <vt:lpstr>AccordAlternate-Bold</vt:lpstr>
      <vt:lpstr>Arial</vt:lpstr>
      <vt:lpstr>Calibri</vt:lpstr>
      <vt:lpstr>Calibri Light</vt:lpstr>
      <vt:lpstr>Cambria</vt:lpstr>
      <vt:lpstr>Century Schoolbook</vt:lpstr>
      <vt:lpstr>Tahoma</vt:lpstr>
      <vt:lpstr>Times New Roman</vt:lpstr>
      <vt:lpstr>Wingdings</vt:lpstr>
      <vt:lpstr>Wingdings 2</vt:lpstr>
      <vt:lpstr>Thème Office</vt:lpstr>
      <vt:lpstr>Présentation PowerPoint</vt:lpstr>
      <vt:lpstr>  Ecomobilité scolaire, pourquoi en parler ?</vt:lpstr>
      <vt:lpstr>           Pourquoi des PDES 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</vt:lpstr>
      <vt:lpstr>Présentation PowerPoint</vt:lpstr>
      <vt:lpstr>Présentation PowerPoint</vt:lpstr>
      <vt:lpstr>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Fiche accessibilité</vt:lpstr>
      <vt:lpstr> Fiche accessibilité</vt:lpstr>
      <vt:lpstr>Conduites partagées</vt:lpstr>
      <vt:lpstr>Présentation PowerPoint</vt:lpstr>
      <vt:lpstr>Présentation PowerPoint</vt:lpstr>
      <vt:lpstr>Présentation PowerPoint</vt:lpstr>
      <vt:lpstr>Présentation PowerPoint</vt:lpstr>
      <vt:lpstr>Comment le Crem peut vous aider ?</vt:lpstr>
      <vt:lpstr>La boite a outils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Corre</dc:creator>
  <cp:lastModifiedBy>pc</cp:lastModifiedBy>
  <cp:revision>528</cp:revision>
  <cp:lastPrinted>2017-06-02T11:24:55Z</cp:lastPrinted>
  <dcterms:created xsi:type="dcterms:W3CDTF">2014-01-24T20:09:07Z</dcterms:created>
  <dcterms:modified xsi:type="dcterms:W3CDTF">2020-01-29T10:50:23Z</dcterms:modified>
</cp:coreProperties>
</file>