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9" r:id="rId3"/>
    <p:sldMasterId id="2147483707" r:id="rId4"/>
    <p:sldMasterId id="2147483715" r:id="rId5"/>
    <p:sldMasterId id="2147483723" r:id="rId6"/>
    <p:sldMasterId id="2147483735" r:id="rId7"/>
  </p:sldMasterIdLst>
  <p:notesMasterIdLst>
    <p:notesMasterId r:id="rId86"/>
  </p:notesMasterIdLst>
  <p:sldIdLst>
    <p:sldId id="265" r:id="rId8"/>
    <p:sldId id="269" r:id="rId9"/>
    <p:sldId id="469" r:id="rId10"/>
    <p:sldId id="470" r:id="rId11"/>
    <p:sldId id="471" r:id="rId12"/>
    <p:sldId id="472" r:id="rId13"/>
    <p:sldId id="474" r:id="rId14"/>
    <p:sldId id="476" r:id="rId15"/>
    <p:sldId id="477" r:id="rId16"/>
    <p:sldId id="478" r:id="rId17"/>
    <p:sldId id="271" r:id="rId18"/>
    <p:sldId id="450" r:id="rId19"/>
    <p:sldId id="463" r:id="rId20"/>
    <p:sldId id="451" r:id="rId21"/>
    <p:sldId id="452" r:id="rId22"/>
    <p:sldId id="455" r:id="rId23"/>
    <p:sldId id="456" r:id="rId24"/>
    <p:sldId id="457" r:id="rId25"/>
    <p:sldId id="458" r:id="rId26"/>
    <p:sldId id="461" r:id="rId27"/>
    <p:sldId id="462" r:id="rId28"/>
    <p:sldId id="480" r:id="rId29"/>
    <p:sldId id="408" r:id="rId30"/>
    <p:sldId id="382" r:id="rId31"/>
    <p:sldId id="381" r:id="rId32"/>
    <p:sldId id="379" r:id="rId33"/>
    <p:sldId id="464" r:id="rId34"/>
    <p:sldId id="481" r:id="rId35"/>
    <p:sldId id="465" r:id="rId36"/>
    <p:sldId id="442" r:id="rId37"/>
    <p:sldId id="475" r:id="rId38"/>
    <p:sldId id="466" r:id="rId39"/>
    <p:sldId id="467" r:id="rId40"/>
    <p:sldId id="468" r:id="rId41"/>
    <p:sldId id="276" r:id="rId42"/>
    <p:sldId id="285" r:id="rId43"/>
    <p:sldId id="410" r:id="rId44"/>
    <p:sldId id="411" r:id="rId45"/>
    <p:sldId id="412" r:id="rId46"/>
    <p:sldId id="413" r:id="rId47"/>
    <p:sldId id="414" r:id="rId48"/>
    <p:sldId id="416" r:id="rId49"/>
    <p:sldId id="417" r:id="rId50"/>
    <p:sldId id="418" r:id="rId51"/>
    <p:sldId id="419" r:id="rId52"/>
    <p:sldId id="420" r:id="rId53"/>
    <p:sldId id="421" r:id="rId54"/>
    <p:sldId id="422" r:id="rId55"/>
    <p:sldId id="423" r:id="rId56"/>
    <p:sldId id="424" r:id="rId57"/>
    <p:sldId id="425" r:id="rId58"/>
    <p:sldId id="426" r:id="rId59"/>
    <p:sldId id="427" r:id="rId60"/>
    <p:sldId id="428" r:id="rId61"/>
    <p:sldId id="429" r:id="rId62"/>
    <p:sldId id="430" r:id="rId63"/>
    <p:sldId id="431" r:id="rId64"/>
    <p:sldId id="432" r:id="rId65"/>
    <p:sldId id="433" r:id="rId66"/>
    <p:sldId id="434" r:id="rId67"/>
    <p:sldId id="435" r:id="rId68"/>
    <p:sldId id="436" r:id="rId69"/>
    <p:sldId id="437" r:id="rId70"/>
    <p:sldId id="438" r:id="rId71"/>
    <p:sldId id="439" r:id="rId72"/>
    <p:sldId id="440" r:id="rId73"/>
    <p:sldId id="441" r:id="rId74"/>
    <p:sldId id="278" r:id="rId75"/>
    <p:sldId id="447" r:id="rId76"/>
    <p:sldId id="279" r:id="rId77"/>
    <p:sldId id="283" r:id="rId78"/>
    <p:sldId id="448" r:id="rId79"/>
    <p:sldId id="287" r:id="rId80"/>
    <p:sldId id="374" r:id="rId81"/>
    <p:sldId id="375" r:id="rId82"/>
    <p:sldId id="376" r:id="rId83"/>
    <p:sldId id="482" r:id="rId84"/>
    <p:sldId id="262" r:id="rId8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0487" autoAdjust="0"/>
  </p:normalViewPr>
  <p:slideViewPr>
    <p:cSldViewPr snapToGrid="0">
      <p:cViewPr varScale="1">
        <p:scale>
          <a:sx n="104" d="100"/>
          <a:sy n="104" d="100"/>
        </p:scale>
        <p:origin x="84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ableStyles" Target="tableStyle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Feuille_de_calcul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080303221196124E-2"/>
          <c:y val="0.13505252929724029"/>
          <c:w val="0.92877771836543555"/>
          <c:h val="0.72668371867529302"/>
        </c:manualLayout>
      </c:layout>
      <c:barChart>
        <c:barDir val="col"/>
        <c:grouping val="percentStacked"/>
        <c:varyColors val="0"/>
        <c:ser>
          <c:idx val="0"/>
          <c:order val="0"/>
          <c:tx>
            <c:strRef>
              <c:f>'G2'!$C$3</c:f>
              <c:strCache>
                <c:ptCount val="1"/>
                <c:pt idx="0">
                  <c:v>Voiture</c:v>
                </c:pt>
              </c:strCache>
            </c:strRef>
          </c:tx>
          <c:spPr>
            <a:solidFill>
              <a:srgbClr val="F79646"/>
            </a:solidFill>
            <a:ln>
              <a:noFill/>
            </a:ln>
            <a:effectLst/>
          </c:spPr>
          <c:invertIfNegative val="0"/>
          <c:dPt>
            <c:idx val="0"/>
            <c:invertIfNegative val="0"/>
            <c:bubble3D val="0"/>
            <c:spPr>
              <a:solidFill>
                <a:srgbClr val="F79646"/>
              </a:solidFill>
              <a:ln>
                <a:noFill/>
              </a:ln>
              <a:effectLst/>
            </c:spPr>
            <c:extLst>
              <c:ext xmlns:c16="http://schemas.microsoft.com/office/drawing/2014/chart" uri="{C3380CC4-5D6E-409C-BE32-E72D297353CC}">
                <c16:uniqueId val="{00000001-DA6C-453F-98DC-629A775DA07F}"/>
              </c:ext>
            </c:extLst>
          </c:dPt>
          <c:dPt>
            <c:idx val="1"/>
            <c:invertIfNegative val="0"/>
            <c:bubble3D val="0"/>
            <c:spPr>
              <a:solidFill>
                <a:srgbClr val="F79646"/>
              </a:solidFill>
              <a:ln>
                <a:noFill/>
              </a:ln>
              <a:effectLst/>
            </c:spPr>
            <c:extLst>
              <c:ext xmlns:c16="http://schemas.microsoft.com/office/drawing/2014/chart" uri="{C3380CC4-5D6E-409C-BE32-E72D297353CC}">
                <c16:uniqueId val="{00000003-DA6C-453F-98DC-629A775DA07F}"/>
              </c:ext>
            </c:extLst>
          </c:dPt>
          <c:dPt>
            <c:idx val="2"/>
            <c:invertIfNegative val="0"/>
            <c:bubble3D val="0"/>
            <c:spPr>
              <a:solidFill>
                <a:srgbClr val="F79646"/>
              </a:solidFill>
              <a:ln>
                <a:noFill/>
              </a:ln>
              <a:effectLst/>
            </c:spPr>
            <c:extLst>
              <c:ext xmlns:c16="http://schemas.microsoft.com/office/drawing/2014/chart" uri="{C3380CC4-5D6E-409C-BE32-E72D297353CC}">
                <c16:uniqueId val="{00000005-DA6C-453F-98DC-629A775DA07F}"/>
              </c:ext>
            </c:extLst>
          </c:dPt>
          <c:dPt>
            <c:idx val="3"/>
            <c:invertIfNegative val="0"/>
            <c:bubble3D val="0"/>
            <c:spPr>
              <a:solidFill>
                <a:srgbClr val="F79646"/>
              </a:solidFill>
              <a:ln>
                <a:noFill/>
              </a:ln>
              <a:effectLst/>
            </c:spPr>
            <c:extLst>
              <c:ext xmlns:c16="http://schemas.microsoft.com/office/drawing/2014/chart" uri="{C3380CC4-5D6E-409C-BE32-E72D297353CC}">
                <c16:uniqueId val="{00000007-DA6C-453F-98DC-629A775DA07F}"/>
              </c:ext>
            </c:extLst>
          </c:dPt>
          <c:dLbls>
            <c:dLbl>
              <c:idx val="0"/>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A6C-453F-98DC-629A775DA07F}"/>
                </c:ext>
              </c:extLst>
            </c:dLbl>
            <c:dLbl>
              <c:idx val="1"/>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A6C-453F-98DC-629A775DA07F}"/>
                </c:ext>
              </c:extLst>
            </c:dLbl>
            <c:dLbl>
              <c:idx val="2"/>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A6C-453F-98DC-629A775DA07F}"/>
                </c:ext>
              </c:extLst>
            </c:dLbl>
            <c:dLbl>
              <c:idx val="3"/>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A6C-453F-98DC-629A775DA07F}"/>
                </c:ext>
              </c:extLst>
            </c:dLbl>
            <c:dLbl>
              <c:idx val="4"/>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A6C-453F-98DC-629A775DA0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'G2'!$B$4:$B$8</c:f>
              <c:strCache>
                <c:ptCount val="5"/>
                <c:pt idx="0">
                  <c:v>Rural</c:v>
                </c:pt>
                <c:pt idx="1">
                  <c:v>Agglo. &lt; 20k hab.</c:v>
                </c:pt>
                <c:pt idx="2">
                  <c:v>Agglo. 20k - 100k hab.</c:v>
                </c:pt>
                <c:pt idx="3">
                  <c:v>Agglo. 100k - 2M hab.</c:v>
                </c:pt>
                <c:pt idx="4">
                  <c:v>Agglo. Parisienne</c:v>
                </c:pt>
              </c:strCache>
            </c:strRef>
          </c:cat>
          <c:val>
            <c:numRef>
              <c:f>'G2'!$C$4:$C$8</c:f>
              <c:numCache>
                <c:formatCode>0%</c:formatCode>
                <c:ptCount val="5"/>
                <c:pt idx="0">
                  <c:v>0.79500000000000004</c:v>
                </c:pt>
                <c:pt idx="1">
                  <c:v>0.73199999999999998</c:v>
                </c:pt>
                <c:pt idx="2">
                  <c:v>0.66099999999999992</c:v>
                </c:pt>
                <c:pt idx="3">
                  <c:v>0.58499999999999996</c:v>
                </c:pt>
                <c:pt idx="4">
                  <c:v>0.33299999999999996</c:v>
                </c:pt>
              </c:numCache>
            </c:numRef>
          </c:val>
          <c:extLst>
            <c:ext xmlns:c16="http://schemas.microsoft.com/office/drawing/2014/chart" uri="{C3380CC4-5D6E-409C-BE32-E72D297353CC}">
              <c16:uniqueId val="{00000009-DA6C-453F-98DC-629A775DA07F}"/>
            </c:ext>
          </c:extLst>
        </c:ser>
        <c:ser>
          <c:idx val="1"/>
          <c:order val="1"/>
          <c:tx>
            <c:strRef>
              <c:f>'G2'!$D$3</c:f>
              <c:strCache>
                <c:ptCount val="1"/>
                <c:pt idx="0">
                  <c:v>Marche</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B-DA6C-453F-98DC-629A775DA07F}"/>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D-DA6C-453F-98DC-629A775DA07F}"/>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F-DA6C-453F-98DC-629A775DA07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11-DA6C-453F-98DC-629A775DA07F}"/>
              </c:ext>
            </c:extLst>
          </c:dPt>
          <c:dLbls>
            <c:dLbl>
              <c:idx val="0"/>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A6C-453F-98DC-629A775DA07F}"/>
                </c:ext>
              </c:extLst>
            </c:dLbl>
            <c:dLbl>
              <c:idx val="1"/>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A6C-453F-98DC-629A775DA07F}"/>
                </c:ext>
              </c:extLst>
            </c:dLbl>
            <c:dLbl>
              <c:idx val="2"/>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A6C-453F-98DC-629A775DA07F}"/>
                </c:ext>
              </c:extLst>
            </c:dLbl>
            <c:dLbl>
              <c:idx val="3"/>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DA6C-453F-98DC-629A775DA07F}"/>
                </c:ext>
              </c:extLst>
            </c:dLbl>
            <c:dLbl>
              <c:idx val="4"/>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DA6C-453F-98DC-629A775DA0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'G2'!$B$4:$B$8</c:f>
              <c:strCache>
                <c:ptCount val="5"/>
                <c:pt idx="0">
                  <c:v>Rural</c:v>
                </c:pt>
                <c:pt idx="1">
                  <c:v>Agglo. &lt; 20k hab.</c:v>
                </c:pt>
                <c:pt idx="2">
                  <c:v>Agglo. 20k - 100k hab.</c:v>
                </c:pt>
                <c:pt idx="3">
                  <c:v>Agglo. 100k - 2M hab.</c:v>
                </c:pt>
                <c:pt idx="4">
                  <c:v>Agglo. Parisienne</c:v>
                </c:pt>
              </c:strCache>
            </c:strRef>
          </c:cat>
          <c:val>
            <c:numRef>
              <c:f>'G2'!$D$4:$D$8</c:f>
              <c:numCache>
                <c:formatCode>0%</c:formatCode>
                <c:ptCount val="5"/>
                <c:pt idx="0">
                  <c:v>0.128</c:v>
                </c:pt>
                <c:pt idx="1">
                  <c:v>0.18899999999999997</c:v>
                </c:pt>
                <c:pt idx="2">
                  <c:v>0.25600000000000001</c:v>
                </c:pt>
                <c:pt idx="3">
                  <c:v>0.26200000000000001</c:v>
                </c:pt>
                <c:pt idx="4">
                  <c:v>0.38</c:v>
                </c:pt>
              </c:numCache>
            </c:numRef>
          </c:val>
          <c:extLst>
            <c:ext xmlns:c16="http://schemas.microsoft.com/office/drawing/2014/chart" uri="{C3380CC4-5D6E-409C-BE32-E72D297353CC}">
              <c16:uniqueId val="{00000013-DA6C-453F-98DC-629A775DA07F}"/>
            </c:ext>
          </c:extLst>
        </c:ser>
        <c:ser>
          <c:idx val="2"/>
          <c:order val="2"/>
          <c:tx>
            <c:strRef>
              <c:f>'G2'!$E$3</c:f>
              <c:strCache>
                <c:ptCount val="1"/>
                <c:pt idx="0">
                  <c:v>Transports en commun</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15-DA6C-453F-98DC-629A775DA07F}"/>
              </c:ext>
            </c:extLst>
          </c:dPt>
          <c:dPt>
            <c:idx val="1"/>
            <c:invertIfNegative val="0"/>
            <c:bubble3D val="0"/>
            <c:spPr>
              <a:solidFill>
                <a:srgbClr val="0070C0"/>
              </a:solidFill>
              <a:ln>
                <a:noFill/>
              </a:ln>
              <a:effectLst/>
            </c:spPr>
            <c:extLst>
              <c:ext xmlns:c16="http://schemas.microsoft.com/office/drawing/2014/chart" uri="{C3380CC4-5D6E-409C-BE32-E72D297353CC}">
                <c16:uniqueId val="{00000017-DA6C-453F-98DC-629A775DA07F}"/>
              </c:ext>
            </c:extLst>
          </c:dPt>
          <c:dPt>
            <c:idx val="2"/>
            <c:invertIfNegative val="0"/>
            <c:bubble3D val="0"/>
            <c:spPr>
              <a:solidFill>
                <a:srgbClr val="0070C0"/>
              </a:solidFill>
              <a:ln>
                <a:noFill/>
              </a:ln>
              <a:effectLst/>
            </c:spPr>
            <c:extLst>
              <c:ext xmlns:c16="http://schemas.microsoft.com/office/drawing/2014/chart" uri="{C3380CC4-5D6E-409C-BE32-E72D297353CC}">
                <c16:uniqueId val="{00000019-DA6C-453F-98DC-629A775DA07F}"/>
              </c:ext>
            </c:extLst>
          </c:dPt>
          <c:dPt>
            <c:idx val="3"/>
            <c:invertIfNegative val="0"/>
            <c:bubble3D val="0"/>
            <c:spPr>
              <a:solidFill>
                <a:srgbClr val="0070C0"/>
              </a:solidFill>
              <a:ln>
                <a:noFill/>
              </a:ln>
              <a:effectLst/>
            </c:spPr>
            <c:extLst>
              <c:ext xmlns:c16="http://schemas.microsoft.com/office/drawing/2014/chart" uri="{C3380CC4-5D6E-409C-BE32-E72D297353CC}">
                <c16:uniqueId val="{0000001B-DA6C-453F-98DC-629A775DA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'G2'!$B$4:$B$8</c:f>
              <c:strCache>
                <c:ptCount val="5"/>
                <c:pt idx="0">
                  <c:v>Rural</c:v>
                </c:pt>
                <c:pt idx="1">
                  <c:v>Agglo. &lt; 20k hab.</c:v>
                </c:pt>
                <c:pt idx="2">
                  <c:v>Agglo. 20k - 100k hab.</c:v>
                </c:pt>
                <c:pt idx="3">
                  <c:v>Agglo. 100k - 2M hab.</c:v>
                </c:pt>
                <c:pt idx="4">
                  <c:v>Agglo. Parisienne</c:v>
                </c:pt>
              </c:strCache>
            </c:strRef>
          </c:cat>
          <c:val>
            <c:numRef>
              <c:f>'G2'!$E$4:$E$8</c:f>
              <c:numCache>
                <c:formatCode>0%</c:formatCode>
                <c:ptCount val="5"/>
                <c:pt idx="0">
                  <c:v>3.3000000000000002E-2</c:v>
                </c:pt>
                <c:pt idx="1">
                  <c:v>3.7000000000000005E-2</c:v>
                </c:pt>
                <c:pt idx="2">
                  <c:v>0.05</c:v>
                </c:pt>
                <c:pt idx="3">
                  <c:v>0.1</c:v>
                </c:pt>
                <c:pt idx="4">
                  <c:v>0.248</c:v>
                </c:pt>
              </c:numCache>
            </c:numRef>
          </c:val>
          <c:extLst>
            <c:ext xmlns:c16="http://schemas.microsoft.com/office/drawing/2014/chart" uri="{C3380CC4-5D6E-409C-BE32-E72D297353CC}">
              <c16:uniqueId val="{0000001C-DA6C-453F-98DC-629A775DA07F}"/>
            </c:ext>
          </c:extLst>
        </c:ser>
        <c:ser>
          <c:idx val="3"/>
          <c:order val="3"/>
          <c:tx>
            <c:strRef>
              <c:f>'G2'!$F$3</c:f>
              <c:strCache>
                <c:ptCount val="1"/>
                <c:pt idx="0">
                  <c:v>Vélo</c:v>
                </c:pt>
              </c:strCache>
            </c:strRef>
          </c:tx>
          <c:spPr>
            <a:solidFill>
              <a:srgbClr val="9BBB59"/>
            </a:solidFill>
            <a:ln>
              <a:noFill/>
            </a:ln>
            <a:effectLst/>
          </c:spPr>
          <c:invertIfNegative val="0"/>
          <c:dPt>
            <c:idx val="0"/>
            <c:invertIfNegative val="0"/>
            <c:bubble3D val="0"/>
            <c:spPr>
              <a:solidFill>
                <a:srgbClr val="9BBB59"/>
              </a:solidFill>
              <a:ln>
                <a:noFill/>
              </a:ln>
              <a:effectLst/>
            </c:spPr>
            <c:extLst>
              <c:ext xmlns:c16="http://schemas.microsoft.com/office/drawing/2014/chart" uri="{C3380CC4-5D6E-409C-BE32-E72D297353CC}">
                <c16:uniqueId val="{0000001E-DA6C-453F-98DC-629A775DA07F}"/>
              </c:ext>
            </c:extLst>
          </c:dPt>
          <c:dPt>
            <c:idx val="1"/>
            <c:invertIfNegative val="0"/>
            <c:bubble3D val="0"/>
            <c:spPr>
              <a:solidFill>
                <a:srgbClr val="9BBB59"/>
              </a:solidFill>
              <a:ln>
                <a:noFill/>
              </a:ln>
              <a:effectLst/>
            </c:spPr>
            <c:extLst>
              <c:ext xmlns:c16="http://schemas.microsoft.com/office/drawing/2014/chart" uri="{C3380CC4-5D6E-409C-BE32-E72D297353CC}">
                <c16:uniqueId val="{00000020-DA6C-453F-98DC-629A775DA07F}"/>
              </c:ext>
            </c:extLst>
          </c:dPt>
          <c:dPt>
            <c:idx val="2"/>
            <c:invertIfNegative val="0"/>
            <c:bubble3D val="0"/>
            <c:spPr>
              <a:solidFill>
                <a:srgbClr val="9BBB59"/>
              </a:solidFill>
              <a:ln>
                <a:noFill/>
              </a:ln>
              <a:effectLst/>
            </c:spPr>
            <c:extLst>
              <c:ext xmlns:c16="http://schemas.microsoft.com/office/drawing/2014/chart" uri="{C3380CC4-5D6E-409C-BE32-E72D297353CC}">
                <c16:uniqueId val="{00000022-DA6C-453F-98DC-629A775DA07F}"/>
              </c:ext>
            </c:extLst>
          </c:dPt>
          <c:dPt>
            <c:idx val="3"/>
            <c:invertIfNegative val="0"/>
            <c:bubble3D val="0"/>
            <c:spPr>
              <a:solidFill>
                <a:srgbClr val="9BBB59"/>
              </a:solidFill>
              <a:ln>
                <a:noFill/>
              </a:ln>
              <a:effectLst/>
            </c:spPr>
            <c:extLst>
              <c:ext xmlns:c16="http://schemas.microsoft.com/office/drawing/2014/chart" uri="{C3380CC4-5D6E-409C-BE32-E72D297353CC}">
                <c16:uniqueId val="{00000024-DA6C-453F-98DC-629A775DA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'G2'!$B$4:$B$8</c:f>
              <c:strCache>
                <c:ptCount val="5"/>
                <c:pt idx="0">
                  <c:v>Rural</c:v>
                </c:pt>
                <c:pt idx="1">
                  <c:v>Agglo. &lt; 20k hab.</c:v>
                </c:pt>
                <c:pt idx="2">
                  <c:v>Agglo. 20k - 100k hab.</c:v>
                </c:pt>
                <c:pt idx="3">
                  <c:v>Agglo. 100k - 2M hab.</c:v>
                </c:pt>
                <c:pt idx="4">
                  <c:v>Agglo. Parisienne</c:v>
                </c:pt>
              </c:strCache>
            </c:strRef>
          </c:cat>
          <c:val>
            <c:numRef>
              <c:f>'G2'!$F$4:$F$8</c:f>
              <c:numCache>
                <c:formatCode>0%</c:formatCode>
                <c:ptCount val="5"/>
                <c:pt idx="0">
                  <c:v>2.2000000000000002E-2</c:v>
                </c:pt>
                <c:pt idx="1">
                  <c:v>2.8999999999999998E-2</c:v>
                </c:pt>
                <c:pt idx="2">
                  <c:v>2.7000000000000003E-2</c:v>
                </c:pt>
                <c:pt idx="3">
                  <c:v>3.2000000000000001E-2</c:v>
                </c:pt>
                <c:pt idx="4">
                  <c:v>2.1000000000000001E-2</c:v>
                </c:pt>
              </c:numCache>
            </c:numRef>
          </c:val>
          <c:extLst>
            <c:ext xmlns:c16="http://schemas.microsoft.com/office/drawing/2014/chart" uri="{C3380CC4-5D6E-409C-BE32-E72D297353CC}">
              <c16:uniqueId val="{00000025-DA6C-453F-98DC-629A775DA07F}"/>
            </c:ext>
          </c:extLst>
        </c:ser>
        <c:ser>
          <c:idx val="4"/>
          <c:order val="4"/>
          <c:tx>
            <c:strRef>
              <c:f>'G2'!$G$3</c:f>
              <c:strCache>
                <c:ptCount val="1"/>
                <c:pt idx="0">
                  <c:v>Autre</c:v>
                </c:pt>
              </c:strCache>
            </c:strRef>
          </c:tx>
          <c:spPr>
            <a:solidFill>
              <a:schemeClr val="bg1">
                <a:lumMod val="50000"/>
              </a:schemeClr>
            </a:solidFill>
            <a:ln>
              <a:noFill/>
            </a:ln>
            <a:effectLst/>
          </c:spPr>
          <c:invertIfNegative val="0"/>
          <c:cat>
            <c:strRef>
              <c:f>'G2'!$B$4:$B$8</c:f>
              <c:strCache>
                <c:ptCount val="5"/>
                <c:pt idx="0">
                  <c:v>Rural</c:v>
                </c:pt>
                <c:pt idx="1">
                  <c:v>Agglo. &lt; 20k hab.</c:v>
                </c:pt>
                <c:pt idx="2">
                  <c:v>Agglo. 20k - 100k hab.</c:v>
                </c:pt>
                <c:pt idx="3">
                  <c:v>Agglo. 100k - 2M hab.</c:v>
                </c:pt>
                <c:pt idx="4">
                  <c:v>Agglo. Parisienne</c:v>
                </c:pt>
              </c:strCache>
            </c:strRef>
          </c:cat>
          <c:val>
            <c:numRef>
              <c:f>'G2'!$G$4:$G$8</c:f>
              <c:numCache>
                <c:formatCode>0%</c:formatCode>
                <c:ptCount val="5"/>
                <c:pt idx="0">
                  <c:v>2.2000000000000002E-2</c:v>
                </c:pt>
                <c:pt idx="1">
                  <c:v>1.3000000000000001E-2</c:v>
                </c:pt>
                <c:pt idx="2">
                  <c:v>6.9999999999998909E-3</c:v>
                </c:pt>
                <c:pt idx="3">
                  <c:v>2.1000000000000098E-2</c:v>
                </c:pt>
                <c:pt idx="4">
                  <c:v>1.7000000000000001E-2</c:v>
                </c:pt>
              </c:numCache>
            </c:numRef>
          </c:val>
          <c:extLst>
            <c:ext xmlns:c16="http://schemas.microsoft.com/office/drawing/2014/chart" uri="{C3380CC4-5D6E-409C-BE32-E72D297353CC}">
              <c16:uniqueId val="{00000026-DA6C-453F-98DC-629A775DA07F}"/>
            </c:ext>
          </c:extLst>
        </c:ser>
        <c:dLbls>
          <c:showLegendKey val="0"/>
          <c:showVal val="0"/>
          <c:showCatName val="0"/>
          <c:showSerName val="0"/>
          <c:showPercent val="0"/>
          <c:showBubbleSize val="0"/>
        </c:dLbls>
        <c:gapWidth val="150"/>
        <c:overlap val="100"/>
        <c:axId val="930882080"/>
        <c:axId val="930879584"/>
      </c:barChart>
      <c:catAx>
        <c:axId val="930882080"/>
        <c:scaling>
          <c:orientation val="minMax"/>
        </c:scaling>
        <c:delete val="1"/>
        <c:axPos val="b"/>
        <c:numFmt formatCode="General" sourceLinked="1"/>
        <c:majorTickMark val="none"/>
        <c:minorTickMark val="none"/>
        <c:tickLblPos val="nextTo"/>
        <c:crossAx val="930879584"/>
        <c:crosses val="autoZero"/>
        <c:auto val="1"/>
        <c:lblAlgn val="ctr"/>
        <c:lblOffset val="100"/>
        <c:noMultiLvlLbl val="0"/>
      </c:catAx>
      <c:valAx>
        <c:axId val="930879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930882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AA2AA1-4522-4D61-818F-AD3ECEC1449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99E68075-D7A7-44C5-8CEB-283DDF596965}">
      <dgm:prSet phldrT="[Texte]"/>
      <dgm:spPr/>
      <dgm:t>
        <a:bodyPr/>
        <a:lstStyle/>
        <a:p>
          <a:r>
            <a:rPr lang="fr-FR" dirty="0" smtClean="0"/>
            <a:t>Inscriptions </a:t>
          </a:r>
          <a:endParaRPr lang="fr-FR" dirty="0"/>
        </a:p>
      </dgm:t>
    </dgm:pt>
    <dgm:pt modelId="{B61991A2-4C8F-4403-8F7E-8C52195C8F51}" type="parTrans" cxnId="{8E76976F-F950-48B6-A1DC-8900173F713A}">
      <dgm:prSet/>
      <dgm:spPr/>
      <dgm:t>
        <a:bodyPr/>
        <a:lstStyle/>
        <a:p>
          <a:endParaRPr lang="fr-FR"/>
        </a:p>
      </dgm:t>
    </dgm:pt>
    <dgm:pt modelId="{93CB69CC-1C0B-4CB4-B966-37E15EFD0A45}" type="sibTrans" cxnId="{8E76976F-F950-48B6-A1DC-8900173F713A}">
      <dgm:prSet/>
      <dgm:spPr/>
      <dgm:t>
        <a:bodyPr/>
        <a:lstStyle/>
        <a:p>
          <a:endParaRPr lang="fr-FR"/>
        </a:p>
      </dgm:t>
    </dgm:pt>
    <dgm:pt modelId="{1589BE84-0BC7-41B8-9FD3-C6AA7673DCAF}">
      <dgm:prSet phldrT="[Texte]"/>
      <dgm:spPr/>
      <dgm:t>
        <a:bodyPr/>
        <a:lstStyle/>
        <a:p>
          <a:r>
            <a:rPr lang="fr-FR" dirty="0" smtClean="0"/>
            <a:t>Visios explicatives référents challenge </a:t>
          </a:r>
          <a:endParaRPr lang="fr-FR" dirty="0"/>
        </a:p>
      </dgm:t>
    </dgm:pt>
    <dgm:pt modelId="{AE0B4E88-9441-4B5B-B71F-05FAA810EC7B}" type="parTrans" cxnId="{DC99B88A-871F-46A7-98D5-B066447858E2}">
      <dgm:prSet/>
      <dgm:spPr/>
      <dgm:t>
        <a:bodyPr/>
        <a:lstStyle/>
        <a:p>
          <a:endParaRPr lang="fr-FR"/>
        </a:p>
      </dgm:t>
    </dgm:pt>
    <dgm:pt modelId="{93BC7688-DCC9-4603-93CA-FC148DB3AE8A}" type="sibTrans" cxnId="{DC99B88A-871F-46A7-98D5-B066447858E2}">
      <dgm:prSet/>
      <dgm:spPr/>
      <dgm:t>
        <a:bodyPr/>
        <a:lstStyle/>
        <a:p>
          <a:endParaRPr lang="fr-FR"/>
        </a:p>
      </dgm:t>
    </dgm:pt>
    <dgm:pt modelId="{6A2C6C47-5E00-4A3F-B9AF-6EC79169D67C}">
      <dgm:prSet phldrT="[Texte]"/>
      <dgm:spPr/>
      <dgm:t>
        <a:bodyPr/>
        <a:lstStyle/>
        <a:p>
          <a:r>
            <a:rPr lang="fr-FR" dirty="0" smtClean="0"/>
            <a:t>Etat des lieux</a:t>
          </a:r>
          <a:endParaRPr lang="fr-FR" dirty="0"/>
        </a:p>
      </dgm:t>
    </dgm:pt>
    <dgm:pt modelId="{421E9EEB-B707-41CA-91DE-8D04B40EC2BA}" type="parTrans" cxnId="{309794C7-B841-451E-8F4F-9E300D926D27}">
      <dgm:prSet/>
      <dgm:spPr/>
      <dgm:t>
        <a:bodyPr/>
        <a:lstStyle/>
        <a:p>
          <a:endParaRPr lang="fr-FR"/>
        </a:p>
      </dgm:t>
    </dgm:pt>
    <dgm:pt modelId="{C13E4F88-FD17-4389-9897-85B4A603FEEF}" type="sibTrans" cxnId="{309794C7-B841-451E-8F4F-9E300D926D27}">
      <dgm:prSet/>
      <dgm:spPr/>
      <dgm:t>
        <a:bodyPr/>
        <a:lstStyle/>
        <a:p>
          <a:endParaRPr lang="fr-FR"/>
        </a:p>
      </dgm:t>
    </dgm:pt>
    <dgm:pt modelId="{CFB50ECD-FEDE-4880-A6B9-248F9CC6839F}">
      <dgm:prSet/>
      <dgm:spPr/>
      <dgm:t>
        <a:bodyPr/>
        <a:lstStyle/>
        <a:p>
          <a:r>
            <a:rPr lang="fr-FR" dirty="0" smtClean="0"/>
            <a:t>Challenge </a:t>
          </a:r>
          <a:endParaRPr lang="fr-FR" dirty="0"/>
        </a:p>
      </dgm:t>
    </dgm:pt>
    <dgm:pt modelId="{0922B797-FD5B-4687-805D-2B97460D3C7D}" type="parTrans" cxnId="{6D44A77B-9748-44E4-B759-EBC394D6ACB7}">
      <dgm:prSet/>
      <dgm:spPr/>
      <dgm:t>
        <a:bodyPr/>
        <a:lstStyle/>
        <a:p>
          <a:endParaRPr lang="fr-FR"/>
        </a:p>
      </dgm:t>
    </dgm:pt>
    <dgm:pt modelId="{D71843B5-0142-43C8-80D6-A3E28FC3C970}" type="sibTrans" cxnId="{6D44A77B-9748-44E4-B759-EBC394D6ACB7}">
      <dgm:prSet/>
      <dgm:spPr/>
      <dgm:t>
        <a:bodyPr/>
        <a:lstStyle/>
        <a:p>
          <a:endParaRPr lang="fr-FR"/>
        </a:p>
      </dgm:t>
    </dgm:pt>
    <dgm:pt modelId="{E0B1CA84-62AF-4848-A2CC-DECC3154DB45}">
      <dgm:prSet/>
      <dgm:spPr/>
      <dgm:t>
        <a:bodyPr/>
        <a:lstStyle/>
        <a:p>
          <a:r>
            <a:rPr lang="fr-FR" dirty="0" smtClean="0"/>
            <a:t>Récoltes des fiches résultats remplies par les éco-délégués </a:t>
          </a:r>
          <a:endParaRPr lang="fr-FR" dirty="0"/>
        </a:p>
      </dgm:t>
    </dgm:pt>
    <dgm:pt modelId="{464C7761-3C3F-460C-8895-D4E403749A80}" type="parTrans" cxnId="{AE22F132-1297-4677-804B-CB68E67AFF45}">
      <dgm:prSet/>
      <dgm:spPr/>
      <dgm:t>
        <a:bodyPr/>
        <a:lstStyle/>
        <a:p>
          <a:endParaRPr lang="fr-FR"/>
        </a:p>
      </dgm:t>
    </dgm:pt>
    <dgm:pt modelId="{E677696C-0E54-4565-A186-A4D188C692AD}" type="sibTrans" cxnId="{AE22F132-1297-4677-804B-CB68E67AFF45}">
      <dgm:prSet/>
      <dgm:spPr/>
      <dgm:t>
        <a:bodyPr/>
        <a:lstStyle/>
        <a:p>
          <a:endParaRPr lang="fr-FR"/>
        </a:p>
      </dgm:t>
    </dgm:pt>
    <dgm:pt modelId="{99618FEF-6562-4454-ADC1-EE5CAD3F8BFD}">
      <dgm:prSet/>
      <dgm:spPr/>
      <dgm:t>
        <a:bodyPr/>
        <a:lstStyle/>
        <a:p>
          <a:r>
            <a:rPr lang="fr-FR" dirty="0" smtClean="0"/>
            <a:t>Inscription des résultats dans la plateforme numérique </a:t>
          </a:r>
          <a:endParaRPr lang="fr-FR" dirty="0"/>
        </a:p>
      </dgm:t>
    </dgm:pt>
    <dgm:pt modelId="{026B8F87-2FDA-4CD2-85FF-4A0C4FE4A2BF}" type="parTrans" cxnId="{2FC958EB-CAD1-43FD-8099-9AFDDB24E4E1}">
      <dgm:prSet/>
      <dgm:spPr/>
      <dgm:t>
        <a:bodyPr/>
        <a:lstStyle/>
        <a:p>
          <a:endParaRPr lang="fr-FR"/>
        </a:p>
      </dgm:t>
    </dgm:pt>
    <dgm:pt modelId="{AC040576-26E9-4967-AD38-0FA4855B6DDB}" type="sibTrans" cxnId="{2FC958EB-CAD1-43FD-8099-9AFDDB24E4E1}">
      <dgm:prSet/>
      <dgm:spPr/>
      <dgm:t>
        <a:bodyPr/>
        <a:lstStyle/>
        <a:p>
          <a:endParaRPr lang="fr-FR"/>
        </a:p>
      </dgm:t>
    </dgm:pt>
    <dgm:pt modelId="{76177C66-78ED-42DC-9F06-DE60C3D1E7B1}">
      <dgm:prSet/>
      <dgm:spPr/>
      <dgm:t>
        <a:bodyPr/>
        <a:lstStyle/>
        <a:p>
          <a:r>
            <a:rPr lang="fr-FR" dirty="0" smtClean="0"/>
            <a:t>Résultats </a:t>
          </a:r>
          <a:endParaRPr lang="fr-FR" dirty="0"/>
        </a:p>
      </dgm:t>
    </dgm:pt>
    <dgm:pt modelId="{DA9C0A79-9012-4424-90F9-BD5D9CDBF573}" type="parTrans" cxnId="{7B2CA1F2-A73B-40B3-AFB1-E3A897C06A83}">
      <dgm:prSet/>
      <dgm:spPr/>
      <dgm:t>
        <a:bodyPr/>
        <a:lstStyle/>
        <a:p>
          <a:endParaRPr lang="fr-FR"/>
        </a:p>
      </dgm:t>
    </dgm:pt>
    <dgm:pt modelId="{8AA30EF6-4C98-4372-8853-9101273F33FD}" type="sibTrans" cxnId="{7B2CA1F2-A73B-40B3-AFB1-E3A897C06A83}">
      <dgm:prSet/>
      <dgm:spPr/>
      <dgm:t>
        <a:bodyPr/>
        <a:lstStyle/>
        <a:p>
          <a:endParaRPr lang="fr-FR"/>
        </a:p>
      </dgm:t>
    </dgm:pt>
    <dgm:pt modelId="{211E53D9-E38A-4C00-AC3A-2B830F22B5B5}">
      <dgm:prSet/>
      <dgm:spPr/>
      <dgm:t>
        <a:bodyPr/>
        <a:lstStyle/>
        <a:p>
          <a:r>
            <a:rPr lang="fr-FR" dirty="0" smtClean="0"/>
            <a:t>Remises de prix </a:t>
          </a:r>
          <a:endParaRPr lang="fr-FR" dirty="0"/>
        </a:p>
      </dgm:t>
    </dgm:pt>
    <dgm:pt modelId="{804BCEE3-44C9-453C-BC04-9A17DFDC7FD1}" type="parTrans" cxnId="{87701A27-9F62-46BE-8C69-0535C23A8A36}">
      <dgm:prSet/>
      <dgm:spPr/>
      <dgm:t>
        <a:bodyPr/>
        <a:lstStyle/>
        <a:p>
          <a:endParaRPr lang="fr-FR"/>
        </a:p>
      </dgm:t>
    </dgm:pt>
    <dgm:pt modelId="{1797EFDD-2205-4401-BD46-097625AB7FC0}" type="sibTrans" cxnId="{87701A27-9F62-46BE-8C69-0535C23A8A36}">
      <dgm:prSet/>
      <dgm:spPr/>
      <dgm:t>
        <a:bodyPr/>
        <a:lstStyle/>
        <a:p>
          <a:endParaRPr lang="fr-FR"/>
        </a:p>
      </dgm:t>
    </dgm:pt>
    <dgm:pt modelId="{56B95303-5B96-4CDD-BA28-A809019E3DCA}" type="pres">
      <dgm:prSet presAssocID="{C2AA2AA1-4522-4D61-818F-AD3ECEC14496}" presName="CompostProcess" presStyleCnt="0">
        <dgm:presLayoutVars>
          <dgm:dir/>
          <dgm:resizeHandles val="exact"/>
        </dgm:presLayoutVars>
      </dgm:prSet>
      <dgm:spPr/>
      <dgm:t>
        <a:bodyPr/>
        <a:lstStyle/>
        <a:p>
          <a:endParaRPr lang="fr-FR"/>
        </a:p>
      </dgm:t>
    </dgm:pt>
    <dgm:pt modelId="{15B75D18-FFE5-4DB8-8C94-BD2113595FE8}" type="pres">
      <dgm:prSet presAssocID="{C2AA2AA1-4522-4D61-818F-AD3ECEC14496}" presName="arrow" presStyleLbl="bgShp" presStyleIdx="0" presStyleCnt="1"/>
      <dgm:spPr/>
    </dgm:pt>
    <dgm:pt modelId="{D8FD6F5C-C5E3-4B7A-84A8-2B3F5B42F61E}" type="pres">
      <dgm:prSet presAssocID="{C2AA2AA1-4522-4D61-818F-AD3ECEC14496}" presName="linearProcess" presStyleCnt="0"/>
      <dgm:spPr/>
    </dgm:pt>
    <dgm:pt modelId="{032AD733-D92B-470D-AE71-7FDE2F915126}" type="pres">
      <dgm:prSet presAssocID="{99E68075-D7A7-44C5-8CEB-283DDF596965}" presName="textNode" presStyleLbl="node1" presStyleIdx="0" presStyleCnt="8">
        <dgm:presLayoutVars>
          <dgm:bulletEnabled val="1"/>
        </dgm:presLayoutVars>
      </dgm:prSet>
      <dgm:spPr/>
      <dgm:t>
        <a:bodyPr/>
        <a:lstStyle/>
        <a:p>
          <a:endParaRPr lang="fr-FR"/>
        </a:p>
      </dgm:t>
    </dgm:pt>
    <dgm:pt modelId="{B6878BC3-8C44-4B94-932F-CBC5A7C90F2A}" type="pres">
      <dgm:prSet presAssocID="{93CB69CC-1C0B-4CB4-B966-37E15EFD0A45}" presName="sibTrans" presStyleCnt="0"/>
      <dgm:spPr/>
    </dgm:pt>
    <dgm:pt modelId="{5588477B-DB0B-4D60-8041-3B9699F4B77A}" type="pres">
      <dgm:prSet presAssocID="{1589BE84-0BC7-41B8-9FD3-C6AA7673DCAF}" presName="textNode" presStyleLbl="node1" presStyleIdx="1" presStyleCnt="8">
        <dgm:presLayoutVars>
          <dgm:bulletEnabled val="1"/>
        </dgm:presLayoutVars>
      </dgm:prSet>
      <dgm:spPr/>
      <dgm:t>
        <a:bodyPr/>
        <a:lstStyle/>
        <a:p>
          <a:endParaRPr lang="fr-FR"/>
        </a:p>
      </dgm:t>
    </dgm:pt>
    <dgm:pt modelId="{460A739A-E680-4693-A177-687B1F25F518}" type="pres">
      <dgm:prSet presAssocID="{93BC7688-DCC9-4603-93CA-FC148DB3AE8A}" presName="sibTrans" presStyleCnt="0"/>
      <dgm:spPr/>
    </dgm:pt>
    <dgm:pt modelId="{A16EA0C8-9AB6-41EE-A186-598DBD0066BD}" type="pres">
      <dgm:prSet presAssocID="{6A2C6C47-5E00-4A3F-B9AF-6EC79169D67C}" presName="textNode" presStyleLbl="node1" presStyleIdx="2" presStyleCnt="8">
        <dgm:presLayoutVars>
          <dgm:bulletEnabled val="1"/>
        </dgm:presLayoutVars>
      </dgm:prSet>
      <dgm:spPr/>
      <dgm:t>
        <a:bodyPr/>
        <a:lstStyle/>
        <a:p>
          <a:endParaRPr lang="fr-FR"/>
        </a:p>
      </dgm:t>
    </dgm:pt>
    <dgm:pt modelId="{A1203FEF-F321-43AE-B245-883EDF60018D}" type="pres">
      <dgm:prSet presAssocID="{C13E4F88-FD17-4389-9897-85B4A603FEEF}" presName="sibTrans" presStyleCnt="0"/>
      <dgm:spPr/>
    </dgm:pt>
    <dgm:pt modelId="{5BF48F00-EC1E-40BA-8A05-93DC175EDC45}" type="pres">
      <dgm:prSet presAssocID="{CFB50ECD-FEDE-4880-A6B9-248F9CC6839F}" presName="textNode" presStyleLbl="node1" presStyleIdx="3" presStyleCnt="8">
        <dgm:presLayoutVars>
          <dgm:bulletEnabled val="1"/>
        </dgm:presLayoutVars>
      </dgm:prSet>
      <dgm:spPr/>
      <dgm:t>
        <a:bodyPr/>
        <a:lstStyle/>
        <a:p>
          <a:endParaRPr lang="fr-FR"/>
        </a:p>
      </dgm:t>
    </dgm:pt>
    <dgm:pt modelId="{2667EB32-B5B1-42BD-9F6B-80FB4243173D}" type="pres">
      <dgm:prSet presAssocID="{D71843B5-0142-43C8-80D6-A3E28FC3C970}" presName="sibTrans" presStyleCnt="0"/>
      <dgm:spPr/>
    </dgm:pt>
    <dgm:pt modelId="{3522C42B-A344-4AEF-A0AB-BD3F574D494D}" type="pres">
      <dgm:prSet presAssocID="{E0B1CA84-62AF-4848-A2CC-DECC3154DB45}" presName="textNode" presStyleLbl="node1" presStyleIdx="4" presStyleCnt="8">
        <dgm:presLayoutVars>
          <dgm:bulletEnabled val="1"/>
        </dgm:presLayoutVars>
      </dgm:prSet>
      <dgm:spPr/>
      <dgm:t>
        <a:bodyPr/>
        <a:lstStyle/>
        <a:p>
          <a:endParaRPr lang="fr-FR"/>
        </a:p>
      </dgm:t>
    </dgm:pt>
    <dgm:pt modelId="{E80A0EDE-2B8B-452F-8777-FC248B91C4EF}" type="pres">
      <dgm:prSet presAssocID="{E677696C-0E54-4565-A186-A4D188C692AD}" presName="sibTrans" presStyleCnt="0"/>
      <dgm:spPr/>
    </dgm:pt>
    <dgm:pt modelId="{6C884BFF-0DDE-4800-898F-C43420789440}" type="pres">
      <dgm:prSet presAssocID="{99618FEF-6562-4454-ADC1-EE5CAD3F8BFD}" presName="textNode" presStyleLbl="node1" presStyleIdx="5" presStyleCnt="8">
        <dgm:presLayoutVars>
          <dgm:bulletEnabled val="1"/>
        </dgm:presLayoutVars>
      </dgm:prSet>
      <dgm:spPr/>
      <dgm:t>
        <a:bodyPr/>
        <a:lstStyle/>
        <a:p>
          <a:endParaRPr lang="fr-FR"/>
        </a:p>
      </dgm:t>
    </dgm:pt>
    <dgm:pt modelId="{DACD6B81-2D15-4CA7-A52A-724C35D2C116}" type="pres">
      <dgm:prSet presAssocID="{AC040576-26E9-4967-AD38-0FA4855B6DDB}" presName="sibTrans" presStyleCnt="0"/>
      <dgm:spPr/>
    </dgm:pt>
    <dgm:pt modelId="{1D4A55FD-BFD4-4C9D-8D61-02B435A6333E}" type="pres">
      <dgm:prSet presAssocID="{76177C66-78ED-42DC-9F06-DE60C3D1E7B1}" presName="textNode" presStyleLbl="node1" presStyleIdx="6" presStyleCnt="8">
        <dgm:presLayoutVars>
          <dgm:bulletEnabled val="1"/>
        </dgm:presLayoutVars>
      </dgm:prSet>
      <dgm:spPr/>
      <dgm:t>
        <a:bodyPr/>
        <a:lstStyle/>
        <a:p>
          <a:endParaRPr lang="fr-FR"/>
        </a:p>
      </dgm:t>
    </dgm:pt>
    <dgm:pt modelId="{DB072782-9E9F-4920-AB6B-BC01BAEEED00}" type="pres">
      <dgm:prSet presAssocID="{8AA30EF6-4C98-4372-8853-9101273F33FD}" presName="sibTrans" presStyleCnt="0"/>
      <dgm:spPr/>
    </dgm:pt>
    <dgm:pt modelId="{930D49C2-1910-495B-8D2F-F1B257FCA2EE}" type="pres">
      <dgm:prSet presAssocID="{211E53D9-E38A-4C00-AC3A-2B830F22B5B5}" presName="textNode" presStyleLbl="node1" presStyleIdx="7" presStyleCnt="8">
        <dgm:presLayoutVars>
          <dgm:bulletEnabled val="1"/>
        </dgm:presLayoutVars>
      </dgm:prSet>
      <dgm:spPr/>
      <dgm:t>
        <a:bodyPr/>
        <a:lstStyle/>
        <a:p>
          <a:endParaRPr lang="fr-FR"/>
        </a:p>
      </dgm:t>
    </dgm:pt>
  </dgm:ptLst>
  <dgm:cxnLst>
    <dgm:cxn modelId="{87701A27-9F62-46BE-8C69-0535C23A8A36}" srcId="{C2AA2AA1-4522-4D61-818F-AD3ECEC14496}" destId="{211E53D9-E38A-4C00-AC3A-2B830F22B5B5}" srcOrd="7" destOrd="0" parTransId="{804BCEE3-44C9-453C-BC04-9A17DFDC7FD1}" sibTransId="{1797EFDD-2205-4401-BD46-097625AB7FC0}"/>
    <dgm:cxn modelId="{8E76976F-F950-48B6-A1DC-8900173F713A}" srcId="{C2AA2AA1-4522-4D61-818F-AD3ECEC14496}" destId="{99E68075-D7A7-44C5-8CEB-283DDF596965}" srcOrd="0" destOrd="0" parTransId="{B61991A2-4C8F-4403-8F7E-8C52195C8F51}" sibTransId="{93CB69CC-1C0B-4CB4-B966-37E15EFD0A45}"/>
    <dgm:cxn modelId="{6D44A77B-9748-44E4-B759-EBC394D6ACB7}" srcId="{C2AA2AA1-4522-4D61-818F-AD3ECEC14496}" destId="{CFB50ECD-FEDE-4880-A6B9-248F9CC6839F}" srcOrd="3" destOrd="0" parTransId="{0922B797-FD5B-4687-805D-2B97460D3C7D}" sibTransId="{D71843B5-0142-43C8-80D6-A3E28FC3C970}"/>
    <dgm:cxn modelId="{E9C22563-FA6E-4151-AB05-E3A70BF5CE08}" type="presOf" srcId="{C2AA2AA1-4522-4D61-818F-AD3ECEC14496}" destId="{56B95303-5B96-4CDD-BA28-A809019E3DCA}" srcOrd="0" destOrd="0" presId="urn:microsoft.com/office/officeart/2005/8/layout/hProcess9"/>
    <dgm:cxn modelId="{2FC958EB-CAD1-43FD-8099-9AFDDB24E4E1}" srcId="{C2AA2AA1-4522-4D61-818F-AD3ECEC14496}" destId="{99618FEF-6562-4454-ADC1-EE5CAD3F8BFD}" srcOrd="5" destOrd="0" parTransId="{026B8F87-2FDA-4CD2-85FF-4A0C4FE4A2BF}" sibTransId="{AC040576-26E9-4967-AD38-0FA4855B6DDB}"/>
    <dgm:cxn modelId="{7B2CA1F2-A73B-40B3-AFB1-E3A897C06A83}" srcId="{C2AA2AA1-4522-4D61-818F-AD3ECEC14496}" destId="{76177C66-78ED-42DC-9F06-DE60C3D1E7B1}" srcOrd="6" destOrd="0" parTransId="{DA9C0A79-9012-4424-90F9-BD5D9CDBF573}" sibTransId="{8AA30EF6-4C98-4372-8853-9101273F33FD}"/>
    <dgm:cxn modelId="{71C12083-7161-4E22-806E-6126F1767B5A}" type="presOf" srcId="{E0B1CA84-62AF-4848-A2CC-DECC3154DB45}" destId="{3522C42B-A344-4AEF-A0AB-BD3F574D494D}" srcOrd="0" destOrd="0" presId="urn:microsoft.com/office/officeart/2005/8/layout/hProcess9"/>
    <dgm:cxn modelId="{A31A1798-D00D-4E7D-B342-1C62DD8BD7A1}" type="presOf" srcId="{99618FEF-6562-4454-ADC1-EE5CAD3F8BFD}" destId="{6C884BFF-0DDE-4800-898F-C43420789440}" srcOrd="0" destOrd="0" presId="urn:microsoft.com/office/officeart/2005/8/layout/hProcess9"/>
    <dgm:cxn modelId="{97EB506F-D73A-4964-8F99-2CDBECE6886D}" type="presOf" srcId="{1589BE84-0BC7-41B8-9FD3-C6AA7673DCAF}" destId="{5588477B-DB0B-4D60-8041-3B9699F4B77A}" srcOrd="0" destOrd="0" presId="urn:microsoft.com/office/officeart/2005/8/layout/hProcess9"/>
    <dgm:cxn modelId="{C4EE0306-57CD-4F63-BF08-A289BC82BA47}" type="presOf" srcId="{99E68075-D7A7-44C5-8CEB-283DDF596965}" destId="{032AD733-D92B-470D-AE71-7FDE2F915126}" srcOrd="0" destOrd="0" presId="urn:microsoft.com/office/officeart/2005/8/layout/hProcess9"/>
    <dgm:cxn modelId="{D59EB98C-017E-49FF-8F45-866E647670F3}" type="presOf" srcId="{211E53D9-E38A-4C00-AC3A-2B830F22B5B5}" destId="{930D49C2-1910-495B-8D2F-F1B257FCA2EE}" srcOrd="0" destOrd="0" presId="urn:microsoft.com/office/officeart/2005/8/layout/hProcess9"/>
    <dgm:cxn modelId="{AE22F132-1297-4677-804B-CB68E67AFF45}" srcId="{C2AA2AA1-4522-4D61-818F-AD3ECEC14496}" destId="{E0B1CA84-62AF-4848-A2CC-DECC3154DB45}" srcOrd="4" destOrd="0" parTransId="{464C7761-3C3F-460C-8895-D4E403749A80}" sibTransId="{E677696C-0E54-4565-A186-A4D188C692AD}"/>
    <dgm:cxn modelId="{D47D86CF-34E4-42C3-91C2-53016095E3CE}" type="presOf" srcId="{6A2C6C47-5E00-4A3F-B9AF-6EC79169D67C}" destId="{A16EA0C8-9AB6-41EE-A186-598DBD0066BD}" srcOrd="0" destOrd="0" presId="urn:microsoft.com/office/officeart/2005/8/layout/hProcess9"/>
    <dgm:cxn modelId="{033E1314-EE8B-4ACD-A82E-445E5831E0F2}" type="presOf" srcId="{CFB50ECD-FEDE-4880-A6B9-248F9CC6839F}" destId="{5BF48F00-EC1E-40BA-8A05-93DC175EDC45}" srcOrd="0" destOrd="0" presId="urn:microsoft.com/office/officeart/2005/8/layout/hProcess9"/>
    <dgm:cxn modelId="{7B617484-35D0-448F-B7A5-103A474D8F41}" type="presOf" srcId="{76177C66-78ED-42DC-9F06-DE60C3D1E7B1}" destId="{1D4A55FD-BFD4-4C9D-8D61-02B435A6333E}" srcOrd="0" destOrd="0" presId="urn:microsoft.com/office/officeart/2005/8/layout/hProcess9"/>
    <dgm:cxn modelId="{309794C7-B841-451E-8F4F-9E300D926D27}" srcId="{C2AA2AA1-4522-4D61-818F-AD3ECEC14496}" destId="{6A2C6C47-5E00-4A3F-B9AF-6EC79169D67C}" srcOrd="2" destOrd="0" parTransId="{421E9EEB-B707-41CA-91DE-8D04B40EC2BA}" sibTransId="{C13E4F88-FD17-4389-9897-85B4A603FEEF}"/>
    <dgm:cxn modelId="{DC99B88A-871F-46A7-98D5-B066447858E2}" srcId="{C2AA2AA1-4522-4D61-818F-AD3ECEC14496}" destId="{1589BE84-0BC7-41B8-9FD3-C6AA7673DCAF}" srcOrd="1" destOrd="0" parTransId="{AE0B4E88-9441-4B5B-B71F-05FAA810EC7B}" sibTransId="{93BC7688-DCC9-4603-93CA-FC148DB3AE8A}"/>
    <dgm:cxn modelId="{CCB52E80-ECF5-4102-9B62-8E7BB569658A}" type="presParOf" srcId="{56B95303-5B96-4CDD-BA28-A809019E3DCA}" destId="{15B75D18-FFE5-4DB8-8C94-BD2113595FE8}" srcOrd="0" destOrd="0" presId="urn:microsoft.com/office/officeart/2005/8/layout/hProcess9"/>
    <dgm:cxn modelId="{3A864749-3AE2-4871-B01D-19A9433DC2FC}" type="presParOf" srcId="{56B95303-5B96-4CDD-BA28-A809019E3DCA}" destId="{D8FD6F5C-C5E3-4B7A-84A8-2B3F5B42F61E}" srcOrd="1" destOrd="0" presId="urn:microsoft.com/office/officeart/2005/8/layout/hProcess9"/>
    <dgm:cxn modelId="{45A35327-C321-40CE-9363-9E8A3BABE20B}" type="presParOf" srcId="{D8FD6F5C-C5E3-4B7A-84A8-2B3F5B42F61E}" destId="{032AD733-D92B-470D-AE71-7FDE2F915126}" srcOrd="0" destOrd="0" presId="urn:microsoft.com/office/officeart/2005/8/layout/hProcess9"/>
    <dgm:cxn modelId="{882461D7-DF62-4CA6-8AAF-B7F69AB24BF2}" type="presParOf" srcId="{D8FD6F5C-C5E3-4B7A-84A8-2B3F5B42F61E}" destId="{B6878BC3-8C44-4B94-932F-CBC5A7C90F2A}" srcOrd="1" destOrd="0" presId="urn:microsoft.com/office/officeart/2005/8/layout/hProcess9"/>
    <dgm:cxn modelId="{70040525-97A4-4B1B-8A02-55ECF435E54F}" type="presParOf" srcId="{D8FD6F5C-C5E3-4B7A-84A8-2B3F5B42F61E}" destId="{5588477B-DB0B-4D60-8041-3B9699F4B77A}" srcOrd="2" destOrd="0" presId="urn:microsoft.com/office/officeart/2005/8/layout/hProcess9"/>
    <dgm:cxn modelId="{147ABB6A-DDF7-48E6-8766-31D989CA68AA}" type="presParOf" srcId="{D8FD6F5C-C5E3-4B7A-84A8-2B3F5B42F61E}" destId="{460A739A-E680-4693-A177-687B1F25F518}" srcOrd="3" destOrd="0" presId="urn:microsoft.com/office/officeart/2005/8/layout/hProcess9"/>
    <dgm:cxn modelId="{0B39E7FD-90E3-44DC-891B-DB581B37985E}" type="presParOf" srcId="{D8FD6F5C-C5E3-4B7A-84A8-2B3F5B42F61E}" destId="{A16EA0C8-9AB6-41EE-A186-598DBD0066BD}" srcOrd="4" destOrd="0" presId="urn:microsoft.com/office/officeart/2005/8/layout/hProcess9"/>
    <dgm:cxn modelId="{0A4169FA-8A1F-4AA5-A90F-0FB22D3B606E}" type="presParOf" srcId="{D8FD6F5C-C5E3-4B7A-84A8-2B3F5B42F61E}" destId="{A1203FEF-F321-43AE-B245-883EDF60018D}" srcOrd="5" destOrd="0" presId="urn:microsoft.com/office/officeart/2005/8/layout/hProcess9"/>
    <dgm:cxn modelId="{E2E448BA-1124-40F7-9AC4-CE81BFA6A3B0}" type="presParOf" srcId="{D8FD6F5C-C5E3-4B7A-84A8-2B3F5B42F61E}" destId="{5BF48F00-EC1E-40BA-8A05-93DC175EDC45}" srcOrd="6" destOrd="0" presId="urn:microsoft.com/office/officeart/2005/8/layout/hProcess9"/>
    <dgm:cxn modelId="{5F8D6104-E5D7-4858-9BD4-72819368DF39}" type="presParOf" srcId="{D8FD6F5C-C5E3-4B7A-84A8-2B3F5B42F61E}" destId="{2667EB32-B5B1-42BD-9F6B-80FB4243173D}" srcOrd="7" destOrd="0" presId="urn:microsoft.com/office/officeart/2005/8/layout/hProcess9"/>
    <dgm:cxn modelId="{1DF2015E-C392-47F9-A225-04BD6E1DD175}" type="presParOf" srcId="{D8FD6F5C-C5E3-4B7A-84A8-2B3F5B42F61E}" destId="{3522C42B-A344-4AEF-A0AB-BD3F574D494D}" srcOrd="8" destOrd="0" presId="urn:microsoft.com/office/officeart/2005/8/layout/hProcess9"/>
    <dgm:cxn modelId="{865686B5-A951-4E6F-B67A-E54F8DBAE031}" type="presParOf" srcId="{D8FD6F5C-C5E3-4B7A-84A8-2B3F5B42F61E}" destId="{E80A0EDE-2B8B-452F-8777-FC248B91C4EF}" srcOrd="9" destOrd="0" presId="urn:microsoft.com/office/officeart/2005/8/layout/hProcess9"/>
    <dgm:cxn modelId="{E2C8CDE6-7627-4722-90C9-5ABA1D007AF6}" type="presParOf" srcId="{D8FD6F5C-C5E3-4B7A-84A8-2B3F5B42F61E}" destId="{6C884BFF-0DDE-4800-898F-C43420789440}" srcOrd="10" destOrd="0" presId="urn:microsoft.com/office/officeart/2005/8/layout/hProcess9"/>
    <dgm:cxn modelId="{6294E979-0732-4459-9399-55B97172C169}" type="presParOf" srcId="{D8FD6F5C-C5E3-4B7A-84A8-2B3F5B42F61E}" destId="{DACD6B81-2D15-4CA7-A52A-724C35D2C116}" srcOrd="11" destOrd="0" presId="urn:microsoft.com/office/officeart/2005/8/layout/hProcess9"/>
    <dgm:cxn modelId="{FDD4EB69-94F3-42C3-8AAF-1CF6956F4E30}" type="presParOf" srcId="{D8FD6F5C-C5E3-4B7A-84A8-2B3F5B42F61E}" destId="{1D4A55FD-BFD4-4C9D-8D61-02B435A6333E}" srcOrd="12" destOrd="0" presId="urn:microsoft.com/office/officeart/2005/8/layout/hProcess9"/>
    <dgm:cxn modelId="{9E620006-2298-49DD-8753-3A9013F683EB}" type="presParOf" srcId="{D8FD6F5C-C5E3-4B7A-84A8-2B3F5B42F61E}" destId="{DB072782-9E9F-4920-AB6B-BC01BAEEED00}" srcOrd="13" destOrd="0" presId="urn:microsoft.com/office/officeart/2005/8/layout/hProcess9"/>
    <dgm:cxn modelId="{30BB5655-47A4-4D84-BADC-2F7978D0F44D}" type="presParOf" srcId="{D8FD6F5C-C5E3-4B7A-84A8-2B3F5B42F61E}" destId="{930D49C2-1910-495B-8D2F-F1B257FCA2EE}"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AA2AA1-4522-4D61-818F-AD3ECEC1449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99E68075-D7A7-44C5-8CEB-283DDF596965}">
      <dgm:prSet phldrT="[Texte]"/>
      <dgm:spPr/>
      <dgm:t>
        <a:bodyPr/>
        <a:lstStyle/>
        <a:p>
          <a:r>
            <a:rPr lang="fr-FR" dirty="0" smtClean="0"/>
            <a:t>Réunion de pilotage (principe du challenge, réunion des partenaires du challenge, communication, lots, préparation des remises de trophées) </a:t>
          </a:r>
          <a:endParaRPr lang="fr-FR" dirty="0"/>
        </a:p>
      </dgm:t>
    </dgm:pt>
    <dgm:pt modelId="{B61991A2-4C8F-4403-8F7E-8C52195C8F51}" type="parTrans" cxnId="{8E76976F-F950-48B6-A1DC-8900173F713A}">
      <dgm:prSet/>
      <dgm:spPr/>
      <dgm:t>
        <a:bodyPr/>
        <a:lstStyle/>
        <a:p>
          <a:endParaRPr lang="fr-FR"/>
        </a:p>
      </dgm:t>
    </dgm:pt>
    <dgm:pt modelId="{93CB69CC-1C0B-4CB4-B966-37E15EFD0A45}" type="sibTrans" cxnId="{8E76976F-F950-48B6-A1DC-8900173F713A}">
      <dgm:prSet/>
      <dgm:spPr/>
      <dgm:t>
        <a:bodyPr/>
        <a:lstStyle/>
        <a:p>
          <a:endParaRPr lang="fr-FR"/>
        </a:p>
      </dgm:t>
    </dgm:pt>
    <dgm:pt modelId="{76177C66-78ED-42DC-9F06-DE60C3D1E7B1}">
      <dgm:prSet/>
      <dgm:spPr/>
      <dgm:t>
        <a:bodyPr/>
        <a:lstStyle/>
        <a:p>
          <a:r>
            <a:rPr lang="fr-FR" dirty="0" smtClean="0"/>
            <a:t>Vote du jury pour la catégorie animation </a:t>
          </a:r>
          <a:endParaRPr lang="fr-FR" dirty="0"/>
        </a:p>
      </dgm:t>
    </dgm:pt>
    <dgm:pt modelId="{DA9C0A79-9012-4424-90F9-BD5D9CDBF573}" type="parTrans" cxnId="{7B2CA1F2-A73B-40B3-AFB1-E3A897C06A83}">
      <dgm:prSet/>
      <dgm:spPr/>
      <dgm:t>
        <a:bodyPr/>
        <a:lstStyle/>
        <a:p>
          <a:endParaRPr lang="fr-FR"/>
        </a:p>
      </dgm:t>
    </dgm:pt>
    <dgm:pt modelId="{8AA30EF6-4C98-4372-8853-9101273F33FD}" type="sibTrans" cxnId="{7B2CA1F2-A73B-40B3-AFB1-E3A897C06A83}">
      <dgm:prSet/>
      <dgm:spPr/>
      <dgm:t>
        <a:bodyPr/>
        <a:lstStyle/>
        <a:p>
          <a:endParaRPr lang="fr-FR"/>
        </a:p>
      </dgm:t>
    </dgm:pt>
    <dgm:pt modelId="{211E53D9-E38A-4C00-AC3A-2B830F22B5B5}">
      <dgm:prSet/>
      <dgm:spPr/>
      <dgm:t>
        <a:bodyPr/>
        <a:lstStyle/>
        <a:p>
          <a:r>
            <a:rPr lang="fr-FR" dirty="0" smtClean="0"/>
            <a:t>Remises de prix et communication presse  </a:t>
          </a:r>
          <a:endParaRPr lang="fr-FR" dirty="0"/>
        </a:p>
      </dgm:t>
    </dgm:pt>
    <dgm:pt modelId="{804BCEE3-44C9-453C-BC04-9A17DFDC7FD1}" type="parTrans" cxnId="{87701A27-9F62-46BE-8C69-0535C23A8A36}">
      <dgm:prSet/>
      <dgm:spPr/>
      <dgm:t>
        <a:bodyPr/>
        <a:lstStyle/>
        <a:p>
          <a:endParaRPr lang="fr-FR"/>
        </a:p>
      </dgm:t>
    </dgm:pt>
    <dgm:pt modelId="{1797EFDD-2205-4401-BD46-097625AB7FC0}" type="sibTrans" cxnId="{87701A27-9F62-46BE-8C69-0535C23A8A36}">
      <dgm:prSet/>
      <dgm:spPr/>
      <dgm:t>
        <a:bodyPr/>
        <a:lstStyle/>
        <a:p>
          <a:endParaRPr lang="fr-FR"/>
        </a:p>
      </dgm:t>
    </dgm:pt>
    <dgm:pt modelId="{56B95303-5B96-4CDD-BA28-A809019E3DCA}" type="pres">
      <dgm:prSet presAssocID="{C2AA2AA1-4522-4D61-818F-AD3ECEC14496}" presName="CompostProcess" presStyleCnt="0">
        <dgm:presLayoutVars>
          <dgm:dir/>
          <dgm:resizeHandles val="exact"/>
        </dgm:presLayoutVars>
      </dgm:prSet>
      <dgm:spPr/>
      <dgm:t>
        <a:bodyPr/>
        <a:lstStyle/>
        <a:p>
          <a:endParaRPr lang="fr-FR"/>
        </a:p>
      </dgm:t>
    </dgm:pt>
    <dgm:pt modelId="{15B75D18-FFE5-4DB8-8C94-BD2113595FE8}" type="pres">
      <dgm:prSet presAssocID="{C2AA2AA1-4522-4D61-818F-AD3ECEC14496}" presName="arrow" presStyleLbl="bgShp" presStyleIdx="0" presStyleCnt="1"/>
      <dgm:spPr/>
    </dgm:pt>
    <dgm:pt modelId="{D8FD6F5C-C5E3-4B7A-84A8-2B3F5B42F61E}" type="pres">
      <dgm:prSet presAssocID="{C2AA2AA1-4522-4D61-818F-AD3ECEC14496}" presName="linearProcess" presStyleCnt="0"/>
      <dgm:spPr/>
    </dgm:pt>
    <dgm:pt modelId="{032AD733-D92B-470D-AE71-7FDE2F915126}" type="pres">
      <dgm:prSet presAssocID="{99E68075-D7A7-44C5-8CEB-283DDF596965}" presName="textNode" presStyleLbl="node1" presStyleIdx="0" presStyleCnt="3" custLinFactNeighborX="-11022" custLinFactNeighborY="477">
        <dgm:presLayoutVars>
          <dgm:bulletEnabled val="1"/>
        </dgm:presLayoutVars>
      </dgm:prSet>
      <dgm:spPr/>
      <dgm:t>
        <a:bodyPr/>
        <a:lstStyle/>
        <a:p>
          <a:endParaRPr lang="fr-FR"/>
        </a:p>
      </dgm:t>
    </dgm:pt>
    <dgm:pt modelId="{B6878BC3-8C44-4B94-932F-CBC5A7C90F2A}" type="pres">
      <dgm:prSet presAssocID="{93CB69CC-1C0B-4CB4-B966-37E15EFD0A45}" presName="sibTrans" presStyleCnt="0"/>
      <dgm:spPr/>
    </dgm:pt>
    <dgm:pt modelId="{1D4A55FD-BFD4-4C9D-8D61-02B435A6333E}" type="pres">
      <dgm:prSet presAssocID="{76177C66-78ED-42DC-9F06-DE60C3D1E7B1}" presName="textNode" presStyleLbl="node1" presStyleIdx="1" presStyleCnt="3">
        <dgm:presLayoutVars>
          <dgm:bulletEnabled val="1"/>
        </dgm:presLayoutVars>
      </dgm:prSet>
      <dgm:spPr/>
      <dgm:t>
        <a:bodyPr/>
        <a:lstStyle/>
        <a:p>
          <a:endParaRPr lang="fr-FR"/>
        </a:p>
      </dgm:t>
    </dgm:pt>
    <dgm:pt modelId="{DB072782-9E9F-4920-AB6B-BC01BAEEED00}" type="pres">
      <dgm:prSet presAssocID="{8AA30EF6-4C98-4372-8853-9101273F33FD}" presName="sibTrans" presStyleCnt="0"/>
      <dgm:spPr/>
    </dgm:pt>
    <dgm:pt modelId="{930D49C2-1910-495B-8D2F-F1B257FCA2EE}" type="pres">
      <dgm:prSet presAssocID="{211E53D9-E38A-4C00-AC3A-2B830F22B5B5}" presName="textNode" presStyleLbl="node1" presStyleIdx="2" presStyleCnt="3">
        <dgm:presLayoutVars>
          <dgm:bulletEnabled val="1"/>
        </dgm:presLayoutVars>
      </dgm:prSet>
      <dgm:spPr/>
      <dgm:t>
        <a:bodyPr/>
        <a:lstStyle/>
        <a:p>
          <a:endParaRPr lang="fr-FR"/>
        </a:p>
      </dgm:t>
    </dgm:pt>
  </dgm:ptLst>
  <dgm:cxnLst>
    <dgm:cxn modelId="{7B617484-35D0-448F-B7A5-103A474D8F41}" type="presOf" srcId="{76177C66-78ED-42DC-9F06-DE60C3D1E7B1}" destId="{1D4A55FD-BFD4-4C9D-8D61-02B435A6333E}" srcOrd="0" destOrd="0" presId="urn:microsoft.com/office/officeart/2005/8/layout/hProcess9"/>
    <dgm:cxn modelId="{D59EB98C-017E-49FF-8F45-866E647670F3}" type="presOf" srcId="{211E53D9-E38A-4C00-AC3A-2B830F22B5B5}" destId="{930D49C2-1910-495B-8D2F-F1B257FCA2EE}" srcOrd="0" destOrd="0" presId="urn:microsoft.com/office/officeart/2005/8/layout/hProcess9"/>
    <dgm:cxn modelId="{C4EE0306-57CD-4F63-BF08-A289BC82BA47}" type="presOf" srcId="{99E68075-D7A7-44C5-8CEB-283DDF596965}" destId="{032AD733-D92B-470D-AE71-7FDE2F915126}" srcOrd="0" destOrd="0" presId="urn:microsoft.com/office/officeart/2005/8/layout/hProcess9"/>
    <dgm:cxn modelId="{7B2CA1F2-A73B-40B3-AFB1-E3A897C06A83}" srcId="{C2AA2AA1-4522-4D61-818F-AD3ECEC14496}" destId="{76177C66-78ED-42DC-9F06-DE60C3D1E7B1}" srcOrd="1" destOrd="0" parTransId="{DA9C0A79-9012-4424-90F9-BD5D9CDBF573}" sibTransId="{8AA30EF6-4C98-4372-8853-9101273F33FD}"/>
    <dgm:cxn modelId="{8E76976F-F950-48B6-A1DC-8900173F713A}" srcId="{C2AA2AA1-4522-4D61-818F-AD3ECEC14496}" destId="{99E68075-D7A7-44C5-8CEB-283DDF596965}" srcOrd="0" destOrd="0" parTransId="{B61991A2-4C8F-4403-8F7E-8C52195C8F51}" sibTransId="{93CB69CC-1C0B-4CB4-B966-37E15EFD0A45}"/>
    <dgm:cxn modelId="{87701A27-9F62-46BE-8C69-0535C23A8A36}" srcId="{C2AA2AA1-4522-4D61-818F-AD3ECEC14496}" destId="{211E53D9-E38A-4C00-AC3A-2B830F22B5B5}" srcOrd="2" destOrd="0" parTransId="{804BCEE3-44C9-453C-BC04-9A17DFDC7FD1}" sibTransId="{1797EFDD-2205-4401-BD46-097625AB7FC0}"/>
    <dgm:cxn modelId="{E9C22563-FA6E-4151-AB05-E3A70BF5CE08}" type="presOf" srcId="{C2AA2AA1-4522-4D61-818F-AD3ECEC14496}" destId="{56B95303-5B96-4CDD-BA28-A809019E3DCA}" srcOrd="0" destOrd="0" presId="urn:microsoft.com/office/officeart/2005/8/layout/hProcess9"/>
    <dgm:cxn modelId="{CCB52E80-ECF5-4102-9B62-8E7BB569658A}" type="presParOf" srcId="{56B95303-5B96-4CDD-BA28-A809019E3DCA}" destId="{15B75D18-FFE5-4DB8-8C94-BD2113595FE8}" srcOrd="0" destOrd="0" presId="urn:microsoft.com/office/officeart/2005/8/layout/hProcess9"/>
    <dgm:cxn modelId="{3A864749-3AE2-4871-B01D-19A9433DC2FC}" type="presParOf" srcId="{56B95303-5B96-4CDD-BA28-A809019E3DCA}" destId="{D8FD6F5C-C5E3-4B7A-84A8-2B3F5B42F61E}" srcOrd="1" destOrd="0" presId="urn:microsoft.com/office/officeart/2005/8/layout/hProcess9"/>
    <dgm:cxn modelId="{45A35327-C321-40CE-9363-9E8A3BABE20B}" type="presParOf" srcId="{D8FD6F5C-C5E3-4B7A-84A8-2B3F5B42F61E}" destId="{032AD733-D92B-470D-AE71-7FDE2F915126}" srcOrd="0" destOrd="0" presId="urn:microsoft.com/office/officeart/2005/8/layout/hProcess9"/>
    <dgm:cxn modelId="{882461D7-DF62-4CA6-8AAF-B7F69AB24BF2}" type="presParOf" srcId="{D8FD6F5C-C5E3-4B7A-84A8-2B3F5B42F61E}" destId="{B6878BC3-8C44-4B94-932F-CBC5A7C90F2A}" srcOrd="1" destOrd="0" presId="urn:microsoft.com/office/officeart/2005/8/layout/hProcess9"/>
    <dgm:cxn modelId="{FDD4EB69-94F3-42C3-8AAF-1CF6956F4E30}" type="presParOf" srcId="{D8FD6F5C-C5E3-4B7A-84A8-2B3F5B42F61E}" destId="{1D4A55FD-BFD4-4C9D-8D61-02B435A6333E}" srcOrd="2" destOrd="0" presId="urn:microsoft.com/office/officeart/2005/8/layout/hProcess9"/>
    <dgm:cxn modelId="{9E620006-2298-49DD-8753-3A9013F683EB}" type="presParOf" srcId="{D8FD6F5C-C5E3-4B7A-84A8-2B3F5B42F61E}" destId="{DB072782-9E9F-4920-AB6B-BC01BAEEED00}" srcOrd="3" destOrd="0" presId="urn:microsoft.com/office/officeart/2005/8/layout/hProcess9"/>
    <dgm:cxn modelId="{30BB5655-47A4-4D84-BADC-2F7978D0F44D}" type="presParOf" srcId="{D8FD6F5C-C5E3-4B7A-84A8-2B3F5B42F61E}" destId="{930D49C2-1910-495B-8D2F-F1B257FCA2EE}"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75D18-FFE5-4DB8-8C94-BD2113595FE8}">
      <dsp:nvSpPr>
        <dsp:cNvPr id="0" name=""/>
        <dsp:cNvSpPr/>
      </dsp:nvSpPr>
      <dsp:spPr>
        <a:xfrm>
          <a:off x="824097" y="0"/>
          <a:ext cx="9339770" cy="235418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AD733-D92B-470D-AE71-7FDE2F915126}">
      <dsp:nvSpPr>
        <dsp:cNvPr id="0" name=""/>
        <dsp:cNvSpPr/>
      </dsp:nvSpPr>
      <dsp:spPr>
        <a:xfrm>
          <a:off x="435"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Inscriptions </a:t>
          </a:r>
          <a:endParaRPr lang="fr-FR" sz="1300" kern="1200" dirty="0"/>
        </a:p>
      </dsp:txBody>
      <dsp:txXfrm>
        <a:off x="46404" y="752225"/>
        <a:ext cx="1223881" cy="849737"/>
      </dsp:txXfrm>
    </dsp:sp>
    <dsp:sp modelId="{5588477B-DB0B-4D60-8041-3B9699F4B77A}">
      <dsp:nvSpPr>
        <dsp:cNvPr id="0" name=""/>
        <dsp:cNvSpPr/>
      </dsp:nvSpPr>
      <dsp:spPr>
        <a:xfrm>
          <a:off x="1382046"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Visios explicatives référents challenge </a:t>
          </a:r>
          <a:endParaRPr lang="fr-FR" sz="1300" kern="1200" dirty="0"/>
        </a:p>
      </dsp:txBody>
      <dsp:txXfrm>
        <a:off x="1428015" y="752225"/>
        <a:ext cx="1223881" cy="849737"/>
      </dsp:txXfrm>
    </dsp:sp>
    <dsp:sp modelId="{A16EA0C8-9AB6-41EE-A186-598DBD0066BD}">
      <dsp:nvSpPr>
        <dsp:cNvPr id="0" name=""/>
        <dsp:cNvSpPr/>
      </dsp:nvSpPr>
      <dsp:spPr>
        <a:xfrm>
          <a:off x="2763656"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Etat des lieux</a:t>
          </a:r>
          <a:endParaRPr lang="fr-FR" sz="1300" kern="1200" dirty="0"/>
        </a:p>
      </dsp:txBody>
      <dsp:txXfrm>
        <a:off x="2809625" y="752225"/>
        <a:ext cx="1223881" cy="849737"/>
      </dsp:txXfrm>
    </dsp:sp>
    <dsp:sp modelId="{5BF48F00-EC1E-40BA-8A05-93DC175EDC45}">
      <dsp:nvSpPr>
        <dsp:cNvPr id="0" name=""/>
        <dsp:cNvSpPr/>
      </dsp:nvSpPr>
      <dsp:spPr>
        <a:xfrm>
          <a:off x="4145267"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Challenge </a:t>
          </a:r>
          <a:endParaRPr lang="fr-FR" sz="1300" kern="1200" dirty="0"/>
        </a:p>
      </dsp:txBody>
      <dsp:txXfrm>
        <a:off x="4191236" y="752225"/>
        <a:ext cx="1223881" cy="849737"/>
      </dsp:txXfrm>
    </dsp:sp>
    <dsp:sp modelId="{3522C42B-A344-4AEF-A0AB-BD3F574D494D}">
      <dsp:nvSpPr>
        <dsp:cNvPr id="0" name=""/>
        <dsp:cNvSpPr/>
      </dsp:nvSpPr>
      <dsp:spPr>
        <a:xfrm>
          <a:off x="5526877"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Récoltes des fiches résultats remplies par les éco-délégués </a:t>
          </a:r>
          <a:endParaRPr lang="fr-FR" sz="1300" kern="1200" dirty="0"/>
        </a:p>
      </dsp:txBody>
      <dsp:txXfrm>
        <a:off x="5572846" y="752225"/>
        <a:ext cx="1223881" cy="849737"/>
      </dsp:txXfrm>
    </dsp:sp>
    <dsp:sp modelId="{6C884BFF-0DDE-4800-898F-C43420789440}">
      <dsp:nvSpPr>
        <dsp:cNvPr id="0" name=""/>
        <dsp:cNvSpPr/>
      </dsp:nvSpPr>
      <dsp:spPr>
        <a:xfrm>
          <a:off x="6908488"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Inscription des résultats dans la plateforme numérique </a:t>
          </a:r>
          <a:endParaRPr lang="fr-FR" sz="1300" kern="1200" dirty="0"/>
        </a:p>
      </dsp:txBody>
      <dsp:txXfrm>
        <a:off x="6954457" y="752225"/>
        <a:ext cx="1223881" cy="849737"/>
      </dsp:txXfrm>
    </dsp:sp>
    <dsp:sp modelId="{1D4A55FD-BFD4-4C9D-8D61-02B435A6333E}">
      <dsp:nvSpPr>
        <dsp:cNvPr id="0" name=""/>
        <dsp:cNvSpPr/>
      </dsp:nvSpPr>
      <dsp:spPr>
        <a:xfrm>
          <a:off x="8290099"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Résultats </a:t>
          </a:r>
          <a:endParaRPr lang="fr-FR" sz="1300" kern="1200" dirty="0"/>
        </a:p>
      </dsp:txBody>
      <dsp:txXfrm>
        <a:off x="8336068" y="752225"/>
        <a:ext cx="1223881" cy="849737"/>
      </dsp:txXfrm>
    </dsp:sp>
    <dsp:sp modelId="{930D49C2-1910-495B-8D2F-F1B257FCA2EE}">
      <dsp:nvSpPr>
        <dsp:cNvPr id="0" name=""/>
        <dsp:cNvSpPr/>
      </dsp:nvSpPr>
      <dsp:spPr>
        <a:xfrm>
          <a:off x="9671709" y="706256"/>
          <a:ext cx="1315819" cy="9416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t>Remises de prix </a:t>
          </a:r>
          <a:endParaRPr lang="fr-FR" sz="1300" kern="1200" dirty="0"/>
        </a:p>
      </dsp:txBody>
      <dsp:txXfrm>
        <a:off x="9717678" y="752225"/>
        <a:ext cx="1223881" cy="849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75D18-FFE5-4DB8-8C94-BD2113595FE8}">
      <dsp:nvSpPr>
        <dsp:cNvPr id="0" name=""/>
        <dsp:cNvSpPr/>
      </dsp:nvSpPr>
      <dsp:spPr>
        <a:xfrm>
          <a:off x="824097" y="0"/>
          <a:ext cx="9339770" cy="21641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AD733-D92B-470D-AE71-7FDE2F915126}">
      <dsp:nvSpPr>
        <dsp:cNvPr id="0" name=""/>
        <dsp:cNvSpPr/>
      </dsp:nvSpPr>
      <dsp:spPr>
        <a:xfrm>
          <a:off x="352831" y="653363"/>
          <a:ext cx="3296389" cy="8656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smtClean="0"/>
            <a:t>Réunion de pilotage (principe du challenge, réunion des partenaires du challenge, communication, lots, préparation des remises de trophées) </a:t>
          </a:r>
          <a:endParaRPr lang="fr-FR" sz="1200" kern="1200" dirty="0"/>
        </a:p>
      </dsp:txBody>
      <dsp:txXfrm>
        <a:off x="395088" y="695620"/>
        <a:ext cx="3211875" cy="781132"/>
      </dsp:txXfrm>
    </dsp:sp>
    <dsp:sp modelId="{1D4A55FD-BFD4-4C9D-8D61-02B435A6333E}">
      <dsp:nvSpPr>
        <dsp:cNvPr id="0" name=""/>
        <dsp:cNvSpPr/>
      </dsp:nvSpPr>
      <dsp:spPr>
        <a:xfrm>
          <a:off x="3845787" y="649234"/>
          <a:ext cx="3296389" cy="8656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smtClean="0"/>
            <a:t>Vote du jury pour la catégorie animation </a:t>
          </a:r>
          <a:endParaRPr lang="fr-FR" sz="1200" kern="1200" dirty="0"/>
        </a:p>
      </dsp:txBody>
      <dsp:txXfrm>
        <a:off x="3888044" y="691491"/>
        <a:ext cx="3211875" cy="781132"/>
      </dsp:txXfrm>
    </dsp:sp>
    <dsp:sp modelId="{930D49C2-1910-495B-8D2F-F1B257FCA2EE}">
      <dsp:nvSpPr>
        <dsp:cNvPr id="0" name=""/>
        <dsp:cNvSpPr/>
      </dsp:nvSpPr>
      <dsp:spPr>
        <a:xfrm>
          <a:off x="7319229" y="649234"/>
          <a:ext cx="3296389" cy="8656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smtClean="0"/>
            <a:t>Remises de prix et communication presse  </a:t>
          </a:r>
          <a:endParaRPr lang="fr-FR" sz="1200" kern="1200" dirty="0"/>
        </a:p>
      </dsp:txBody>
      <dsp:txXfrm>
        <a:off x="7361486" y="691491"/>
        <a:ext cx="3211875" cy="7811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0.09952</cdr:x>
      <cdr:y>0.02981</cdr:y>
    </cdr:from>
    <cdr:to>
      <cdr:x>0.18384</cdr:x>
      <cdr:y>0.1158</cdr:y>
    </cdr:to>
    <cdr:sp macro="" textlink="">
      <cdr:nvSpPr>
        <cdr:cNvPr id="4" name="Zone de texte 3"/>
        <cdr:cNvSpPr txBox="1"/>
      </cdr:nvSpPr>
      <cdr:spPr>
        <a:xfrm xmlns:a="http://schemas.openxmlformats.org/drawingml/2006/main">
          <a:off x="805763" y="108478"/>
          <a:ext cx="682675" cy="3128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FR" sz="1050" dirty="0"/>
            <a:t>Rural</a:t>
          </a:r>
        </a:p>
      </cdr:txBody>
    </cdr:sp>
  </cdr:relSizeAnchor>
  <cdr:relSizeAnchor xmlns:cdr="http://schemas.openxmlformats.org/drawingml/2006/chartDrawing">
    <cdr:from>
      <cdr:x>0.27738</cdr:x>
      <cdr:y>0.0031</cdr:y>
    </cdr:from>
    <cdr:to>
      <cdr:x>0.39022</cdr:x>
      <cdr:y>0.08909</cdr:y>
    </cdr:to>
    <cdr:sp macro="" textlink="">
      <cdr:nvSpPr>
        <cdr:cNvPr id="3" name="Zone de texte 3"/>
        <cdr:cNvSpPr txBox="1"/>
      </cdr:nvSpPr>
      <cdr:spPr>
        <a:xfrm xmlns:a="http://schemas.openxmlformats.org/drawingml/2006/main">
          <a:off x="2516401" y="13911"/>
          <a:ext cx="1023706" cy="3861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050" dirty="0"/>
            <a:t>Agglo. </a:t>
          </a:r>
        </a:p>
        <a:p xmlns:a="http://schemas.openxmlformats.org/drawingml/2006/main">
          <a:pPr algn="ctr"/>
          <a:r>
            <a:rPr lang="fr-FR" sz="1050" dirty="0"/>
            <a:t>&lt; 20k hab.</a:t>
          </a:r>
        </a:p>
      </cdr:txBody>
    </cdr:sp>
  </cdr:relSizeAnchor>
  <cdr:relSizeAnchor xmlns:cdr="http://schemas.openxmlformats.org/drawingml/2006/chartDrawing">
    <cdr:from>
      <cdr:x>0.45559</cdr:x>
      <cdr:y>0.00096</cdr:y>
    </cdr:from>
    <cdr:to>
      <cdr:x>0.57497</cdr:x>
      <cdr:y>0.08909</cdr:y>
    </cdr:to>
    <cdr:sp macro="" textlink="">
      <cdr:nvSpPr>
        <cdr:cNvPr id="5" name="Zone de texte 3"/>
        <cdr:cNvSpPr txBox="1"/>
      </cdr:nvSpPr>
      <cdr:spPr>
        <a:xfrm xmlns:a="http://schemas.openxmlformats.org/drawingml/2006/main">
          <a:off x="4133218" y="4300"/>
          <a:ext cx="1083038" cy="39581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050" dirty="0"/>
            <a:t>Agglo. </a:t>
          </a:r>
        </a:p>
        <a:p xmlns:a="http://schemas.openxmlformats.org/drawingml/2006/main">
          <a:pPr algn="ctr"/>
          <a:r>
            <a:rPr lang="fr-FR" sz="1050" dirty="0"/>
            <a:t>20k - 100k hab.</a:t>
          </a:r>
        </a:p>
      </cdr:txBody>
    </cdr:sp>
  </cdr:relSizeAnchor>
  <cdr:relSizeAnchor xmlns:cdr="http://schemas.openxmlformats.org/drawingml/2006/chartDrawing">
    <cdr:from>
      <cdr:x>0.64451</cdr:x>
      <cdr:y>0.0031</cdr:y>
    </cdr:from>
    <cdr:to>
      <cdr:x>0.75582</cdr:x>
      <cdr:y>0.08909</cdr:y>
    </cdr:to>
    <cdr:sp macro="" textlink="">
      <cdr:nvSpPr>
        <cdr:cNvPr id="6" name="Zone de texte 3"/>
        <cdr:cNvSpPr txBox="1"/>
      </cdr:nvSpPr>
      <cdr:spPr>
        <a:xfrm xmlns:a="http://schemas.openxmlformats.org/drawingml/2006/main">
          <a:off x="5847157" y="13911"/>
          <a:ext cx="1009826" cy="3861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050"/>
            <a:t>Agglo. </a:t>
          </a:r>
        </a:p>
        <a:p xmlns:a="http://schemas.openxmlformats.org/drawingml/2006/main">
          <a:pPr algn="ctr"/>
          <a:r>
            <a:rPr lang="fr-FR" sz="1050"/>
            <a:t>100k</a:t>
          </a:r>
          <a:r>
            <a:rPr lang="fr-FR" sz="1050" baseline="0"/>
            <a:t> - 2M </a:t>
          </a:r>
          <a:r>
            <a:rPr lang="fr-FR" sz="1050"/>
            <a:t>hab.</a:t>
          </a:r>
        </a:p>
      </cdr:txBody>
    </cdr:sp>
  </cdr:relSizeAnchor>
  <cdr:relSizeAnchor xmlns:cdr="http://schemas.openxmlformats.org/drawingml/2006/chartDrawing">
    <cdr:from>
      <cdr:x>0.83246</cdr:x>
      <cdr:y>0</cdr:y>
    </cdr:from>
    <cdr:to>
      <cdr:x>0.9453</cdr:x>
      <cdr:y>0.08599</cdr:y>
    </cdr:to>
    <cdr:sp macro="" textlink="">
      <cdr:nvSpPr>
        <cdr:cNvPr id="7" name="Zone de texte 3"/>
        <cdr:cNvSpPr txBox="1"/>
      </cdr:nvSpPr>
      <cdr:spPr>
        <a:xfrm xmlns:a="http://schemas.openxmlformats.org/drawingml/2006/main">
          <a:off x="7552225" y="0"/>
          <a:ext cx="1023706" cy="3861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050" dirty="0"/>
            <a:t>Agglo. parisienne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98D35-D5EC-45BC-9C33-E42066602548}" type="datetimeFigureOut">
              <a:rPr lang="fr-FR" smtClean="0"/>
              <a:t>12/01/2023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6A832-1BE5-4E65-B2FC-611C59F12255}" type="slidenum">
              <a:rPr lang="fr-FR" smtClean="0"/>
              <a:t>‹N°›</a:t>
            </a:fld>
            <a:endParaRPr lang="fr-FR"/>
          </a:p>
        </p:txBody>
      </p:sp>
    </p:spTree>
    <p:extLst>
      <p:ext uri="{BB962C8B-B14F-4D97-AF65-F5344CB8AC3E}">
        <p14:creationId xmlns:p14="http://schemas.microsoft.com/office/powerpoint/2010/main" val="60146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843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96A832-1BE5-4E65-B2FC-611C59F12255}" type="slidenum">
              <a:rPr lang="fr-FR" smtClean="0"/>
              <a:t>9</a:t>
            </a:fld>
            <a:endParaRPr lang="fr-FR"/>
          </a:p>
        </p:txBody>
      </p:sp>
    </p:spTree>
    <p:extLst>
      <p:ext uri="{BB962C8B-B14F-4D97-AF65-F5344CB8AC3E}">
        <p14:creationId xmlns:p14="http://schemas.microsoft.com/office/powerpoint/2010/main" val="417239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fr-FR" dirty="0"/>
              <a:t>PC </a:t>
            </a:r>
          </a:p>
        </p:txBody>
      </p:sp>
    </p:spTree>
    <p:extLst>
      <p:ext uri="{BB962C8B-B14F-4D97-AF65-F5344CB8AC3E}">
        <p14:creationId xmlns:p14="http://schemas.microsoft.com/office/powerpoint/2010/main" val="1189531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 name="Google Shape;5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699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115000"/>
              </a:lnSpc>
              <a:spcAft>
                <a:spcPts val="1000"/>
              </a:spcAft>
            </a:pPr>
            <a:r>
              <a:rPr lang="fr-FR" sz="1200" dirty="0">
                <a:effectLst/>
                <a:latin typeface="Calibri" panose="020F0502020204030204" pitchFamily="34" charset="0"/>
                <a:ea typeface="Calibri" panose="020F0502020204030204" pitchFamily="34" charset="0"/>
              </a:rPr>
              <a:t>. Le projet fait en ce moment l’objet d’une première phase de conception financée dans le cadre du programme Qualité de l’air du CEREMA. Cette phase a démarré en avril 2022 et elle va s’achever fin 2022. Elle est menée conjointement par :</a:t>
            </a:r>
          </a:p>
        </p:txBody>
      </p:sp>
      <p:sp>
        <p:nvSpPr>
          <p:cNvPr id="332" name="Google Shape;3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409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496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200"/>
              </a:spcBef>
              <a:spcAft>
                <a:spcPts val="0"/>
              </a:spcAft>
              <a:buNone/>
            </a:pPr>
            <a:endParaRPr lang="fr-FR" sz="1600" i="1" dirty="0"/>
          </a:p>
          <a:p>
            <a:pPr marL="0" lvl="0" indent="0" algn="l" rtl="0">
              <a:spcBef>
                <a:spcPts val="200"/>
              </a:spcBef>
              <a:spcAft>
                <a:spcPts val="0"/>
              </a:spcAft>
              <a:buNone/>
            </a:pPr>
            <a:endParaRPr lang="fr-FR" sz="1200" i="1" dirty="0"/>
          </a:p>
          <a:p>
            <a:pPr marL="0" lvl="0" indent="0" algn="l" rtl="0">
              <a:spcBef>
                <a:spcPts val="200"/>
              </a:spcBef>
              <a:spcAft>
                <a:spcPts val="0"/>
              </a:spcAft>
              <a:buNone/>
            </a:pPr>
            <a:r>
              <a:rPr lang="fr-FR" sz="1200" i="1" dirty="0"/>
              <a:t>C’est le matin, une nouvelle journée commence. </a:t>
            </a:r>
          </a:p>
          <a:p>
            <a:pPr marL="0" lvl="0" indent="0" algn="l" rtl="0">
              <a:spcBef>
                <a:spcPts val="200"/>
              </a:spcBef>
              <a:spcAft>
                <a:spcPts val="0"/>
              </a:spcAft>
              <a:buNone/>
            </a:pPr>
            <a:r>
              <a:rPr lang="fr-FR" sz="1200" i="1" dirty="0"/>
              <a:t>Le petit déjeuner vous attend !</a:t>
            </a:r>
          </a:p>
          <a:p>
            <a:pPr marL="0" lvl="0" indent="0" algn="l" rtl="0">
              <a:spcBef>
                <a:spcPts val="200"/>
              </a:spcBef>
              <a:spcAft>
                <a:spcPts val="0"/>
              </a:spcAft>
              <a:buNone/>
            </a:pPr>
            <a:r>
              <a:rPr lang="fr-FR" sz="1200" i="1" dirty="0"/>
              <a:t>Vous vous demandez comment vous allez vous déplacer aujourd’hui : voiture, bus, vélo… ?</a:t>
            </a:r>
          </a:p>
          <a:p>
            <a:pPr marL="0" lvl="0" indent="0" algn="l" rtl="0">
              <a:spcBef>
                <a:spcPts val="200"/>
              </a:spcBef>
              <a:spcAft>
                <a:spcPts val="0"/>
              </a:spcAft>
              <a:buNone/>
            </a:pPr>
            <a:r>
              <a:rPr lang="fr-FR" sz="1200" i="1" dirty="0"/>
              <a:t>Passer une heure dans les bouchons, devoir marcher jusqu’à l’arrêt, risquer sa vie à chaque virage… votre </a:t>
            </a:r>
            <a:r>
              <a:rPr lang="fr-FR" sz="1200" i="1" dirty="0" err="1"/>
              <a:t>coeur</a:t>
            </a:r>
            <a:r>
              <a:rPr lang="fr-FR" sz="1200" i="1" dirty="0"/>
              <a:t> balance… et il y a de quoi ! Et puis il y tout le temps des travaux partout ! C’est que la ville se transforme, pour s’adapter aux nouveaux usages et faciliter les déplacements de tous. Dans Play-Mobile, vous incarnez un personnage devant faire ses déplacements quotidiens. Contraint par vos possibilités de déplacement et les aménagements prévus par la ville, vous tentez de faire les meilleurs choix pour vous déplacer vite, en toute sécurité et confort et si possible respirant un air pur.</a:t>
            </a:r>
          </a:p>
          <a:p>
            <a:endParaRPr lang="fr-FR" dirty="0"/>
          </a:p>
        </p:txBody>
      </p:sp>
      <p:sp>
        <p:nvSpPr>
          <p:cNvPr id="4" name="Espace réservé du numéro de diapositiv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FR"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lang="fr-FR"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3705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296A832-1BE5-4E65-B2FC-611C59F12255}" type="slidenum">
              <a:rPr lang="fr-FR" smtClean="0"/>
              <a:t>42</a:t>
            </a:fld>
            <a:endParaRPr lang="fr-FR"/>
          </a:p>
        </p:txBody>
      </p:sp>
    </p:spTree>
    <p:extLst>
      <p:ext uri="{BB962C8B-B14F-4D97-AF65-F5344CB8AC3E}">
        <p14:creationId xmlns:p14="http://schemas.microsoft.com/office/powerpoint/2010/main" val="19090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F502CD5C-3E68-43F6-B3C2-1686FCF761E1}" type="datetimeFigureOut">
              <a:rPr lang="fr-FR" smtClean="0"/>
              <a:t>12/01/2023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222232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502CD5C-3E68-43F6-B3C2-1686FCF761E1}" type="datetimeFigureOut">
              <a:rPr lang="fr-FR" smtClean="0"/>
              <a:t>12/01/2023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1836529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502CD5C-3E68-43F6-B3C2-1686FCF761E1}" type="datetimeFigureOut">
              <a:rPr lang="fr-FR" smtClean="0"/>
              <a:t>12/01/2023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2728751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2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2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4774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2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2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41122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963084" y="4406902"/>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 name="Google Shape;31;p2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 name="Google Shape;32;p2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8581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4"/>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8" name="Google Shape;38;p2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9" name="Google Shape;39;p2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4814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5"/>
          <p:cNvSpPr txBox="1">
            <a:spLocks noGrp="1"/>
          </p:cNvSpPr>
          <p:nvPr>
            <p:ph type="body" idx="3"/>
          </p:nvPr>
        </p:nvSpPr>
        <p:spPr>
          <a:xfrm>
            <a:off x="6193367" y="1535113"/>
            <a:ext cx="5389034"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93367" y="2174875"/>
            <a:ext cx="5389034"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2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2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7906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2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3" name="Google Shape;53;p2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71967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Vide">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2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7" name="Google Shape;57;p2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3773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609600"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4766734" y="273052"/>
            <a:ext cx="6815666"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609600"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3" name="Google Shape;63;p2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4" name="Google Shape;64;p2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7131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502CD5C-3E68-43F6-B3C2-1686FCF761E1}" type="datetimeFigureOut">
              <a:rPr lang="fr-FR" smtClean="0"/>
              <a:t>12/01/2023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3015199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0" name="Google Shape;70;p2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1" name="Google Shape;71;p2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8311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6" name="Google Shape;76;p3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7" name="Google Shape;77;p3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5438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697038" y="-812798"/>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2" name="Google Shape;82;p3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3" name="Google Shape;83;p3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98434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3409" y="1646297"/>
            <a:ext cx="11640099" cy="4694297"/>
          </a:xfrm>
        </p:spPr>
        <p:txBody>
          <a:bodyPr/>
          <a:lstStyle>
            <a:lvl1pPr marL="406379" indent="-406379">
              <a:buClr>
                <a:srgbClr val="81B719"/>
              </a:buClr>
              <a:buFont typeface="Wingdings" panose="05000000000000000000" pitchFamily="2" charset="2"/>
              <a:buChar char=""/>
              <a:defRPr>
                <a:latin typeface="Arial" panose="020B0604020202020204" pitchFamily="34" charset="0"/>
                <a:cs typeface="Arial" panose="020B0604020202020204" pitchFamily="34" charset="0"/>
              </a:defRPr>
            </a:lvl1pPr>
            <a:lvl2pPr marL="1219139" indent="-406379">
              <a:buClr>
                <a:srgbClr val="81B719"/>
              </a:buClr>
              <a:buFont typeface="Courier New" panose="02070309020205020404" pitchFamily="49" charset="0"/>
              <a:buChar char="o"/>
              <a:defRPr>
                <a:latin typeface="Arial" panose="020B0604020202020204" pitchFamily="34" charset="0"/>
                <a:cs typeface="Arial" panose="020B0604020202020204" pitchFamily="34" charset="0"/>
              </a:defRPr>
            </a:lvl2pPr>
            <a:lvl3pPr marL="2031899" indent="-406379">
              <a:buClr>
                <a:srgbClr val="81B719"/>
              </a:buClr>
              <a:buFont typeface="Arial" panose="020B0604020202020204" pitchFamily="34" charset="0"/>
              <a:buChar char="-"/>
              <a:defRPr>
                <a:latin typeface="Arial" panose="020B0604020202020204" pitchFamily="34" charset="0"/>
                <a:cs typeface="Arial" panose="020B0604020202020204" pitchFamily="34" charset="0"/>
              </a:defRPr>
            </a:lvl3pPr>
            <a:lvl4pPr marL="2844658" indent="-406379">
              <a:buClr>
                <a:srgbClr val="81B719"/>
              </a:buClr>
              <a:buFont typeface="Wingdings" panose="05000000000000000000" pitchFamily="2" charset="2"/>
              <a:buChar char="ü"/>
              <a:defRPr>
                <a:latin typeface="Arial" panose="020B0604020202020204" pitchFamily="34" charset="0"/>
                <a:cs typeface="Arial" panose="020B0604020202020204" pitchFamily="34" charset="0"/>
              </a:defRPr>
            </a:lvl4pPr>
            <a:lvl5pPr marL="3657417" indent="-406379">
              <a:buClr>
                <a:srgbClr val="81B719"/>
              </a:buClr>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Espace réservé du texte 2"/>
          <p:cNvSpPr>
            <a:spLocks noGrp="1"/>
          </p:cNvSpPr>
          <p:nvPr>
            <p:ph type="body" idx="13" hasCustomPrompt="1"/>
          </p:nvPr>
        </p:nvSpPr>
        <p:spPr>
          <a:xfrm>
            <a:off x="238322" y="6457246"/>
            <a:ext cx="11677729" cy="222015"/>
          </a:xfrm>
        </p:spPr>
        <p:txBody>
          <a:bodyPr>
            <a:noAutofit/>
          </a:bodyPr>
          <a:lstStyle>
            <a:lvl1pPr marL="0" indent="0">
              <a:buNone/>
              <a:defRPr sz="1600" baseline="0">
                <a:solidFill>
                  <a:schemeClr val="accent1">
                    <a:lumMod val="75000"/>
                  </a:schemeClr>
                </a:solidFill>
                <a:latin typeface="Arial" panose="020B0604020202020204" pitchFamily="34" charset="0"/>
                <a:cs typeface="Arial" panose="020B0604020202020204" pitchFamily="34" charset="0"/>
              </a:defRPr>
            </a:lvl1pPr>
            <a:lvl2pPr marL="812760" indent="0">
              <a:buNone/>
              <a:defRPr sz="3556">
                <a:solidFill>
                  <a:schemeClr val="tx1">
                    <a:tint val="75000"/>
                  </a:schemeClr>
                </a:solidFill>
              </a:defRPr>
            </a:lvl2pPr>
            <a:lvl3pPr marL="1625519" indent="0">
              <a:buNone/>
              <a:defRPr sz="3200">
                <a:solidFill>
                  <a:schemeClr val="tx1">
                    <a:tint val="75000"/>
                  </a:schemeClr>
                </a:solidFill>
              </a:defRPr>
            </a:lvl3pPr>
            <a:lvl4pPr marL="2438278" indent="0">
              <a:buNone/>
              <a:defRPr sz="2844">
                <a:solidFill>
                  <a:schemeClr val="tx1">
                    <a:tint val="75000"/>
                  </a:schemeClr>
                </a:solidFill>
              </a:defRPr>
            </a:lvl4pPr>
            <a:lvl5pPr marL="3251037" indent="0">
              <a:buNone/>
              <a:defRPr sz="2844">
                <a:solidFill>
                  <a:schemeClr val="tx1">
                    <a:tint val="75000"/>
                  </a:schemeClr>
                </a:solidFill>
              </a:defRPr>
            </a:lvl5pPr>
            <a:lvl6pPr marL="4063797" indent="0">
              <a:buNone/>
              <a:defRPr sz="2844">
                <a:solidFill>
                  <a:schemeClr val="tx1">
                    <a:tint val="75000"/>
                  </a:schemeClr>
                </a:solidFill>
              </a:defRPr>
            </a:lvl6pPr>
            <a:lvl7pPr marL="4876557" indent="0">
              <a:buNone/>
              <a:defRPr sz="2844">
                <a:solidFill>
                  <a:schemeClr val="tx1">
                    <a:tint val="75000"/>
                  </a:schemeClr>
                </a:solidFill>
              </a:defRPr>
            </a:lvl7pPr>
            <a:lvl8pPr marL="5689315" indent="0">
              <a:buNone/>
              <a:defRPr sz="2844">
                <a:solidFill>
                  <a:schemeClr val="tx1">
                    <a:tint val="75000"/>
                  </a:schemeClr>
                </a:solidFill>
              </a:defRPr>
            </a:lvl8pPr>
            <a:lvl9pPr marL="6502075" indent="0">
              <a:buNone/>
              <a:defRPr sz="2844">
                <a:solidFill>
                  <a:schemeClr val="tx1">
                    <a:tint val="75000"/>
                  </a:schemeClr>
                </a:solidFill>
              </a:defRPr>
            </a:lvl9pPr>
          </a:lstStyle>
          <a:p>
            <a:pPr lvl="0"/>
            <a:r>
              <a:rPr lang="fr-FR" dirty="0" smtClean="0"/>
              <a:t>RAPPEL TITRE PRINCIPAL</a:t>
            </a:r>
          </a:p>
        </p:txBody>
      </p:sp>
      <p:pic>
        <p:nvPicPr>
          <p:cNvPr id="9" name="Image 8"/>
          <p:cNvPicPr>
            <a:picLocks noChangeAspect="1"/>
          </p:cNvPicPr>
          <p:nvPr userDrawn="1"/>
        </p:nvPicPr>
        <p:blipFill>
          <a:blip r:embed="rId2"/>
          <a:stretch>
            <a:fillRect/>
          </a:stretch>
        </p:blipFill>
        <p:spPr>
          <a:xfrm>
            <a:off x="10908016" y="3"/>
            <a:ext cx="1283984" cy="1262128"/>
          </a:xfrm>
          <a:prstGeom prst="rect">
            <a:avLst/>
          </a:prstGeom>
        </p:spPr>
      </p:pic>
      <p:sp>
        <p:nvSpPr>
          <p:cNvPr id="5" name="Titre 1"/>
          <p:cNvSpPr>
            <a:spLocks noGrp="1"/>
          </p:cNvSpPr>
          <p:nvPr>
            <p:ph type="title" hasCustomPrompt="1"/>
          </p:nvPr>
        </p:nvSpPr>
        <p:spPr>
          <a:xfrm>
            <a:off x="254865" y="790226"/>
            <a:ext cx="10193631" cy="686740"/>
          </a:xfrm>
        </p:spPr>
        <p:txBody>
          <a:bodyPr anchor="t">
            <a:normAutofit/>
          </a:bodyPr>
          <a:lstStyle>
            <a:lvl1pPr algn="l">
              <a:defRPr sz="4267" b="1" cap="all" baseline="0">
                <a:solidFill>
                  <a:srgbClr val="0A3083"/>
                </a:solidFill>
                <a:latin typeface="Arial" panose="020B0604020202020204" pitchFamily="34" charset="0"/>
                <a:cs typeface="Arial" panose="020B0604020202020204" pitchFamily="34" charset="0"/>
              </a:defRPr>
            </a:lvl1pPr>
          </a:lstStyle>
          <a:p>
            <a:r>
              <a:rPr lang="fr-FR" dirty="0" smtClean="0"/>
              <a:t>Titre SLIDE</a:t>
            </a:r>
            <a:endParaRPr lang="fr-FR" dirty="0"/>
          </a:p>
        </p:txBody>
      </p:sp>
    </p:spTree>
    <p:extLst>
      <p:ext uri="{BB962C8B-B14F-4D97-AF65-F5344CB8AC3E}">
        <p14:creationId xmlns:p14="http://schemas.microsoft.com/office/powerpoint/2010/main" val="12829538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8"/>
        <p:cNvGrpSpPr/>
        <p:nvPr/>
      </p:nvGrpSpPr>
      <p:grpSpPr>
        <a:xfrm>
          <a:off x="0" y="0"/>
          <a:ext cx="0" cy="0"/>
          <a:chOff x="0" y="0"/>
          <a:chExt cx="0" cy="0"/>
        </a:xfrm>
      </p:grpSpPr>
      <p:sp>
        <p:nvSpPr>
          <p:cNvPr id="19" name="Google Shape;19;p19"/>
          <p:cNvSpPr txBox="1">
            <a:spLocks noGrp="1"/>
          </p:cNvSpPr>
          <p:nvPr>
            <p:ph type="body" idx="1"/>
          </p:nvPr>
        </p:nvSpPr>
        <p:spPr>
          <a:xfrm>
            <a:off x="604267" y="1069975"/>
            <a:ext cx="11088000" cy="435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400"/>
              <a:buFont typeface="Arial"/>
              <a:buNone/>
              <a:defRPr sz="1800">
                <a:solidFill>
                  <a:srgbClr val="A5A5A5"/>
                </a:solidFil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19"/>
          <p:cNvSpPr txBox="1">
            <a:spLocks noGrp="1"/>
          </p:cNvSpPr>
          <p:nvPr>
            <p:ph type="ftr" idx="11"/>
          </p:nvPr>
        </p:nvSpPr>
        <p:spPr>
          <a:xfrm>
            <a:off x="604267"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dirty="0">
              <a:solidFill>
                <a:prstClr val="white"/>
              </a:solidFill>
            </a:endParaRPr>
          </a:p>
        </p:txBody>
      </p:sp>
      <p:sp>
        <p:nvSpPr>
          <p:cNvPr id="22" name="Google Shape;22;p19"/>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23" name="Google Shape;23;p19"/>
          <p:cNvSpPr txBox="1">
            <a:spLocks noGrp="1"/>
          </p:cNvSpPr>
          <p:nvPr>
            <p:ph type="body" idx="2"/>
          </p:nvPr>
        </p:nvSpPr>
        <p:spPr>
          <a:xfrm>
            <a:off x="604265" y="2032000"/>
            <a:ext cx="11088000" cy="65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1400"/>
              <a:buNone/>
              <a:defRPr/>
            </a:lvl1pPr>
            <a:lvl2pPr marL="914400" lvl="1" indent="-342900" algn="l">
              <a:lnSpc>
                <a:spcPct val="100000"/>
              </a:lnSpc>
              <a:spcBef>
                <a:spcPts val="200"/>
              </a:spcBef>
              <a:spcAft>
                <a:spcPts val="0"/>
              </a:spcAft>
              <a:buSzPts val="1800"/>
              <a:buChar char="•"/>
              <a:defRPr/>
            </a:lvl2pPr>
            <a:lvl3pPr marL="1371600" lvl="2" indent="-342900" algn="l">
              <a:lnSpc>
                <a:spcPct val="100000"/>
              </a:lnSpc>
              <a:spcBef>
                <a:spcPts val="200"/>
              </a:spcBef>
              <a:spcAft>
                <a:spcPts val="0"/>
              </a:spcAft>
              <a:buSzPts val="1800"/>
              <a:buChar char="o"/>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7109762"/>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hapitre">
  <p:cSld name="Chapitre">
    <p:spTree>
      <p:nvGrpSpPr>
        <p:cNvPr id="1" name="Shape 30"/>
        <p:cNvGrpSpPr/>
        <p:nvPr/>
      </p:nvGrpSpPr>
      <p:grpSpPr>
        <a:xfrm>
          <a:off x="0" y="0"/>
          <a:ext cx="0" cy="0"/>
          <a:chOff x="0" y="0"/>
          <a:chExt cx="0" cy="0"/>
        </a:xfrm>
      </p:grpSpPr>
      <p:sp>
        <p:nvSpPr>
          <p:cNvPr id="31" name="Google Shape;31;p18"/>
          <p:cNvSpPr txBox="1">
            <a:spLocks noGrp="1"/>
          </p:cNvSpPr>
          <p:nvPr>
            <p:ph type="body" idx="1"/>
          </p:nvPr>
        </p:nvSpPr>
        <p:spPr>
          <a:xfrm>
            <a:off x="5861352" y="3197213"/>
            <a:ext cx="5106800" cy="471000"/>
          </a:xfrm>
          <a:prstGeom prst="rect">
            <a:avLst/>
          </a:prstGeom>
          <a:noFill/>
          <a:ln>
            <a:noFill/>
          </a:ln>
        </p:spPr>
        <p:txBody>
          <a:bodyPr spcFirstLastPara="1" wrap="square" lIns="0" tIns="0" rIns="0" bIns="0" anchor="ctr" anchorCtr="0">
            <a:noAutofit/>
          </a:bodyPr>
          <a:lstStyle>
            <a:lvl1pPr marL="457200" lvl="0" indent="-228600" algn="l">
              <a:lnSpc>
                <a:spcPct val="85000"/>
              </a:lnSpc>
              <a:spcBef>
                <a:spcPts val="0"/>
              </a:spcBef>
              <a:spcAft>
                <a:spcPts val="0"/>
              </a:spcAft>
              <a:buClr>
                <a:schemeClr val="dk1"/>
              </a:buClr>
              <a:buSzPts val="950"/>
              <a:buFont typeface="Arial"/>
              <a:buNone/>
              <a:defRPr sz="3600" b="0">
                <a:solidFill>
                  <a:srgbClr val="3C3C3C"/>
                </a:solidFill>
              </a:defRPr>
            </a:lvl1pPr>
            <a:lvl2pPr marL="914400" lvl="1" indent="-228600" algn="l">
              <a:lnSpc>
                <a:spcPct val="85000"/>
              </a:lnSpc>
              <a:spcBef>
                <a:spcPts val="0"/>
              </a:spcBef>
              <a:spcAft>
                <a:spcPts val="0"/>
              </a:spcAft>
              <a:buSzPts val="1600"/>
              <a:buNone/>
              <a:defRPr sz="1600">
                <a:solidFill>
                  <a:schemeClr val="dk1"/>
                </a:solidFill>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18"/>
          <p:cNvSpPr txBox="1">
            <a:spLocks noGrp="1"/>
          </p:cNvSpPr>
          <p:nvPr>
            <p:ph type="ftr" idx="11"/>
          </p:nvPr>
        </p:nvSpPr>
        <p:spPr>
          <a:xfrm>
            <a:off x="672000"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33" name="Google Shape;33;p18"/>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34" name="Google Shape;34;p18"/>
          <p:cNvSpPr/>
          <p:nvPr/>
        </p:nvSpPr>
        <p:spPr>
          <a:xfrm flipH="1">
            <a:off x="658461" y="0"/>
            <a:ext cx="9049600" cy="6858000"/>
          </a:xfrm>
          <a:prstGeom prst="pie">
            <a:avLst>
              <a:gd name="adj1" fmla="val 18615623"/>
              <a:gd name="adj2" fmla="val 2983931"/>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35" name="Google Shape;35;p18"/>
          <p:cNvSpPr txBox="1">
            <a:spLocks noGrp="1"/>
          </p:cNvSpPr>
          <p:nvPr>
            <p:ph type="title"/>
          </p:nvPr>
        </p:nvSpPr>
        <p:spPr>
          <a:xfrm>
            <a:off x="1223671" y="1566952"/>
            <a:ext cx="2350400" cy="3724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C4BAB4"/>
              </a:buClr>
              <a:buSzPts val="60000"/>
              <a:buFont typeface="Arial"/>
              <a:buNone/>
              <a:defRPr sz="242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2639118"/>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re et contenu" type="obj">
  <p:cSld name="1_Titre et contenu">
    <p:spTree>
      <p:nvGrpSpPr>
        <p:cNvPr id="1" name="Shape 36"/>
        <p:cNvGrpSpPr/>
        <p:nvPr/>
      </p:nvGrpSpPr>
      <p:grpSpPr>
        <a:xfrm>
          <a:off x="0" y="0"/>
          <a:ext cx="0" cy="0"/>
          <a:chOff x="0" y="0"/>
          <a:chExt cx="0" cy="0"/>
        </a:xfrm>
      </p:grpSpPr>
      <p:sp>
        <p:nvSpPr>
          <p:cNvPr id="37" name="Google Shape;37;gec5937aa6e_2_121"/>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ec5937aa6e_2_121"/>
          <p:cNvSpPr txBox="1">
            <a:spLocks noGrp="1"/>
          </p:cNvSpPr>
          <p:nvPr>
            <p:ph type="body" idx="1"/>
          </p:nvPr>
        </p:nvSpPr>
        <p:spPr>
          <a:xfrm>
            <a:off x="604799" y="1825625"/>
            <a:ext cx="11149600" cy="69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1400"/>
              <a:buNone/>
              <a:defRPr/>
            </a:lvl1pPr>
            <a:lvl2pPr marL="914400" lvl="1" indent="-317500" algn="l">
              <a:lnSpc>
                <a:spcPct val="100000"/>
              </a:lnSpc>
              <a:spcBef>
                <a:spcPts val="200"/>
              </a:spcBef>
              <a:spcAft>
                <a:spcPts val="0"/>
              </a:spcAft>
              <a:buSzPts val="1400"/>
              <a:buChar char="•"/>
              <a:defRPr/>
            </a:lvl2pPr>
            <a:lvl3pPr marL="1371600" lvl="2" indent="-311150" algn="l">
              <a:lnSpc>
                <a:spcPct val="100000"/>
              </a:lnSpc>
              <a:spcBef>
                <a:spcPts val="200"/>
              </a:spcBef>
              <a:spcAft>
                <a:spcPts val="0"/>
              </a:spcAft>
              <a:buSzPts val="1300"/>
              <a:buChar char="o"/>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gec5937aa6e_2_121"/>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fr-FR" kern="0"/>
          </a:p>
        </p:txBody>
      </p:sp>
      <p:sp>
        <p:nvSpPr>
          <p:cNvPr id="40" name="Google Shape;40;gec5937aa6e_2_121"/>
          <p:cNvSpPr txBox="1">
            <a:spLocks noGrp="1"/>
          </p:cNvSpPr>
          <p:nvPr>
            <p:ph type="ftr" idx="11"/>
          </p:nvPr>
        </p:nvSpPr>
        <p:spPr>
          <a:xfrm>
            <a:off x="604800" y="6688723"/>
            <a:ext cx="6305200" cy="12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fr-FR" kern="0">
              <a:solidFill>
                <a:prstClr val="white"/>
              </a:solidFill>
            </a:endParaRPr>
          </a:p>
        </p:txBody>
      </p:sp>
      <p:sp>
        <p:nvSpPr>
          <p:cNvPr id="41" name="Google Shape;41;gec5937aa6e_2_121"/>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Tree>
    <p:extLst>
      <p:ext uri="{BB962C8B-B14F-4D97-AF65-F5344CB8AC3E}">
        <p14:creationId xmlns:p14="http://schemas.microsoft.com/office/powerpoint/2010/main" val="460121021"/>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36535" y="275699"/>
            <a:ext cx="5929200" cy="1354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AC9F97"/>
              </a:buClr>
              <a:buSzPts val="8800"/>
              <a:buFont typeface="Arial"/>
              <a:buNone/>
              <a:defRPr sz="6600">
                <a:solidFill>
                  <a:srgbClr val="AC9F9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ftr" idx="11"/>
          </p:nvPr>
        </p:nvSpPr>
        <p:spPr>
          <a:xfrm>
            <a:off x="672000"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29" name="Google Shape;29;p17"/>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Tree>
    <p:extLst>
      <p:ext uri="{BB962C8B-B14F-4D97-AF65-F5344CB8AC3E}">
        <p14:creationId xmlns:p14="http://schemas.microsoft.com/office/powerpoint/2010/main" val="3987372098"/>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ans f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268119-0F2B-4170-9406-B79BF15EBE40}"/>
              </a:ext>
            </a:extLst>
          </p:cNvPr>
          <p:cNvSpPr>
            <a:spLocks noGrp="1"/>
          </p:cNvSpPr>
          <p:nvPr>
            <p:ph type="title"/>
          </p:nvPr>
        </p:nvSpPr>
        <p:spPr/>
        <p:txBody>
          <a:bodyPr/>
          <a:lstStyle>
            <a:lvl1pPr algn="ctr">
              <a:defRPr/>
            </a:lvl1pPr>
          </a:lstStyle>
          <a:p>
            <a:endParaRPr lang="fr-FR" sz="3427" b="1" dirty="0">
              <a:latin typeface="Avenir Next LT Pro" panose="020B0504020202020204" pitchFamily="34" charset="0"/>
            </a:endParaRPr>
          </a:p>
        </p:txBody>
      </p:sp>
      <p:sp>
        <p:nvSpPr>
          <p:cNvPr id="3" name="Espace réservé de la date 2">
            <a:extLst>
              <a:ext uri="{FF2B5EF4-FFF2-40B4-BE49-F238E27FC236}">
                <a16:creationId xmlns:a16="http://schemas.microsoft.com/office/drawing/2014/main" id="{882BE6B8-762D-4B3E-8711-391549125503}"/>
              </a:ext>
            </a:extLst>
          </p:cNvPr>
          <p:cNvSpPr>
            <a:spLocks noGrp="1"/>
          </p:cNvSpPr>
          <p:nvPr>
            <p:ph type="dt" sz="half" idx="10"/>
          </p:nvPr>
        </p:nvSpPr>
        <p:spPr/>
        <p:txBody>
          <a:bodyPr/>
          <a:lstStyle/>
          <a:p>
            <a:pPr>
              <a:buClr>
                <a:srgbClr val="000000"/>
              </a:buClr>
            </a:pPr>
            <a:fld id="{E34FD60E-BBAA-4FC7-A9A9-4F0F6FFB3F82}" type="datetimeFigureOut">
              <a:rPr lang="fr-FR" sz="1400" kern="0" smtClean="0">
                <a:solidFill>
                  <a:srgbClr val="000000"/>
                </a:solidFill>
                <a:cs typeface="Arial"/>
                <a:sym typeface="Arial"/>
              </a:rPr>
              <a:pPr>
                <a:buClr>
                  <a:srgbClr val="000000"/>
                </a:buClr>
              </a:pPr>
              <a:t>12/01/2023</a:t>
            </a:fld>
            <a:endParaRPr lang="fr-FR" sz="1400" kern="0">
              <a:solidFill>
                <a:srgbClr val="000000"/>
              </a:solidFill>
              <a:cs typeface="Arial"/>
              <a:sym typeface="Arial"/>
            </a:endParaRPr>
          </a:p>
        </p:txBody>
      </p:sp>
      <p:sp>
        <p:nvSpPr>
          <p:cNvPr id="4" name="Espace réservé du pied de page 3">
            <a:extLst>
              <a:ext uri="{FF2B5EF4-FFF2-40B4-BE49-F238E27FC236}">
                <a16:creationId xmlns:a16="http://schemas.microsoft.com/office/drawing/2014/main" id="{89D58A2D-C8C9-4812-BAD5-A46402E8F29D}"/>
              </a:ext>
            </a:extLst>
          </p:cNvPr>
          <p:cNvSpPr>
            <a:spLocks noGrp="1"/>
          </p:cNvSpPr>
          <p:nvPr>
            <p:ph type="ftr" sz="quarter" idx="11"/>
          </p:nvPr>
        </p:nvSpPr>
        <p:spPr/>
        <p:txBody>
          <a:bodyPr/>
          <a:lstStyle/>
          <a:p>
            <a:endParaRPr lang="fr-FR" kern="0">
              <a:solidFill>
                <a:prstClr val="white"/>
              </a:solidFill>
            </a:endParaRPr>
          </a:p>
        </p:txBody>
      </p:sp>
      <p:sp>
        <p:nvSpPr>
          <p:cNvPr id="5" name="Espace réservé du numéro de diapositive 4">
            <a:extLst>
              <a:ext uri="{FF2B5EF4-FFF2-40B4-BE49-F238E27FC236}">
                <a16:creationId xmlns:a16="http://schemas.microsoft.com/office/drawing/2014/main" id="{A7D68675-2EAF-4858-A3A6-2E9BBA766E13}"/>
              </a:ext>
            </a:extLst>
          </p:cNvPr>
          <p:cNvSpPr>
            <a:spLocks noGrp="1"/>
          </p:cNvSpPr>
          <p:nvPr>
            <p:ph type="sldNum" sz="quarter" idx="12"/>
          </p:nvPr>
        </p:nvSpPr>
        <p:spPr/>
        <p:txBody>
          <a:bodyPr/>
          <a:lstStyle/>
          <a:p>
            <a:fld id="{CB31B540-0705-463B-94D9-254B0ADEB7B3}" type="slidenum">
              <a:rPr lang="fr-FR" kern="0" smtClean="0">
                <a:solidFill>
                  <a:prstClr val="white"/>
                </a:solidFill>
              </a:rPr>
              <a:pPr/>
              <a:t>‹N°›</a:t>
            </a:fld>
            <a:endParaRPr lang="fr-FR" kern="0">
              <a:solidFill>
                <a:prstClr val="white"/>
              </a:solidFill>
            </a:endParaRPr>
          </a:p>
        </p:txBody>
      </p:sp>
      <p:sp>
        <p:nvSpPr>
          <p:cNvPr id="12" name="Text Placeholder 2">
            <a:extLst>
              <a:ext uri="{FF2B5EF4-FFF2-40B4-BE49-F238E27FC236}">
                <a16:creationId xmlns:a16="http://schemas.microsoft.com/office/drawing/2014/main" id="{1135F220-72B8-425F-98D4-FE6D5D424A0A}"/>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795944889"/>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uverture">
  <p:cSld name="1_Couverture">
    <p:bg>
      <p:bgPr>
        <a:solidFill>
          <a:schemeClr val="lt1"/>
        </a:solid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body" idx="1"/>
          </p:nvPr>
        </p:nvSpPr>
        <p:spPr>
          <a:xfrm>
            <a:off x="548220" y="3361843"/>
            <a:ext cx="5930000" cy="230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50"/>
              <a:buFont typeface="Arial"/>
              <a:buNone/>
              <a:defRPr>
                <a:solidFill>
                  <a:srgbClr val="3C3C3C"/>
                </a:solidFill>
              </a:defRPr>
            </a:lvl1pPr>
            <a:lvl2pPr marL="914400" lvl="1" indent="-228600" algn="l">
              <a:lnSpc>
                <a:spcPct val="100000"/>
              </a:lnSpc>
              <a:spcBef>
                <a:spcPts val="0"/>
              </a:spcBef>
              <a:spcAft>
                <a:spcPts val="0"/>
              </a:spcAft>
              <a:buSzPts val="1400"/>
              <a:buNone/>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16"/>
          <p:cNvSpPr txBox="1">
            <a:spLocks noGrp="1"/>
          </p:cNvSpPr>
          <p:nvPr>
            <p:ph type="title"/>
          </p:nvPr>
        </p:nvSpPr>
        <p:spPr>
          <a:xfrm>
            <a:off x="536535" y="1572147"/>
            <a:ext cx="5929200" cy="492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04242746"/>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502CD5C-3E68-43F6-B3C2-1686FCF761E1}" type="datetimeFigureOut">
              <a:rPr lang="fr-FR" smtClean="0"/>
              <a:t>12/01/2023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847833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fr-FR" kern="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a:buClr>
                <a:srgbClr val="000000"/>
              </a:buClr>
            </a:pPr>
            <a:fld id="{1D8BD707-D9CF-40AE-B4C6-C98DA3205C09}" type="datetimeFigureOut">
              <a:rPr lang="en-US" sz="1400" kern="0" smtClean="0">
                <a:solidFill>
                  <a:prstClr val="black">
                    <a:tint val="75000"/>
                  </a:prstClr>
                </a:solidFill>
                <a:cs typeface="Arial"/>
                <a:sym typeface="Arial"/>
              </a:rPr>
              <a:pPr>
                <a:buClr>
                  <a:srgbClr val="000000"/>
                </a:buClr>
              </a:pPr>
              <a:t>1/12/2023</a:t>
            </a:fld>
            <a:endParaRPr lang="en-US" sz="1400" kern="0">
              <a:solidFill>
                <a:prstClr val="black">
                  <a:tint val="75000"/>
                </a:prstClr>
              </a:solidFill>
              <a:cs typeface="Arial"/>
              <a:sym typeface="Aria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fr-FR" kern="0" smtClean="0">
                <a:solidFill>
                  <a:prstClr val="black">
                    <a:tint val="75000"/>
                  </a:prstClr>
                </a:solidFill>
              </a:rPr>
              <a:pPr/>
              <a:t>‹N°›</a:t>
            </a:fld>
            <a:endParaRPr lang="fr-FR" kern="0">
              <a:solidFill>
                <a:prstClr val="black">
                  <a:tint val="75000"/>
                </a:prstClr>
              </a:solidFill>
            </a:endParaRPr>
          </a:p>
        </p:txBody>
      </p:sp>
    </p:spTree>
    <p:extLst>
      <p:ext uri="{BB962C8B-B14F-4D97-AF65-F5344CB8AC3E}">
        <p14:creationId xmlns:p14="http://schemas.microsoft.com/office/powerpoint/2010/main" val="2174085534"/>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8"/>
        <p:cNvGrpSpPr/>
        <p:nvPr/>
      </p:nvGrpSpPr>
      <p:grpSpPr>
        <a:xfrm>
          <a:off x="0" y="0"/>
          <a:ext cx="0" cy="0"/>
          <a:chOff x="0" y="0"/>
          <a:chExt cx="0" cy="0"/>
        </a:xfrm>
      </p:grpSpPr>
      <p:sp>
        <p:nvSpPr>
          <p:cNvPr id="19" name="Google Shape;19;p19"/>
          <p:cNvSpPr txBox="1">
            <a:spLocks noGrp="1"/>
          </p:cNvSpPr>
          <p:nvPr>
            <p:ph type="body" idx="1"/>
          </p:nvPr>
        </p:nvSpPr>
        <p:spPr>
          <a:xfrm>
            <a:off x="604267" y="1069975"/>
            <a:ext cx="11088000" cy="435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400"/>
              <a:buFont typeface="Arial"/>
              <a:buNone/>
              <a:defRPr sz="1800">
                <a:solidFill>
                  <a:srgbClr val="A5A5A5"/>
                </a:solidFil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19"/>
          <p:cNvSpPr txBox="1">
            <a:spLocks noGrp="1"/>
          </p:cNvSpPr>
          <p:nvPr>
            <p:ph type="ftr" idx="11"/>
          </p:nvPr>
        </p:nvSpPr>
        <p:spPr>
          <a:xfrm>
            <a:off x="604267"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dirty="0">
              <a:solidFill>
                <a:prstClr val="white"/>
              </a:solidFill>
            </a:endParaRPr>
          </a:p>
        </p:txBody>
      </p:sp>
      <p:sp>
        <p:nvSpPr>
          <p:cNvPr id="22" name="Google Shape;22;p19"/>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23" name="Google Shape;23;p19"/>
          <p:cNvSpPr txBox="1">
            <a:spLocks noGrp="1"/>
          </p:cNvSpPr>
          <p:nvPr>
            <p:ph type="body" idx="2"/>
          </p:nvPr>
        </p:nvSpPr>
        <p:spPr>
          <a:xfrm>
            <a:off x="604265" y="2032000"/>
            <a:ext cx="11088000" cy="65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1400"/>
              <a:buNone/>
              <a:defRPr/>
            </a:lvl1pPr>
            <a:lvl2pPr marL="914400" lvl="1" indent="-342900" algn="l">
              <a:lnSpc>
                <a:spcPct val="100000"/>
              </a:lnSpc>
              <a:spcBef>
                <a:spcPts val="200"/>
              </a:spcBef>
              <a:spcAft>
                <a:spcPts val="0"/>
              </a:spcAft>
              <a:buSzPts val="1800"/>
              <a:buChar char="•"/>
              <a:defRPr/>
            </a:lvl2pPr>
            <a:lvl3pPr marL="1371600" lvl="2" indent="-342900" algn="l">
              <a:lnSpc>
                <a:spcPct val="100000"/>
              </a:lnSpc>
              <a:spcBef>
                <a:spcPts val="200"/>
              </a:spcBef>
              <a:spcAft>
                <a:spcPts val="0"/>
              </a:spcAft>
              <a:buSzPts val="1800"/>
              <a:buChar char="o"/>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59251548"/>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pitre">
  <p:cSld name="Chapitre">
    <p:spTree>
      <p:nvGrpSpPr>
        <p:cNvPr id="1" name="Shape 30"/>
        <p:cNvGrpSpPr/>
        <p:nvPr/>
      </p:nvGrpSpPr>
      <p:grpSpPr>
        <a:xfrm>
          <a:off x="0" y="0"/>
          <a:ext cx="0" cy="0"/>
          <a:chOff x="0" y="0"/>
          <a:chExt cx="0" cy="0"/>
        </a:xfrm>
      </p:grpSpPr>
      <p:sp>
        <p:nvSpPr>
          <p:cNvPr id="31" name="Google Shape;31;p18"/>
          <p:cNvSpPr txBox="1">
            <a:spLocks noGrp="1"/>
          </p:cNvSpPr>
          <p:nvPr>
            <p:ph type="body" idx="1"/>
          </p:nvPr>
        </p:nvSpPr>
        <p:spPr>
          <a:xfrm>
            <a:off x="5861352" y="3197213"/>
            <a:ext cx="5106800" cy="471000"/>
          </a:xfrm>
          <a:prstGeom prst="rect">
            <a:avLst/>
          </a:prstGeom>
          <a:noFill/>
          <a:ln>
            <a:noFill/>
          </a:ln>
        </p:spPr>
        <p:txBody>
          <a:bodyPr spcFirstLastPara="1" wrap="square" lIns="0" tIns="0" rIns="0" bIns="0" anchor="ctr" anchorCtr="0">
            <a:noAutofit/>
          </a:bodyPr>
          <a:lstStyle>
            <a:lvl1pPr marL="457200" lvl="0" indent="-228600" algn="l">
              <a:lnSpc>
                <a:spcPct val="85000"/>
              </a:lnSpc>
              <a:spcBef>
                <a:spcPts val="0"/>
              </a:spcBef>
              <a:spcAft>
                <a:spcPts val="0"/>
              </a:spcAft>
              <a:buClr>
                <a:schemeClr val="dk1"/>
              </a:buClr>
              <a:buSzPts val="950"/>
              <a:buFont typeface="Arial"/>
              <a:buNone/>
              <a:defRPr sz="3600" b="0">
                <a:solidFill>
                  <a:srgbClr val="3C3C3C"/>
                </a:solidFill>
              </a:defRPr>
            </a:lvl1pPr>
            <a:lvl2pPr marL="914400" lvl="1" indent="-228600" algn="l">
              <a:lnSpc>
                <a:spcPct val="85000"/>
              </a:lnSpc>
              <a:spcBef>
                <a:spcPts val="0"/>
              </a:spcBef>
              <a:spcAft>
                <a:spcPts val="0"/>
              </a:spcAft>
              <a:buSzPts val="1600"/>
              <a:buNone/>
              <a:defRPr sz="1600">
                <a:solidFill>
                  <a:schemeClr val="dk1"/>
                </a:solidFill>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18"/>
          <p:cNvSpPr txBox="1">
            <a:spLocks noGrp="1"/>
          </p:cNvSpPr>
          <p:nvPr>
            <p:ph type="ftr" idx="11"/>
          </p:nvPr>
        </p:nvSpPr>
        <p:spPr>
          <a:xfrm>
            <a:off x="672000"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33" name="Google Shape;33;p18"/>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34" name="Google Shape;34;p18"/>
          <p:cNvSpPr/>
          <p:nvPr/>
        </p:nvSpPr>
        <p:spPr>
          <a:xfrm flipH="1">
            <a:off x="658461" y="0"/>
            <a:ext cx="9049600" cy="6858000"/>
          </a:xfrm>
          <a:prstGeom prst="pie">
            <a:avLst>
              <a:gd name="adj1" fmla="val 18615623"/>
              <a:gd name="adj2" fmla="val 2983931"/>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35" name="Google Shape;35;p18"/>
          <p:cNvSpPr txBox="1">
            <a:spLocks noGrp="1"/>
          </p:cNvSpPr>
          <p:nvPr>
            <p:ph type="title"/>
          </p:nvPr>
        </p:nvSpPr>
        <p:spPr>
          <a:xfrm>
            <a:off x="1223671" y="1566952"/>
            <a:ext cx="2350400" cy="3724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C4BAB4"/>
              </a:buClr>
              <a:buSzPts val="60000"/>
              <a:buFont typeface="Arial"/>
              <a:buNone/>
              <a:defRPr sz="242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89718"/>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re et contenu" type="obj">
  <p:cSld name="1_Titre et contenu">
    <p:spTree>
      <p:nvGrpSpPr>
        <p:cNvPr id="1" name="Shape 36"/>
        <p:cNvGrpSpPr/>
        <p:nvPr/>
      </p:nvGrpSpPr>
      <p:grpSpPr>
        <a:xfrm>
          <a:off x="0" y="0"/>
          <a:ext cx="0" cy="0"/>
          <a:chOff x="0" y="0"/>
          <a:chExt cx="0" cy="0"/>
        </a:xfrm>
      </p:grpSpPr>
      <p:sp>
        <p:nvSpPr>
          <p:cNvPr id="37" name="Google Shape;37;gec5937aa6e_2_121"/>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ec5937aa6e_2_121"/>
          <p:cNvSpPr txBox="1">
            <a:spLocks noGrp="1"/>
          </p:cNvSpPr>
          <p:nvPr>
            <p:ph type="body" idx="1"/>
          </p:nvPr>
        </p:nvSpPr>
        <p:spPr>
          <a:xfrm>
            <a:off x="604799" y="1825625"/>
            <a:ext cx="11149600" cy="69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1400"/>
              <a:buNone/>
              <a:defRPr/>
            </a:lvl1pPr>
            <a:lvl2pPr marL="914400" lvl="1" indent="-317500" algn="l">
              <a:lnSpc>
                <a:spcPct val="100000"/>
              </a:lnSpc>
              <a:spcBef>
                <a:spcPts val="200"/>
              </a:spcBef>
              <a:spcAft>
                <a:spcPts val="0"/>
              </a:spcAft>
              <a:buSzPts val="1400"/>
              <a:buChar char="•"/>
              <a:defRPr/>
            </a:lvl2pPr>
            <a:lvl3pPr marL="1371600" lvl="2" indent="-311150" algn="l">
              <a:lnSpc>
                <a:spcPct val="100000"/>
              </a:lnSpc>
              <a:spcBef>
                <a:spcPts val="200"/>
              </a:spcBef>
              <a:spcAft>
                <a:spcPts val="0"/>
              </a:spcAft>
              <a:buSzPts val="1300"/>
              <a:buChar char="o"/>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gec5937aa6e_2_121"/>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fr-FR" kern="0"/>
          </a:p>
        </p:txBody>
      </p:sp>
      <p:sp>
        <p:nvSpPr>
          <p:cNvPr id="40" name="Google Shape;40;gec5937aa6e_2_121"/>
          <p:cNvSpPr txBox="1">
            <a:spLocks noGrp="1"/>
          </p:cNvSpPr>
          <p:nvPr>
            <p:ph type="ftr" idx="11"/>
          </p:nvPr>
        </p:nvSpPr>
        <p:spPr>
          <a:xfrm>
            <a:off x="604800" y="6688723"/>
            <a:ext cx="6305200" cy="12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fr-FR" kern="0">
              <a:solidFill>
                <a:prstClr val="white"/>
              </a:solidFill>
            </a:endParaRPr>
          </a:p>
        </p:txBody>
      </p:sp>
      <p:sp>
        <p:nvSpPr>
          <p:cNvPr id="41" name="Google Shape;41;gec5937aa6e_2_121"/>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Tree>
    <p:extLst>
      <p:ext uri="{BB962C8B-B14F-4D97-AF65-F5344CB8AC3E}">
        <p14:creationId xmlns:p14="http://schemas.microsoft.com/office/powerpoint/2010/main" val="3939565265"/>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36535" y="275699"/>
            <a:ext cx="5929200" cy="1354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AC9F97"/>
              </a:buClr>
              <a:buSzPts val="8800"/>
              <a:buFont typeface="Arial"/>
              <a:buNone/>
              <a:defRPr sz="6600">
                <a:solidFill>
                  <a:srgbClr val="AC9F9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ftr" idx="11"/>
          </p:nvPr>
        </p:nvSpPr>
        <p:spPr>
          <a:xfrm>
            <a:off x="672000"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29" name="Google Shape;29;p17"/>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Tree>
    <p:extLst>
      <p:ext uri="{BB962C8B-B14F-4D97-AF65-F5344CB8AC3E}">
        <p14:creationId xmlns:p14="http://schemas.microsoft.com/office/powerpoint/2010/main" val="2662030951"/>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ans f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268119-0F2B-4170-9406-B79BF15EBE40}"/>
              </a:ext>
            </a:extLst>
          </p:cNvPr>
          <p:cNvSpPr>
            <a:spLocks noGrp="1"/>
          </p:cNvSpPr>
          <p:nvPr>
            <p:ph type="title"/>
          </p:nvPr>
        </p:nvSpPr>
        <p:spPr/>
        <p:txBody>
          <a:bodyPr/>
          <a:lstStyle>
            <a:lvl1pPr algn="ctr">
              <a:defRPr/>
            </a:lvl1pPr>
          </a:lstStyle>
          <a:p>
            <a:endParaRPr lang="fr-FR" sz="3427" b="1" dirty="0">
              <a:latin typeface="Avenir Next LT Pro" panose="020B0504020202020204" pitchFamily="34" charset="0"/>
            </a:endParaRPr>
          </a:p>
        </p:txBody>
      </p:sp>
      <p:sp>
        <p:nvSpPr>
          <p:cNvPr id="3" name="Espace réservé de la date 2">
            <a:extLst>
              <a:ext uri="{FF2B5EF4-FFF2-40B4-BE49-F238E27FC236}">
                <a16:creationId xmlns:a16="http://schemas.microsoft.com/office/drawing/2014/main" id="{882BE6B8-762D-4B3E-8711-391549125503}"/>
              </a:ext>
            </a:extLst>
          </p:cNvPr>
          <p:cNvSpPr>
            <a:spLocks noGrp="1"/>
          </p:cNvSpPr>
          <p:nvPr>
            <p:ph type="dt" sz="half" idx="10"/>
          </p:nvPr>
        </p:nvSpPr>
        <p:spPr/>
        <p:txBody>
          <a:bodyPr/>
          <a:lstStyle/>
          <a:p>
            <a:pPr>
              <a:buClr>
                <a:srgbClr val="000000"/>
              </a:buClr>
            </a:pPr>
            <a:fld id="{E34FD60E-BBAA-4FC7-A9A9-4F0F6FFB3F82}" type="datetimeFigureOut">
              <a:rPr lang="fr-FR" sz="1400" kern="0" smtClean="0">
                <a:solidFill>
                  <a:srgbClr val="000000"/>
                </a:solidFill>
                <a:cs typeface="Arial"/>
                <a:sym typeface="Arial"/>
              </a:rPr>
              <a:pPr>
                <a:buClr>
                  <a:srgbClr val="000000"/>
                </a:buClr>
              </a:pPr>
              <a:t>12/01/2023</a:t>
            </a:fld>
            <a:endParaRPr lang="fr-FR" sz="1400" kern="0">
              <a:solidFill>
                <a:srgbClr val="000000"/>
              </a:solidFill>
              <a:cs typeface="Arial"/>
              <a:sym typeface="Arial"/>
            </a:endParaRPr>
          </a:p>
        </p:txBody>
      </p:sp>
      <p:sp>
        <p:nvSpPr>
          <p:cNvPr id="4" name="Espace réservé du pied de page 3">
            <a:extLst>
              <a:ext uri="{FF2B5EF4-FFF2-40B4-BE49-F238E27FC236}">
                <a16:creationId xmlns:a16="http://schemas.microsoft.com/office/drawing/2014/main" id="{89D58A2D-C8C9-4812-BAD5-A46402E8F29D}"/>
              </a:ext>
            </a:extLst>
          </p:cNvPr>
          <p:cNvSpPr>
            <a:spLocks noGrp="1"/>
          </p:cNvSpPr>
          <p:nvPr>
            <p:ph type="ftr" sz="quarter" idx="11"/>
          </p:nvPr>
        </p:nvSpPr>
        <p:spPr/>
        <p:txBody>
          <a:bodyPr/>
          <a:lstStyle/>
          <a:p>
            <a:endParaRPr lang="fr-FR" kern="0">
              <a:solidFill>
                <a:prstClr val="white"/>
              </a:solidFill>
            </a:endParaRPr>
          </a:p>
        </p:txBody>
      </p:sp>
      <p:sp>
        <p:nvSpPr>
          <p:cNvPr id="5" name="Espace réservé du numéro de diapositive 4">
            <a:extLst>
              <a:ext uri="{FF2B5EF4-FFF2-40B4-BE49-F238E27FC236}">
                <a16:creationId xmlns:a16="http://schemas.microsoft.com/office/drawing/2014/main" id="{A7D68675-2EAF-4858-A3A6-2E9BBA766E13}"/>
              </a:ext>
            </a:extLst>
          </p:cNvPr>
          <p:cNvSpPr>
            <a:spLocks noGrp="1"/>
          </p:cNvSpPr>
          <p:nvPr>
            <p:ph type="sldNum" sz="quarter" idx="12"/>
          </p:nvPr>
        </p:nvSpPr>
        <p:spPr/>
        <p:txBody>
          <a:bodyPr/>
          <a:lstStyle/>
          <a:p>
            <a:fld id="{CB31B540-0705-463B-94D9-254B0ADEB7B3}" type="slidenum">
              <a:rPr lang="fr-FR" kern="0" smtClean="0">
                <a:solidFill>
                  <a:prstClr val="white"/>
                </a:solidFill>
              </a:rPr>
              <a:pPr/>
              <a:t>‹N°›</a:t>
            </a:fld>
            <a:endParaRPr lang="fr-FR" kern="0">
              <a:solidFill>
                <a:prstClr val="white"/>
              </a:solidFill>
            </a:endParaRPr>
          </a:p>
        </p:txBody>
      </p:sp>
      <p:sp>
        <p:nvSpPr>
          <p:cNvPr id="12" name="Text Placeholder 2">
            <a:extLst>
              <a:ext uri="{FF2B5EF4-FFF2-40B4-BE49-F238E27FC236}">
                <a16:creationId xmlns:a16="http://schemas.microsoft.com/office/drawing/2014/main" id="{1135F220-72B8-425F-98D4-FE6D5D424A0A}"/>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640749244"/>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Couverture">
  <p:cSld name="1_Couverture">
    <p:bg>
      <p:bgPr>
        <a:solidFill>
          <a:schemeClr val="lt1"/>
        </a:solid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body" idx="1"/>
          </p:nvPr>
        </p:nvSpPr>
        <p:spPr>
          <a:xfrm>
            <a:off x="548220" y="3361843"/>
            <a:ext cx="5930000" cy="230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50"/>
              <a:buFont typeface="Arial"/>
              <a:buNone/>
              <a:defRPr>
                <a:solidFill>
                  <a:srgbClr val="3C3C3C"/>
                </a:solidFill>
              </a:defRPr>
            </a:lvl1pPr>
            <a:lvl2pPr marL="914400" lvl="1" indent="-228600" algn="l">
              <a:lnSpc>
                <a:spcPct val="100000"/>
              </a:lnSpc>
              <a:spcBef>
                <a:spcPts val="0"/>
              </a:spcBef>
              <a:spcAft>
                <a:spcPts val="0"/>
              </a:spcAft>
              <a:buSzPts val="1400"/>
              <a:buNone/>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16"/>
          <p:cNvSpPr txBox="1">
            <a:spLocks noGrp="1"/>
          </p:cNvSpPr>
          <p:nvPr>
            <p:ph type="title"/>
          </p:nvPr>
        </p:nvSpPr>
        <p:spPr>
          <a:xfrm>
            <a:off x="536535" y="1572147"/>
            <a:ext cx="5929200" cy="492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6216031"/>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fr-FR" kern="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a:buClr>
                <a:srgbClr val="000000"/>
              </a:buClr>
            </a:pPr>
            <a:fld id="{1D8BD707-D9CF-40AE-B4C6-C98DA3205C09}" type="datetimeFigureOut">
              <a:rPr lang="en-US" sz="1400" kern="0" smtClean="0">
                <a:solidFill>
                  <a:prstClr val="black">
                    <a:tint val="75000"/>
                  </a:prstClr>
                </a:solidFill>
                <a:cs typeface="Arial"/>
                <a:sym typeface="Arial"/>
              </a:rPr>
              <a:pPr>
                <a:buClr>
                  <a:srgbClr val="000000"/>
                </a:buClr>
              </a:pPr>
              <a:t>1/12/2023</a:t>
            </a:fld>
            <a:endParaRPr lang="en-US" sz="1400" kern="0">
              <a:solidFill>
                <a:prstClr val="black">
                  <a:tint val="75000"/>
                </a:prstClr>
              </a:solidFill>
              <a:cs typeface="Arial"/>
              <a:sym typeface="Aria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fr-FR" kern="0" smtClean="0">
                <a:solidFill>
                  <a:prstClr val="black">
                    <a:tint val="75000"/>
                  </a:prstClr>
                </a:solidFill>
              </a:rPr>
              <a:pPr/>
              <a:t>‹N°›</a:t>
            </a:fld>
            <a:endParaRPr lang="fr-FR" kern="0">
              <a:solidFill>
                <a:prstClr val="black">
                  <a:tint val="75000"/>
                </a:prstClr>
              </a:solidFill>
            </a:endParaRPr>
          </a:p>
        </p:txBody>
      </p:sp>
    </p:spTree>
    <p:extLst>
      <p:ext uri="{BB962C8B-B14F-4D97-AF65-F5344CB8AC3E}">
        <p14:creationId xmlns:p14="http://schemas.microsoft.com/office/powerpoint/2010/main" val="3121430266"/>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8"/>
        <p:cNvGrpSpPr/>
        <p:nvPr/>
      </p:nvGrpSpPr>
      <p:grpSpPr>
        <a:xfrm>
          <a:off x="0" y="0"/>
          <a:ext cx="0" cy="0"/>
          <a:chOff x="0" y="0"/>
          <a:chExt cx="0" cy="0"/>
        </a:xfrm>
      </p:grpSpPr>
      <p:sp>
        <p:nvSpPr>
          <p:cNvPr id="19" name="Google Shape;19;p19"/>
          <p:cNvSpPr txBox="1">
            <a:spLocks noGrp="1"/>
          </p:cNvSpPr>
          <p:nvPr>
            <p:ph type="body" idx="1"/>
          </p:nvPr>
        </p:nvSpPr>
        <p:spPr>
          <a:xfrm>
            <a:off x="604267" y="1069975"/>
            <a:ext cx="11088000" cy="435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400"/>
              <a:buFont typeface="Arial"/>
              <a:buNone/>
              <a:defRPr sz="1800">
                <a:solidFill>
                  <a:srgbClr val="A5A5A5"/>
                </a:solidFill>
              </a:defRPr>
            </a:lvl1pPr>
            <a:lvl2pPr marL="914400" lvl="1" indent="-342900" algn="l">
              <a:lnSpc>
                <a:spcPct val="100000"/>
              </a:lnSpc>
              <a:spcBef>
                <a:spcPts val="0"/>
              </a:spcBef>
              <a:spcAft>
                <a:spcPts val="0"/>
              </a:spcAft>
              <a:buSzPts val="1800"/>
              <a:buChar char="•"/>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19"/>
          <p:cNvSpPr txBox="1">
            <a:spLocks noGrp="1"/>
          </p:cNvSpPr>
          <p:nvPr>
            <p:ph type="ftr" idx="11"/>
          </p:nvPr>
        </p:nvSpPr>
        <p:spPr>
          <a:xfrm>
            <a:off x="604267"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dirty="0">
              <a:solidFill>
                <a:prstClr val="white"/>
              </a:solidFill>
            </a:endParaRPr>
          </a:p>
        </p:txBody>
      </p:sp>
      <p:sp>
        <p:nvSpPr>
          <p:cNvPr id="22" name="Google Shape;22;p19"/>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23" name="Google Shape;23;p19"/>
          <p:cNvSpPr txBox="1">
            <a:spLocks noGrp="1"/>
          </p:cNvSpPr>
          <p:nvPr>
            <p:ph type="body" idx="2"/>
          </p:nvPr>
        </p:nvSpPr>
        <p:spPr>
          <a:xfrm>
            <a:off x="604265" y="2032000"/>
            <a:ext cx="11088000" cy="651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1400"/>
              <a:buNone/>
              <a:defRPr/>
            </a:lvl1pPr>
            <a:lvl2pPr marL="914400" lvl="1" indent="-342900" algn="l">
              <a:lnSpc>
                <a:spcPct val="100000"/>
              </a:lnSpc>
              <a:spcBef>
                <a:spcPts val="200"/>
              </a:spcBef>
              <a:spcAft>
                <a:spcPts val="0"/>
              </a:spcAft>
              <a:buSzPts val="1800"/>
              <a:buChar char="•"/>
              <a:defRPr/>
            </a:lvl2pPr>
            <a:lvl3pPr marL="1371600" lvl="2" indent="-342900" algn="l">
              <a:lnSpc>
                <a:spcPct val="100000"/>
              </a:lnSpc>
              <a:spcBef>
                <a:spcPts val="200"/>
              </a:spcBef>
              <a:spcAft>
                <a:spcPts val="0"/>
              </a:spcAft>
              <a:buSzPts val="1800"/>
              <a:buChar char="o"/>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85158972"/>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hapitre">
  <p:cSld name="Chapitre">
    <p:spTree>
      <p:nvGrpSpPr>
        <p:cNvPr id="1" name="Shape 30"/>
        <p:cNvGrpSpPr/>
        <p:nvPr/>
      </p:nvGrpSpPr>
      <p:grpSpPr>
        <a:xfrm>
          <a:off x="0" y="0"/>
          <a:ext cx="0" cy="0"/>
          <a:chOff x="0" y="0"/>
          <a:chExt cx="0" cy="0"/>
        </a:xfrm>
      </p:grpSpPr>
      <p:sp>
        <p:nvSpPr>
          <p:cNvPr id="31" name="Google Shape;31;p18"/>
          <p:cNvSpPr txBox="1">
            <a:spLocks noGrp="1"/>
          </p:cNvSpPr>
          <p:nvPr>
            <p:ph type="body" idx="1"/>
          </p:nvPr>
        </p:nvSpPr>
        <p:spPr>
          <a:xfrm>
            <a:off x="5861352" y="3197213"/>
            <a:ext cx="5106800" cy="471000"/>
          </a:xfrm>
          <a:prstGeom prst="rect">
            <a:avLst/>
          </a:prstGeom>
          <a:noFill/>
          <a:ln>
            <a:noFill/>
          </a:ln>
        </p:spPr>
        <p:txBody>
          <a:bodyPr spcFirstLastPara="1" wrap="square" lIns="0" tIns="0" rIns="0" bIns="0" anchor="ctr" anchorCtr="0">
            <a:noAutofit/>
          </a:bodyPr>
          <a:lstStyle>
            <a:lvl1pPr marL="457200" lvl="0" indent="-228600" algn="l">
              <a:lnSpc>
                <a:spcPct val="85000"/>
              </a:lnSpc>
              <a:spcBef>
                <a:spcPts val="0"/>
              </a:spcBef>
              <a:spcAft>
                <a:spcPts val="0"/>
              </a:spcAft>
              <a:buClr>
                <a:schemeClr val="dk1"/>
              </a:buClr>
              <a:buSzPts val="950"/>
              <a:buFont typeface="Arial"/>
              <a:buNone/>
              <a:defRPr sz="3600" b="0">
                <a:solidFill>
                  <a:srgbClr val="3C3C3C"/>
                </a:solidFill>
              </a:defRPr>
            </a:lvl1pPr>
            <a:lvl2pPr marL="914400" lvl="1" indent="-228600" algn="l">
              <a:lnSpc>
                <a:spcPct val="85000"/>
              </a:lnSpc>
              <a:spcBef>
                <a:spcPts val="0"/>
              </a:spcBef>
              <a:spcAft>
                <a:spcPts val="0"/>
              </a:spcAft>
              <a:buSzPts val="1600"/>
              <a:buNone/>
              <a:defRPr sz="1600">
                <a:solidFill>
                  <a:schemeClr val="dk1"/>
                </a:solidFill>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 name="Google Shape;32;p18"/>
          <p:cNvSpPr txBox="1">
            <a:spLocks noGrp="1"/>
          </p:cNvSpPr>
          <p:nvPr>
            <p:ph type="ftr" idx="11"/>
          </p:nvPr>
        </p:nvSpPr>
        <p:spPr>
          <a:xfrm>
            <a:off x="672000"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33" name="Google Shape;33;p18"/>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34" name="Google Shape;34;p18"/>
          <p:cNvSpPr/>
          <p:nvPr/>
        </p:nvSpPr>
        <p:spPr>
          <a:xfrm flipH="1">
            <a:off x="658461" y="0"/>
            <a:ext cx="9049600" cy="6858000"/>
          </a:xfrm>
          <a:prstGeom prst="pie">
            <a:avLst>
              <a:gd name="adj1" fmla="val 18615623"/>
              <a:gd name="adj2" fmla="val 2983931"/>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35" name="Google Shape;35;p18"/>
          <p:cNvSpPr txBox="1">
            <a:spLocks noGrp="1"/>
          </p:cNvSpPr>
          <p:nvPr>
            <p:ph type="title"/>
          </p:nvPr>
        </p:nvSpPr>
        <p:spPr>
          <a:xfrm>
            <a:off x="1223671" y="1566952"/>
            <a:ext cx="2350400" cy="3724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C4BAB4"/>
              </a:buClr>
              <a:buSzPts val="60000"/>
              <a:buFont typeface="Arial"/>
              <a:buNone/>
              <a:defRPr sz="242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6758773"/>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502CD5C-3E68-43F6-B3C2-1686FCF761E1}" type="datetimeFigureOut">
              <a:rPr lang="fr-FR" smtClean="0"/>
              <a:t>12/01/2023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3699438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re et contenu" type="obj">
  <p:cSld name="1_Titre et contenu">
    <p:spTree>
      <p:nvGrpSpPr>
        <p:cNvPr id="1" name="Shape 36"/>
        <p:cNvGrpSpPr/>
        <p:nvPr/>
      </p:nvGrpSpPr>
      <p:grpSpPr>
        <a:xfrm>
          <a:off x="0" y="0"/>
          <a:ext cx="0" cy="0"/>
          <a:chOff x="0" y="0"/>
          <a:chExt cx="0" cy="0"/>
        </a:xfrm>
      </p:grpSpPr>
      <p:sp>
        <p:nvSpPr>
          <p:cNvPr id="37" name="Google Shape;37;gec5937aa6e_2_121"/>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ec5937aa6e_2_121"/>
          <p:cNvSpPr txBox="1">
            <a:spLocks noGrp="1"/>
          </p:cNvSpPr>
          <p:nvPr>
            <p:ph type="body" idx="1"/>
          </p:nvPr>
        </p:nvSpPr>
        <p:spPr>
          <a:xfrm>
            <a:off x="604799" y="1825625"/>
            <a:ext cx="11149600" cy="69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SzPts val="1400"/>
              <a:buNone/>
              <a:defRPr/>
            </a:lvl1pPr>
            <a:lvl2pPr marL="914400" lvl="1" indent="-317500" algn="l">
              <a:lnSpc>
                <a:spcPct val="100000"/>
              </a:lnSpc>
              <a:spcBef>
                <a:spcPts val="200"/>
              </a:spcBef>
              <a:spcAft>
                <a:spcPts val="0"/>
              </a:spcAft>
              <a:buSzPts val="1400"/>
              <a:buChar char="•"/>
              <a:defRPr/>
            </a:lvl2pPr>
            <a:lvl3pPr marL="1371600" lvl="2" indent="-311150" algn="l">
              <a:lnSpc>
                <a:spcPct val="100000"/>
              </a:lnSpc>
              <a:spcBef>
                <a:spcPts val="200"/>
              </a:spcBef>
              <a:spcAft>
                <a:spcPts val="0"/>
              </a:spcAft>
              <a:buSzPts val="1300"/>
              <a:buChar char="o"/>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gec5937aa6e_2_121"/>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fr-FR" kern="0"/>
          </a:p>
        </p:txBody>
      </p:sp>
      <p:sp>
        <p:nvSpPr>
          <p:cNvPr id="40" name="Google Shape;40;gec5937aa6e_2_121"/>
          <p:cNvSpPr txBox="1">
            <a:spLocks noGrp="1"/>
          </p:cNvSpPr>
          <p:nvPr>
            <p:ph type="ftr" idx="11"/>
          </p:nvPr>
        </p:nvSpPr>
        <p:spPr>
          <a:xfrm>
            <a:off x="604800" y="6688723"/>
            <a:ext cx="6305200" cy="12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fr-FR" kern="0">
              <a:solidFill>
                <a:prstClr val="white"/>
              </a:solidFill>
            </a:endParaRPr>
          </a:p>
        </p:txBody>
      </p:sp>
      <p:sp>
        <p:nvSpPr>
          <p:cNvPr id="41" name="Google Shape;41;gec5937aa6e_2_121"/>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Tree>
    <p:extLst>
      <p:ext uri="{BB962C8B-B14F-4D97-AF65-F5344CB8AC3E}">
        <p14:creationId xmlns:p14="http://schemas.microsoft.com/office/powerpoint/2010/main" val="835246123"/>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536535" y="275699"/>
            <a:ext cx="5929200" cy="1354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AC9F97"/>
              </a:buClr>
              <a:buSzPts val="8800"/>
              <a:buFont typeface="Arial"/>
              <a:buNone/>
              <a:defRPr sz="6600">
                <a:solidFill>
                  <a:srgbClr val="AC9F97"/>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ftr" idx="11"/>
          </p:nvPr>
        </p:nvSpPr>
        <p:spPr>
          <a:xfrm>
            <a:off x="672000" y="6688723"/>
            <a:ext cx="6305200" cy="1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SzPts val="1400"/>
              <a:buNone/>
              <a:defRPr sz="800"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29" name="Google Shape;29;p17"/>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Tree>
    <p:extLst>
      <p:ext uri="{BB962C8B-B14F-4D97-AF65-F5344CB8AC3E}">
        <p14:creationId xmlns:p14="http://schemas.microsoft.com/office/powerpoint/2010/main" val="2226716507"/>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ans f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268119-0F2B-4170-9406-B79BF15EBE40}"/>
              </a:ext>
            </a:extLst>
          </p:cNvPr>
          <p:cNvSpPr>
            <a:spLocks noGrp="1"/>
          </p:cNvSpPr>
          <p:nvPr>
            <p:ph type="title"/>
          </p:nvPr>
        </p:nvSpPr>
        <p:spPr/>
        <p:txBody>
          <a:bodyPr/>
          <a:lstStyle>
            <a:lvl1pPr algn="ctr">
              <a:defRPr/>
            </a:lvl1pPr>
          </a:lstStyle>
          <a:p>
            <a:endParaRPr lang="fr-FR" sz="3427" b="1" dirty="0">
              <a:latin typeface="Avenir Next LT Pro" panose="020B0504020202020204" pitchFamily="34" charset="0"/>
            </a:endParaRPr>
          </a:p>
        </p:txBody>
      </p:sp>
      <p:sp>
        <p:nvSpPr>
          <p:cNvPr id="3" name="Espace réservé de la date 2">
            <a:extLst>
              <a:ext uri="{FF2B5EF4-FFF2-40B4-BE49-F238E27FC236}">
                <a16:creationId xmlns:a16="http://schemas.microsoft.com/office/drawing/2014/main" id="{882BE6B8-762D-4B3E-8711-391549125503}"/>
              </a:ext>
            </a:extLst>
          </p:cNvPr>
          <p:cNvSpPr>
            <a:spLocks noGrp="1"/>
          </p:cNvSpPr>
          <p:nvPr>
            <p:ph type="dt" sz="half" idx="10"/>
          </p:nvPr>
        </p:nvSpPr>
        <p:spPr/>
        <p:txBody>
          <a:bodyPr/>
          <a:lstStyle/>
          <a:p>
            <a:pPr>
              <a:buClr>
                <a:srgbClr val="000000"/>
              </a:buClr>
            </a:pPr>
            <a:fld id="{E34FD60E-BBAA-4FC7-A9A9-4F0F6FFB3F82}" type="datetimeFigureOut">
              <a:rPr lang="fr-FR" sz="1400" kern="0" smtClean="0">
                <a:solidFill>
                  <a:srgbClr val="000000"/>
                </a:solidFill>
                <a:cs typeface="Arial"/>
                <a:sym typeface="Arial"/>
              </a:rPr>
              <a:pPr>
                <a:buClr>
                  <a:srgbClr val="000000"/>
                </a:buClr>
              </a:pPr>
              <a:t>12/01/2023</a:t>
            </a:fld>
            <a:endParaRPr lang="fr-FR" sz="1400" kern="0">
              <a:solidFill>
                <a:srgbClr val="000000"/>
              </a:solidFill>
              <a:cs typeface="Arial"/>
              <a:sym typeface="Arial"/>
            </a:endParaRPr>
          </a:p>
        </p:txBody>
      </p:sp>
      <p:sp>
        <p:nvSpPr>
          <p:cNvPr id="4" name="Espace réservé du pied de page 3">
            <a:extLst>
              <a:ext uri="{FF2B5EF4-FFF2-40B4-BE49-F238E27FC236}">
                <a16:creationId xmlns:a16="http://schemas.microsoft.com/office/drawing/2014/main" id="{89D58A2D-C8C9-4812-BAD5-A46402E8F29D}"/>
              </a:ext>
            </a:extLst>
          </p:cNvPr>
          <p:cNvSpPr>
            <a:spLocks noGrp="1"/>
          </p:cNvSpPr>
          <p:nvPr>
            <p:ph type="ftr" sz="quarter" idx="11"/>
          </p:nvPr>
        </p:nvSpPr>
        <p:spPr/>
        <p:txBody>
          <a:bodyPr/>
          <a:lstStyle/>
          <a:p>
            <a:endParaRPr lang="fr-FR" kern="0">
              <a:solidFill>
                <a:prstClr val="white"/>
              </a:solidFill>
            </a:endParaRPr>
          </a:p>
        </p:txBody>
      </p:sp>
      <p:sp>
        <p:nvSpPr>
          <p:cNvPr id="5" name="Espace réservé du numéro de diapositive 4">
            <a:extLst>
              <a:ext uri="{FF2B5EF4-FFF2-40B4-BE49-F238E27FC236}">
                <a16:creationId xmlns:a16="http://schemas.microsoft.com/office/drawing/2014/main" id="{A7D68675-2EAF-4858-A3A6-2E9BBA766E13}"/>
              </a:ext>
            </a:extLst>
          </p:cNvPr>
          <p:cNvSpPr>
            <a:spLocks noGrp="1"/>
          </p:cNvSpPr>
          <p:nvPr>
            <p:ph type="sldNum" sz="quarter" idx="12"/>
          </p:nvPr>
        </p:nvSpPr>
        <p:spPr/>
        <p:txBody>
          <a:bodyPr/>
          <a:lstStyle/>
          <a:p>
            <a:fld id="{CB31B540-0705-463B-94D9-254B0ADEB7B3}" type="slidenum">
              <a:rPr lang="fr-FR" kern="0" smtClean="0">
                <a:solidFill>
                  <a:prstClr val="white"/>
                </a:solidFill>
              </a:rPr>
              <a:pPr/>
              <a:t>‹N°›</a:t>
            </a:fld>
            <a:endParaRPr lang="fr-FR" kern="0">
              <a:solidFill>
                <a:prstClr val="white"/>
              </a:solidFill>
            </a:endParaRPr>
          </a:p>
        </p:txBody>
      </p:sp>
      <p:sp>
        <p:nvSpPr>
          <p:cNvPr id="12" name="Text Placeholder 2">
            <a:extLst>
              <a:ext uri="{FF2B5EF4-FFF2-40B4-BE49-F238E27FC236}">
                <a16:creationId xmlns:a16="http://schemas.microsoft.com/office/drawing/2014/main" id="{1135F220-72B8-425F-98D4-FE6D5D424A0A}"/>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129781994"/>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ouverture">
  <p:cSld name="1_Couverture">
    <p:bg>
      <p:bgPr>
        <a:solidFill>
          <a:schemeClr val="lt1"/>
        </a:solid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body" idx="1"/>
          </p:nvPr>
        </p:nvSpPr>
        <p:spPr>
          <a:xfrm>
            <a:off x="548220" y="3361843"/>
            <a:ext cx="5930000" cy="230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50"/>
              <a:buFont typeface="Arial"/>
              <a:buNone/>
              <a:defRPr>
                <a:solidFill>
                  <a:srgbClr val="3C3C3C"/>
                </a:solidFill>
              </a:defRPr>
            </a:lvl1pPr>
            <a:lvl2pPr marL="914400" lvl="1" indent="-228600" algn="l">
              <a:lnSpc>
                <a:spcPct val="100000"/>
              </a:lnSpc>
              <a:spcBef>
                <a:spcPts val="0"/>
              </a:spcBef>
              <a:spcAft>
                <a:spcPts val="0"/>
              </a:spcAft>
              <a:buSzPts val="1400"/>
              <a:buNone/>
              <a:defRPr/>
            </a:lvl2pPr>
            <a:lvl3pPr marL="1371600" lvl="2" indent="-342900" algn="l">
              <a:lnSpc>
                <a:spcPct val="100000"/>
              </a:lnSpc>
              <a:spcBef>
                <a:spcPts val="0"/>
              </a:spcBef>
              <a:spcAft>
                <a:spcPts val="0"/>
              </a:spcAft>
              <a:buSzPts val="1800"/>
              <a:buChar char="&gt;"/>
              <a:defRPr/>
            </a:lvl3pPr>
            <a:lvl4pPr marL="1828800" lvl="3" indent="-257175" algn="l">
              <a:lnSpc>
                <a:spcPct val="100000"/>
              </a:lnSpc>
              <a:spcBef>
                <a:spcPts val="0"/>
              </a:spcBef>
              <a:spcAft>
                <a:spcPts val="0"/>
              </a:spcAft>
              <a:buClr>
                <a:schemeClr val="dk1"/>
              </a:buClr>
              <a:buSzPts val="450"/>
              <a:buChar char="•"/>
              <a:defRPr/>
            </a:lvl4pPr>
            <a:lvl5pPr marL="2286000" lvl="4" indent="-257175" algn="l">
              <a:lnSpc>
                <a:spcPct val="100000"/>
              </a:lnSpc>
              <a:spcBef>
                <a:spcPts val="0"/>
              </a:spcBef>
              <a:spcAft>
                <a:spcPts val="0"/>
              </a:spcAft>
              <a:buClr>
                <a:schemeClr val="dk1"/>
              </a:buClr>
              <a:buSzPts val="4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16"/>
          <p:cNvSpPr txBox="1">
            <a:spLocks noGrp="1"/>
          </p:cNvSpPr>
          <p:nvPr>
            <p:ph type="title"/>
          </p:nvPr>
        </p:nvSpPr>
        <p:spPr>
          <a:xfrm>
            <a:off x="536535" y="1572147"/>
            <a:ext cx="5929200" cy="492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16399669"/>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fr-FR" kern="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a:buClr>
                <a:srgbClr val="000000"/>
              </a:buClr>
            </a:pPr>
            <a:fld id="{1D8BD707-D9CF-40AE-B4C6-C98DA3205C09}" type="datetimeFigureOut">
              <a:rPr lang="en-US" sz="1400" kern="0" smtClean="0">
                <a:solidFill>
                  <a:prstClr val="black">
                    <a:tint val="75000"/>
                  </a:prstClr>
                </a:solidFill>
                <a:cs typeface="Arial"/>
                <a:sym typeface="Arial"/>
              </a:rPr>
              <a:pPr>
                <a:buClr>
                  <a:srgbClr val="000000"/>
                </a:buClr>
              </a:pPr>
              <a:t>1/12/2023</a:t>
            </a:fld>
            <a:endParaRPr lang="en-US" sz="1400" kern="0">
              <a:solidFill>
                <a:prstClr val="black">
                  <a:tint val="75000"/>
                </a:prstClr>
              </a:solidFill>
              <a:cs typeface="Arial"/>
              <a:sym typeface="Aria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fr-FR" kern="0" smtClean="0">
                <a:solidFill>
                  <a:prstClr val="black">
                    <a:tint val="75000"/>
                  </a:prstClr>
                </a:solidFill>
              </a:rPr>
              <a:pPr/>
              <a:t>‹N°›</a:t>
            </a:fld>
            <a:endParaRPr lang="fr-FR" kern="0">
              <a:solidFill>
                <a:prstClr val="black">
                  <a:tint val="75000"/>
                </a:prstClr>
              </a:solidFill>
            </a:endParaRPr>
          </a:p>
        </p:txBody>
      </p:sp>
    </p:spTree>
    <p:extLst>
      <p:ext uri="{BB962C8B-B14F-4D97-AF65-F5344CB8AC3E}">
        <p14:creationId xmlns:p14="http://schemas.microsoft.com/office/powerpoint/2010/main" val="1006957166"/>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014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12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46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481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4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502CD5C-3E68-43F6-B3C2-1686FCF761E1}" type="datetimeFigureOut">
              <a:rPr lang="fr-FR" smtClean="0"/>
              <a:t>12/01/2023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505769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603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62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6370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6370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6370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277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019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070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468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12802" y="2800016"/>
            <a:ext cx="11427991" cy="1678384"/>
          </a:xfrm>
        </p:spPr>
        <p:txBody>
          <a:bodyPr anchor="b">
            <a:normAutofit/>
          </a:bodyPr>
          <a:lstStyle>
            <a:lvl1pPr algn="ctr">
              <a:defRPr sz="7200" b="1" cap="all" baseline="0">
                <a:solidFill>
                  <a:srgbClr val="0A3083"/>
                </a:solidFill>
                <a:latin typeface="Arial" panose="020B0604020202020204" pitchFamily="34" charset="0"/>
                <a:cs typeface="Arial" panose="020B0604020202020204" pitchFamily="34" charset="0"/>
              </a:defRPr>
            </a:lvl1pPr>
          </a:lstStyle>
          <a:p>
            <a:r>
              <a:rPr lang="fr-FR" dirty="0" smtClean="0"/>
              <a:t>TITRE PPT</a:t>
            </a:r>
            <a:endParaRPr lang="fr-FR" dirty="0"/>
          </a:p>
        </p:txBody>
      </p:sp>
      <p:sp>
        <p:nvSpPr>
          <p:cNvPr id="3" name="Sous-titre 2"/>
          <p:cNvSpPr>
            <a:spLocks noGrp="1"/>
          </p:cNvSpPr>
          <p:nvPr>
            <p:ph type="subTitle" idx="1" hasCustomPrompt="1"/>
          </p:nvPr>
        </p:nvSpPr>
        <p:spPr>
          <a:xfrm>
            <a:off x="439012" y="4830235"/>
            <a:ext cx="11426864" cy="1054100"/>
          </a:xfrm>
        </p:spPr>
        <p:txBody>
          <a:bodyPr>
            <a:normAutofit/>
          </a:bodyPr>
          <a:lstStyle>
            <a:lvl1pPr marL="0" indent="0" algn="ctr">
              <a:buNone/>
              <a:defRPr sz="5689" baseline="0">
                <a:solidFill>
                  <a:srgbClr val="81B719"/>
                </a:solidFill>
                <a:latin typeface="Arial" panose="020B0604020202020204" pitchFamily="34" charset="0"/>
                <a:cs typeface="Arial" panose="020B0604020202020204" pitchFamily="34" charset="0"/>
              </a:defRPr>
            </a:lvl1pPr>
            <a:lvl2pPr marL="812760" indent="0" algn="ctr">
              <a:buNone/>
              <a:defRPr sz="3556"/>
            </a:lvl2pPr>
            <a:lvl3pPr marL="1625519" indent="0" algn="ctr">
              <a:buNone/>
              <a:defRPr sz="3200"/>
            </a:lvl3pPr>
            <a:lvl4pPr marL="2438278" indent="0" algn="ctr">
              <a:buNone/>
              <a:defRPr sz="2844"/>
            </a:lvl4pPr>
            <a:lvl5pPr marL="3251037" indent="0" algn="ctr">
              <a:buNone/>
              <a:defRPr sz="2844"/>
            </a:lvl5pPr>
            <a:lvl6pPr marL="4063797" indent="0" algn="ctr">
              <a:buNone/>
              <a:defRPr sz="2844"/>
            </a:lvl6pPr>
            <a:lvl7pPr marL="4876557" indent="0" algn="ctr">
              <a:buNone/>
              <a:defRPr sz="2844"/>
            </a:lvl7pPr>
            <a:lvl8pPr marL="5689315" indent="0" algn="ctr">
              <a:buNone/>
              <a:defRPr sz="2844"/>
            </a:lvl8pPr>
            <a:lvl9pPr marL="6502075" indent="0" algn="ctr">
              <a:buNone/>
              <a:defRPr sz="2844"/>
            </a:lvl9pPr>
          </a:lstStyle>
          <a:p>
            <a:r>
              <a:rPr lang="fr-FR" dirty="0" smtClean="0"/>
              <a:t>Sous-titre</a:t>
            </a:r>
            <a:endParaRPr lang="fr-FR" dirty="0"/>
          </a:p>
        </p:txBody>
      </p:sp>
      <p:pic>
        <p:nvPicPr>
          <p:cNvPr id="6" name="Image 5" descr="Logo Région HDF.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689" y="482445"/>
            <a:ext cx="2097232" cy="2041611"/>
          </a:xfrm>
          <a:prstGeom prst="rect">
            <a:avLst/>
          </a:prstGeom>
        </p:spPr>
      </p:pic>
    </p:spTree>
    <p:extLst>
      <p:ext uri="{BB962C8B-B14F-4D97-AF65-F5344CB8AC3E}">
        <p14:creationId xmlns:p14="http://schemas.microsoft.com/office/powerpoint/2010/main" val="2513422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3409" y="1646297"/>
            <a:ext cx="11640099" cy="4694297"/>
          </a:xfrm>
        </p:spPr>
        <p:txBody>
          <a:bodyPr/>
          <a:lstStyle>
            <a:lvl1pPr marL="406379" indent="-406379">
              <a:buClr>
                <a:srgbClr val="81B719"/>
              </a:buClr>
              <a:buFont typeface="Wingdings" panose="05000000000000000000" pitchFamily="2" charset="2"/>
              <a:buChar char=""/>
              <a:defRPr>
                <a:latin typeface="Arial" panose="020B0604020202020204" pitchFamily="34" charset="0"/>
                <a:cs typeface="Arial" panose="020B0604020202020204" pitchFamily="34" charset="0"/>
              </a:defRPr>
            </a:lvl1pPr>
            <a:lvl2pPr marL="1219139" indent="-406379">
              <a:buClr>
                <a:srgbClr val="81B719"/>
              </a:buClr>
              <a:buFont typeface="Courier New" panose="02070309020205020404" pitchFamily="49" charset="0"/>
              <a:buChar char="o"/>
              <a:defRPr>
                <a:latin typeface="Arial" panose="020B0604020202020204" pitchFamily="34" charset="0"/>
                <a:cs typeface="Arial" panose="020B0604020202020204" pitchFamily="34" charset="0"/>
              </a:defRPr>
            </a:lvl2pPr>
            <a:lvl3pPr marL="2031899" indent="-406379">
              <a:buClr>
                <a:srgbClr val="81B719"/>
              </a:buClr>
              <a:buFont typeface="Arial" panose="020B0604020202020204" pitchFamily="34" charset="0"/>
              <a:buChar char="-"/>
              <a:defRPr>
                <a:latin typeface="Arial" panose="020B0604020202020204" pitchFamily="34" charset="0"/>
                <a:cs typeface="Arial" panose="020B0604020202020204" pitchFamily="34" charset="0"/>
              </a:defRPr>
            </a:lvl3pPr>
            <a:lvl4pPr marL="2844658" indent="-406379">
              <a:buClr>
                <a:srgbClr val="81B719"/>
              </a:buClr>
              <a:buFont typeface="Wingdings" panose="05000000000000000000" pitchFamily="2" charset="2"/>
              <a:buChar char="ü"/>
              <a:defRPr>
                <a:latin typeface="Arial" panose="020B0604020202020204" pitchFamily="34" charset="0"/>
                <a:cs typeface="Arial" panose="020B0604020202020204" pitchFamily="34" charset="0"/>
              </a:defRPr>
            </a:lvl4pPr>
            <a:lvl5pPr marL="3657417" indent="-406379">
              <a:buClr>
                <a:srgbClr val="81B719"/>
              </a:buClr>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Espace réservé du texte 2"/>
          <p:cNvSpPr>
            <a:spLocks noGrp="1"/>
          </p:cNvSpPr>
          <p:nvPr>
            <p:ph type="body" idx="13" hasCustomPrompt="1"/>
          </p:nvPr>
        </p:nvSpPr>
        <p:spPr>
          <a:xfrm>
            <a:off x="238322" y="6457246"/>
            <a:ext cx="11677729" cy="222015"/>
          </a:xfrm>
        </p:spPr>
        <p:txBody>
          <a:bodyPr>
            <a:noAutofit/>
          </a:bodyPr>
          <a:lstStyle>
            <a:lvl1pPr marL="0" indent="0">
              <a:buNone/>
              <a:defRPr sz="1600" baseline="0">
                <a:solidFill>
                  <a:schemeClr val="accent1">
                    <a:lumMod val="75000"/>
                  </a:schemeClr>
                </a:solidFill>
                <a:latin typeface="Arial" panose="020B0604020202020204" pitchFamily="34" charset="0"/>
                <a:cs typeface="Arial" panose="020B0604020202020204" pitchFamily="34" charset="0"/>
              </a:defRPr>
            </a:lvl1pPr>
            <a:lvl2pPr marL="812760" indent="0">
              <a:buNone/>
              <a:defRPr sz="3556">
                <a:solidFill>
                  <a:schemeClr val="tx1">
                    <a:tint val="75000"/>
                  </a:schemeClr>
                </a:solidFill>
              </a:defRPr>
            </a:lvl2pPr>
            <a:lvl3pPr marL="1625519" indent="0">
              <a:buNone/>
              <a:defRPr sz="3200">
                <a:solidFill>
                  <a:schemeClr val="tx1">
                    <a:tint val="75000"/>
                  </a:schemeClr>
                </a:solidFill>
              </a:defRPr>
            </a:lvl3pPr>
            <a:lvl4pPr marL="2438278" indent="0">
              <a:buNone/>
              <a:defRPr sz="2844">
                <a:solidFill>
                  <a:schemeClr val="tx1">
                    <a:tint val="75000"/>
                  </a:schemeClr>
                </a:solidFill>
              </a:defRPr>
            </a:lvl4pPr>
            <a:lvl5pPr marL="3251037" indent="0">
              <a:buNone/>
              <a:defRPr sz="2844">
                <a:solidFill>
                  <a:schemeClr val="tx1">
                    <a:tint val="75000"/>
                  </a:schemeClr>
                </a:solidFill>
              </a:defRPr>
            </a:lvl5pPr>
            <a:lvl6pPr marL="4063797" indent="0">
              <a:buNone/>
              <a:defRPr sz="2844">
                <a:solidFill>
                  <a:schemeClr val="tx1">
                    <a:tint val="75000"/>
                  </a:schemeClr>
                </a:solidFill>
              </a:defRPr>
            </a:lvl6pPr>
            <a:lvl7pPr marL="4876557" indent="0">
              <a:buNone/>
              <a:defRPr sz="2844">
                <a:solidFill>
                  <a:schemeClr val="tx1">
                    <a:tint val="75000"/>
                  </a:schemeClr>
                </a:solidFill>
              </a:defRPr>
            </a:lvl7pPr>
            <a:lvl8pPr marL="5689315" indent="0">
              <a:buNone/>
              <a:defRPr sz="2844">
                <a:solidFill>
                  <a:schemeClr val="tx1">
                    <a:tint val="75000"/>
                  </a:schemeClr>
                </a:solidFill>
              </a:defRPr>
            </a:lvl8pPr>
            <a:lvl9pPr marL="6502075" indent="0">
              <a:buNone/>
              <a:defRPr sz="2844">
                <a:solidFill>
                  <a:schemeClr val="tx1">
                    <a:tint val="75000"/>
                  </a:schemeClr>
                </a:solidFill>
              </a:defRPr>
            </a:lvl9pPr>
          </a:lstStyle>
          <a:p>
            <a:pPr lvl="0"/>
            <a:r>
              <a:rPr lang="fr-FR" dirty="0" smtClean="0"/>
              <a:t>RAPPEL TITRE PRINCIPAL</a:t>
            </a:r>
          </a:p>
        </p:txBody>
      </p:sp>
      <p:pic>
        <p:nvPicPr>
          <p:cNvPr id="9" name="Image 8"/>
          <p:cNvPicPr>
            <a:picLocks noChangeAspect="1"/>
          </p:cNvPicPr>
          <p:nvPr userDrawn="1"/>
        </p:nvPicPr>
        <p:blipFill>
          <a:blip r:embed="rId2"/>
          <a:stretch>
            <a:fillRect/>
          </a:stretch>
        </p:blipFill>
        <p:spPr>
          <a:xfrm>
            <a:off x="10908016" y="3"/>
            <a:ext cx="1283984" cy="1262128"/>
          </a:xfrm>
          <a:prstGeom prst="rect">
            <a:avLst/>
          </a:prstGeom>
        </p:spPr>
      </p:pic>
      <p:sp>
        <p:nvSpPr>
          <p:cNvPr id="5" name="Titre 1"/>
          <p:cNvSpPr>
            <a:spLocks noGrp="1"/>
          </p:cNvSpPr>
          <p:nvPr>
            <p:ph type="title" hasCustomPrompt="1"/>
          </p:nvPr>
        </p:nvSpPr>
        <p:spPr>
          <a:xfrm>
            <a:off x="254865" y="790226"/>
            <a:ext cx="10193631" cy="686740"/>
          </a:xfrm>
        </p:spPr>
        <p:txBody>
          <a:bodyPr anchor="t">
            <a:normAutofit/>
          </a:bodyPr>
          <a:lstStyle>
            <a:lvl1pPr algn="l">
              <a:defRPr sz="4267" b="1" cap="all" baseline="0">
                <a:solidFill>
                  <a:srgbClr val="0A3083"/>
                </a:solidFill>
                <a:latin typeface="Arial" panose="020B0604020202020204" pitchFamily="34" charset="0"/>
                <a:cs typeface="Arial" panose="020B0604020202020204" pitchFamily="34" charset="0"/>
              </a:defRPr>
            </a:lvl1pPr>
          </a:lstStyle>
          <a:p>
            <a:r>
              <a:rPr lang="fr-FR" dirty="0" smtClean="0"/>
              <a:t>Titre SLIDE</a:t>
            </a:r>
            <a:endParaRPr lang="fr-FR" dirty="0"/>
          </a:p>
        </p:txBody>
      </p:sp>
    </p:spTree>
    <p:extLst>
      <p:ext uri="{BB962C8B-B14F-4D97-AF65-F5344CB8AC3E}">
        <p14:creationId xmlns:p14="http://schemas.microsoft.com/office/powerpoint/2010/main" val="61076448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1851" y="1712149"/>
            <a:ext cx="10515600" cy="856075"/>
          </a:xfrm>
        </p:spPr>
        <p:txBody>
          <a:bodyPr anchor="t">
            <a:normAutofit/>
          </a:bodyPr>
          <a:lstStyle>
            <a:lvl1pPr algn="ctr">
              <a:defRPr sz="7110" b="1" cap="all" baseline="0">
                <a:solidFill>
                  <a:srgbClr val="0A3083"/>
                </a:solidFill>
                <a:latin typeface="Arial" panose="020B0604020202020204" pitchFamily="34" charset="0"/>
                <a:cs typeface="Arial" panose="020B0604020202020204" pitchFamily="34" charset="0"/>
              </a:defRPr>
            </a:lvl1pPr>
          </a:lstStyle>
          <a:p>
            <a:r>
              <a:rPr lang="fr-FR" dirty="0" smtClean="0"/>
              <a:t>Titre SOUS PARTIE</a:t>
            </a:r>
            <a:endParaRPr lang="fr-FR" dirty="0"/>
          </a:p>
        </p:txBody>
      </p:sp>
      <p:sp>
        <p:nvSpPr>
          <p:cNvPr id="3" name="Espace réservé du texte 2"/>
          <p:cNvSpPr>
            <a:spLocks noGrp="1"/>
          </p:cNvSpPr>
          <p:nvPr>
            <p:ph type="body" idx="1" hasCustomPrompt="1"/>
          </p:nvPr>
        </p:nvSpPr>
        <p:spPr>
          <a:xfrm>
            <a:off x="831851" y="2662299"/>
            <a:ext cx="10515600" cy="893704"/>
          </a:xfrm>
        </p:spPr>
        <p:txBody>
          <a:bodyPr/>
          <a:lstStyle>
            <a:lvl1pPr marL="0" indent="0" algn="ctr">
              <a:buNone/>
              <a:defRPr sz="4267" baseline="0">
                <a:solidFill>
                  <a:srgbClr val="81B719"/>
                </a:solidFill>
                <a:latin typeface="Arial"/>
              </a:defRPr>
            </a:lvl1pPr>
            <a:lvl2pPr marL="812760" indent="0">
              <a:buNone/>
              <a:defRPr sz="3556">
                <a:solidFill>
                  <a:schemeClr val="tx1">
                    <a:tint val="75000"/>
                  </a:schemeClr>
                </a:solidFill>
              </a:defRPr>
            </a:lvl2pPr>
            <a:lvl3pPr marL="1625519" indent="0">
              <a:buNone/>
              <a:defRPr sz="3200">
                <a:solidFill>
                  <a:schemeClr val="tx1">
                    <a:tint val="75000"/>
                  </a:schemeClr>
                </a:solidFill>
              </a:defRPr>
            </a:lvl3pPr>
            <a:lvl4pPr marL="2438278" indent="0">
              <a:buNone/>
              <a:defRPr sz="2844">
                <a:solidFill>
                  <a:schemeClr val="tx1">
                    <a:tint val="75000"/>
                  </a:schemeClr>
                </a:solidFill>
              </a:defRPr>
            </a:lvl4pPr>
            <a:lvl5pPr marL="3251037" indent="0">
              <a:buNone/>
              <a:defRPr sz="2844">
                <a:solidFill>
                  <a:schemeClr val="tx1">
                    <a:tint val="75000"/>
                  </a:schemeClr>
                </a:solidFill>
              </a:defRPr>
            </a:lvl5pPr>
            <a:lvl6pPr marL="4063797" indent="0">
              <a:buNone/>
              <a:defRPr sz="2844">
                <a:solidFill>
                  <a:schemeClr val="tx1">
                    <a:tint val="75000"/>
                  </a:schemeClr>
                </a:solidFill>
              </a:defRPr>
            </a:lvl6pPr>
            <a:lvl7pPr marL="4876557" indent="0">
              <a:buNone/>
              <a:defRPr sz="2844">
                <a:solidFill>
                  <a:schemeClr val="tx1">
                    <a:tint val="75000"/>
                  </a:schemeClr>
                </a:solidFill>
              </a:defRPr>
            </a:lvl7pPr>
            <a:lvl8pPr marL="5689315" indent="0">
              <a:buNone/>
              <a:defRPr sz="2844">
                <a:solidFill>
                  <a:schemeClr val="tx1">
                    <a:tint val="75000"/>
                  </a:schemeClr>
                </a:solidFill>
              </a:defRPr>
            </a:lvl8pPr>
            <a:lvl9pPr marL="6502075" indent="0">
              <a:buNone/>
              <a:defRPr sz="2844">
                <a:solidFill>
                  <a:schemeClr val="tx1">
                    <a:tint val="75000"/>
                  </a:schemeClr>
                </a:solidFill>
              </a:defRPr>
            </a:lvl9pPr>
          </a:lstStyle>
          <a:p>
            <a:pPr lvl="0"/>
            <a:r>
              <a:rPr lang="fr-FR" dirty="0" smtClean="0"/>
              <a:t>Sous-titre</a:t>
            </a:r>
          </a:p>
        </p:txBody>
      </p:sp>
      <p:pic>
        <p:nvPicPr>
          <p:cNvPr id="5" name="Image 4"/>
          <p:cNvPicPr>
            <a:picLocks noChangeAspect="1"/>
          </p:cNvPicPr>
          <p:nvPr userDrawn="1"/>
        </p:nvPicPr>
        <p:blipFill>
          <a:blip r:embed="rId2"/>
          <a:stretch>
            <a:fillRect/>
          </a:stretch>
        </p:blipFill>
        <p:spPr>
          <a:xfrm>
            <a:off x="5454007" y="5314252"/>
            <a:ext cx="1283984" cy="1262128"/>
          </a:xfrm>
          <a:prstGeom prst="rect">
            <a:avLst/>
          </a:prstGeom>
        </p:spPr>
      </p:pic>
    </p:spTree>
    <p:extLst>
      <p:ext uri="{BB962C8B-B14F-4D97-AF65-F5344CB8AC3E}">
        <p14:creationId xmlns:p14="http://schemas.microsoft.com/office/powerpoint/2010/main" val="285791830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250864" y="1683927"/>
            <a:ext cx="5743536" cy="4667016"/>
          </a:xfrm>
        </p:spPr>
        <p:txBody>
          <a:bodyPr/>
          <a:lstStyle>
            <a:lvl1pPr marL="406379" indent="-406379">
              <a:buClr>
                <a:srgbClr val="81B719"/>
              </a:buClr>
              <a:buFont typeface="Wingdings" panose="05000000000000000000" pitchFamily="2" charset="2"/>
              <a:buChar char=""/>
              <a:defRPr>
                <a:latin typeface="Arial"/>
              </a:defRPr>
            </a:lvl1pPr>
            <a:lvl2pPr marL="1219139" indent="-406379">
              <a:buClr>
                <a:srgbClr val="81B719"/>
              </a:buClr>
              <a:buFont typeface="Courier New" panose="02070309020205020404" pitchFamily="49" charset="0"/>
              <a:buChar char="o"/>
              <a:defRPr/>
            </a:lvl2pPr>
            <a:lvl3pPr marL="2031899" indent="-406379">
              <a:buClr>
                <a:srgbClr val="81B719"/>
              </a:buClr>
              <a:buFont typeface="Calibri" panose="020F0502020204030204" pitchFamily="34" charset="0"/>
              <a:buChar char="-"/>
              <a:defRPr/>
            </a:lvl3pPr>
            <a:lvl4pPr marL="2844658" indent="-406379">
              <a:buClr>
                <a:srgbClr val="81B719"/>
              </a:buClr>
              <a:buFont typeface="Wingdings" panose="05000000000000000000" pitchFamily="2" charset="2"/>
              <a:buChar char="ü"/>
              <a:defRPr/>
            </a:lvl4pPr>
            <a:lvl5pPr marL="3657417" indent="-406379">
              <a:buClr>
                <a:srgbClr val="81B719"/>
              </a:buClr>
              <a:buFont typeface="Wingdings" panose="05000000000000000000" pitchFamily="2" charset="2"/>
              <a:buChar char="v"/>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6197602" y="1693334"/>
            <a:ext cx="5768623" cy="4667015"/>
          </a:xfrm>
        </p:spPr>
        <p:txBody>
          <a:bodyPr/>
          <a:lstStyle>
            <a:lvl1pPr marL="406379" indent="-406379">
              <a:buClr>
                <a:srgbClr val="81B719"/>
              </a:buClr>
              <a:buFont typeface="Wingdings" panose="05000000000000000000" pitchFamily="2" charset="2"/>
              <a:buChar char=""/>
              <a:defRPr/>
            </a:lvl1pPr>
            <a:lvl2pPr marL="1219139" indent="-406379">
              <a:buClr>
                <a:srgbClr val="81B719"/>
              </a:buClr>
              <a:buFont typeface="Courier New" panose="02070309020205020404" pitchFamily="49" charset="0"/>
              <a:buChar char="o"/>
              <a:defRPr/>
            </a:lvl2pPr>
            <a:lvl3pPr marL="2031899" indent="-406379">
              <a:buClr>
                <a:srgbClr val="81B719"/>
              </a:buClr>
              <a:buFont typeface="Calibri" panose="020F0502020204030204" pitchFamily="34" charset="0"/>
              <a:buChar char="-"/>
              <a:defRPr/>
            </a:lvl3pPr>
            <a:lvl4pPr marL="2844658" indent="-406379">
              <a:buClr>
                <a:srgbClr val="81B719"/>
              </a:buClr>
              <a:buFont typeface="Wingdings" panose="05000000000000000000" pitchFamily="2" charset="2"/>
              <a:buChar char="ü"/>
              <a:defRPr/>
            </a:lvl4pPr>
            <a:lvl5pPr marL="3657417" indent="-406379">
              <a:buClr>
                <a:srgbClr val="81B719"/>
              </a:buClr>
              <a:buFont typeface="Wingdings" panose="05000000000000000000" pitchFamily="2" charset="2"/>
              <a:buChar char="v"/>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texte 2"/>
          <p:cNvSpPr>
            <a:spLocks noGrp="1"/>
          </p:cNvSpPr>
          <p:nvPr>
            <p:ph type="body" idx="13" hasCustomPrompt="1"/>
          </p:nvPr>
        </p:nvSpPr>
        <p:spPr>
          <a:xfrm>
            <a:off x="238322" y="6457246"/>
            <a:ext cx="11727903" cy="231423"/>
          </a:xfrm>
        </p:spPr>
        <p:txBody>
          <a:bodyPr>
            <a:noAutofit/>
          </a:bodyPr>
          <a:lstStyle>
            <a:lvl1pPr marL="0" indent="0">
              <a:buNone/>
              <a:defRPr sz="1600" baseline="0">
                <a:solidFill>
                  <a:schemeClr val="accent1">
                    <a:lumMod val="75000"/>
                  </a:schemeClr>
                </a:solidFill>
                <a:latin typeface="Arial" panose="020B0604020202020204" pitchFamily="34" charset="0"/>
                <a:cs typeface="Arial" panose="020B0604020202020204" pitchFamily="34" charset="0"/>
              </a:defRPr>
            </a:lvl1pPr>
            <a:lvl2pPr marL="812760" indent="0">
              <a:buNone/>
              <a:defRPr sz="3556">
                <a:solidFill>
                  <a:schemeClr val="tx1">
                    <a:tint val="75000"/>
                  </a:schemeClr>
                </a:solidFill>
              </a:defRPr>
            </a:lvl2pPr>
            <a:lvl3pPr marL="1625519" indent="0">
              <a:buNone/>
              <a:defRPr sz="3200">
                <a:solidFill>
                  <a:schemeClr val="tx1">
                    <a:tint val="75000"/>
                  </a:schemeClr>
                </a:solidFill>
              </a:defRPr>
            </a:lvl3pPr>
            <a:lvl4pPr marL="2438278" indent="0">
              <a:buNone/>
              <a:defRPr sz="2844">
                <a:solidFill>
                  <a:schemeClr val="tx1">
                    <a:tint val="75000"/>
                  </a:schemeClr>
                </a:solidFill>
              </a:defRPr>
            </a:lvl4pPr>
            <a:lvl5pPr marL="3251037" indent="0">
              <a:buNone/>
              <a:defRPr sz="2844">
                <a:solidFill>
                  <a:schemeClr val="tx1">
                    <a:tint val="75000"/>
                  </a:schemeClr>
                </a:solidFill>
              </a:defRPr>
            </a:lvl5pPr>
            <a:lvl6pPr marL="4063797" indent="0">
              <a:buNone/>
              <a:defRPr sz="2844">
                <a:solidFill>
                  <a:schemeClr val="tx1">
                    <a:tint val="75000"/>
                  </a:schemeClr>
                </a:solidFill>
              </a:defRPr>
            </a:lvl6pPr>
            <a:lvl7pPr marL="4876557" indent="0">
              <a:buNone/>
              <a:defRPr sz="2844">
                <a:solidFill>
                  <a:schemeClr val="tx1">
                    <a:tint val="75000"/>
                  </a:schemeClr>
                </a:solidFill>
              </a:defRPr>
            </a:lvl7pPr>
            <a:lvl8pPr marL="5689315" indent="0">
              <a:buNone/>
              <a:defRPr sz="2844">
                <a:solidFill>
                  <a:schemeClr val="tx1">
                    <a:tint val="75000"/>
                  </a:schemeClr>
                </a:solidFill>
              </a:defRPr>
            </a:lvl8pPr>
            <a:lvl9pPr marL="6502075" indent="0">
              <a:buNone/>
              <a:defRPr sz="2844">
                <a:solidFill>
                  <a:schemeClr val="tx1">
                    <a:tint val="75000"/>
                  </a:schemeClr>
                </a:solidFill>
              </a:defRPr>
            </a:lvl9pPr>
          </a:lstStyle>
          <a:p>
            <a:pPr lvl="0"/>
            <a:r>
              <a:rPr lang="fr-FR" dirty="0" smtClean="0"/>
              <a:t>RAPPEL TITRE PRINCIPAL</a:t>
            </a:r>
          </a:p>
        </p:txBody>
      </p:sp>
      <p:sp>
        <p:nvSpPr>
          <p:cNvPr id="10" name="Titre 1"/>
          <p:cNvSpPr>
            <a:spLocks noGrp="1"/>
          </p:cNvSpPr>
          <p:nvPr>
            <p:ph type="title" hasCustomPrompt="1"/>
          </p:nvPr>
        </p:nvSpPr>
        <p:spPr>
          <a:xfrm>
            <a:off x="254865" y="790226"/>
            <a:ext cx="10243804" cy="686740"/>
          </a:xfrm>
        </p:spPr>
        <p:txBody>
          <a:bodyPr anchor="t">
            <a:normAutofit/>
          </a:bodyPr>
          <a:lstStyle>
            <a:lvl1pPr algn="l">
              <a:defRPr sz="4267" b="1" cap="all" baseline="0">
                <a:solidFill>
                  <a:srgbClr val="0A3083"/>
                </a:solidFill>
                <a:latin typeface="Arial" panose="020B0604020202020204" pitchFamily="34" charset="0"/>
                <a:cs typeface="Arial" panose="020B0604020202020204" pitchFamily="34" charset="0"/>
              </a:defRPr>
            </a:lvl1pPr>
          </a:lstStyle>
          <a:p>
            <a:r>
              <a:rPr lang="fr-FR" dirty="0" smtClean="0"/>
              <a:t>Titre SLIDE</a:t>
            </a:r>
            <a:endParaRPr lang="fr-FR" dirty="0"/>
          </a:p>
        </p:txBody>
      </p:sp>
      <p:pic>
        <p:nvPicPr>
          <p:cNvPr id="9" name="Image 8"/>
          <p:cNvPicPr>
            <a:picLocks noChangeAspect="1"/>
          </p:cNvPicPr>
          <p:nvPr userDrawn="1"/>
        </p:nvPicPr>
        <p:blipFill>
          <a:blip r:embed="rId2"/>
          <a:stretch>
            <a:fillRect/>
          </a:stretch>
        </p:blipFill>
        <p:spPr>
          <a:xfrm>
            <a:off x="10908016" y="3"/>
            <a:ext cx="1283984" cy="1262128"/>
          </a:xfrm>
          <a:prstGeom prst="rect">
            <a:avLst/>
          </a:prstGeom>
        </p:spPr>
      </p:pic>
    </p:spTree>
    <p:extLst>
      <p:ext uri="{BB962C8B-B14F-4D97-AF65-F5344CB8AC3E}">
        <p14:creationId xmlns:p14="http://schemas.microsoft.com/office/powerpoint/2010/main" val="12523320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502CD5C-3E68-43F6-B3C2-1686FCF761E1}" type="datetimeFigureOut">
              <a:rPr lang="fr-FR" smtClean="0"/>
              <a:t>12/01/2023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4286272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5" name="Titre 1"/>
          <p:cNvSpPr>
            <a:spLocks noGrp="1"/>
          </p:cNvSpPr>
          <p:nvPr>
            <p:ph type="title" hasCustomPrompt="1"/>
          </p:nvPr>
        </p:nvSpPr>
        <p:spPr>
          <a:xfrm>
            <a:off x="254865" y="790226"/>
            <a:ext cx="10243804" cy="686740"/>
          </a:xfrm>
        </p:spPr>
        <p:txBody>
          <a:bodyPr anchor="t">
            <a:normAutofit/>
          </a:bodyPr>
          <a:lstStyle>
            <a:lvl1pPr algn="l">
              <a:defRPr sz="4267" b="1" cap="all" baseline="0">
                <a:solidFill>
                  <a:srgbClr val="0A3083"/>
                </a:solidFill>
                <a:latin typeface="Arial" panose="020B0604020202020204" pitchFamily="34" charset="0"/>
                <a:cs typeface="Arial" panose="020B0604020202020204" pitchFamily="34" charset="0"/>
              </a:defRPr>
            </a:lvl1pPr>
          </a:lstStyle>
          <a:p>
            <a:r>
              <a:rPr lang="fr-FR" dirty="0" smtClean="0"/>
              <a:t>Titre SLIDE</a:t>
            </a:r>
            <a:endParaRPr lang="fr-FR" dirty="0"/>
          </a:p>
        </p:txBody>
      </p:sp>
      <p:pic>
        <p:nvPicPr>
          <p:cNvPr id="4" name="Image 3"/>
          <p:cNvPicPr>
            <a:picLocks noChangeAspect="1"/>
          </p:cNvPicPr>
          <p:nvPr userDrawn="1"/>
        </p:nvPicPr>
        <p:blipFill>
          <a:blip r:embed="rId2"/>
          <a:stretch>
            <a:fillRect/>
          </a:stretch>
        </p:blipFill>
        <p:spPr>
          <a:xfrm>
            <a:off x="10908016" y="3"/>
            <a:ext cx="1283984" cy="1262128"/>
          </a:xfrm>
          <a:prstGeom prst="rect">
            <a:avLst/>
          </a:prstGeom>
        </p:spPr>
      </p:pic>
    </p:spTree>
    <p:extLst>
      <p:ext uri="{BB962C8B-B14F-4D97-AF65-F5344CB8AC3E}">
        <p14:creationId xmlns:p14="http://schemas.microsoft.com/office/powerpoint/2010/main" val="42341059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502CD5C-3E68-43F6-B3C2-1686FCF761E1}" type="datetimeFigureOut">
              <a:rPr lang="fr-FR" smtClean="0"/>
              <a:t>12/01/2023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159671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502CD5C-3E68-43F6-B3C2-1686FCF761E1}" type="datetimeFigureOut">
              <a:rPr lang="fr-FR" smtClean="0"/>
              <a:t>12/01/2023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424911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502CD5C-3E68-43F6-B3C2-1686FCF761E1}" type="datetimeFigureOut">
              <a:rPr lang="fr-FR" smtClean="0"/>
              <a:t>12/01/2023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4A9F46-3E71-4769-9B57-98B426A4AC1E}" type="slidenum">
              <a:rPr lang="fr-FR" smtClean="0"/>
              <a:t>‹N°›</a:t>
            </a:fld>
            <a:endParaRPr lang="fr-FR"/>
          </a:p>
        </p:txBody>
      </p:sp>
    </p:spTree>
    <p:extLst>
      <p:ext uri="{BB962C8B-B14F-4D97-AF65-F5344CB8AC3E}">
        <p14:creationId xmlns:p14="http://schemas.microsoft.com/office/powerpoint/2010/main" val="163755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2CD5C-3E68-43F6-B3C2-1686FCF761E1}" type="datetimeFigureOut">
              <a:rPr lang="fr-FR" smtClean="0"/>
              <a:t>12/01/2023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A9F46-3E71-4769-9B57-98B426A4AC1E}" type="slidenum">
              <a:rPr lang="fr-FR" smtClean="0"/>
              <a:t>‹N°›</a:t>
            </a:fld>
            <a:endParaRPr lang="fr-FR"/>
          </a:p>
        </p:txBody>
      </p:sp>
    </p:spTree>
    <p:extLst>
      <p:ext uri="{BB962C8B-B14F-4D97-AF65-F5344CB8AC3E}">
        <p14:creationId xmlns:p14="http://schemas.microsoft.com/office/powerpoint/2010/main" val="2199116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fr-FR"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‹N°›</a:t>
            </a:fld>
            <a:endParaRPr kumimoji="0" lang="fr-FR"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36016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a:off x="0" y="6642556"/>
            <a:ext cx="12192000" cy="215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1" name="Google Shape;11;p15"/>
          <p:cNvSpPr txBox="1">
            <a:spLocks noGrp="1"/>
          </p:cNvSpPr>
          <p:nvPr>
            <p:ph type="ftr" idx="11"/>
          </p:nvPr>
        </p:nvSpPr>
        <p:spPr>
          <a:xfrm>
            <a:off x="604800" y="6688723"/>
            <a:ext cx="6305200" cy="123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12" name="Google Shape;12;p15"/>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13" name="Google Shape;13;p15"/>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5"/>
          <p:cNvSpPr txBox="1">
            <a:spLocks noGrp="1"/>
          </p:cNvSpPr>
          <p:nvPr>
            <p:ph type="body" idx="1"/>
          </p:nvPr>
        </p:nvSpPr>
        <p:spPr>
          <a:xfrm>
            <a:off x="604799" y="1825625"/>
            <a:ext cx="11149600" cy="69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00"/>
              </a:spcBef>
              <a:spcAft>
                <a:spcPts val="0"/>
              </a:spcAft>
              <a:buClr>
                <a:srgbClr val="000000"/>
              </a:buClr>
              <a:buSzPts val="1400"/>
              <a:buFont typeface="Arial"/>
              <a:buNone/>
              <a:defRPr sz="1500" b="0" i="0" u="none" strike="noStrike" cap="none">
                <a:solidFill>
                  <a:schemeClr val="dk1"/>
                </a:solidFill>
                <a:latin typeface="Arial"/>
                <a:ea typeface="Arial"/>
                <a:cs typeface="Arial"/>
                <a:sym typeface="Arial"/>
              </a:defRPr>
            </a:lvl1pPr>
            <a:lvl2pPr marL="914400" marR="0" lvl="1" indent="-317500" algn="l" rtl="0">
              <a:lnSpc>
                <a:spcPct val="100000"/>
              </a:lnSpc>
              <a:spcBef>
                <a:spcPts val="200"/>
              </a:spcBef>
              <a:spcAft>
                <a:spcPts val="0"/>
              </a:spcAft>
              <a:buClr>
                <a:srgbClr val="E5554F"/>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1150" algn="l" rtl="0">
              <a:lnSpc>
                <a:spcPct val="100000"/>
              </a:lnSpc>
              <a:spcBef>
                <a:spcPts val="200"/>
              </a:spcBef>
              <a:spcAft>
                <a:spcPts val="0"/>
              </a:spcAft>
              <a:buClr>
                <a:srgbClr val="E5554F"/>
              </a:buClr>
              <a:buSzPts val="1300"/>
              <a:buFont typeface="Courier New"/>
              <a:buChar char="o"/>
              <a:defRPr sz="13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4375740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a:off x="0" y="6642556"/>
            <a:ext cx="12192000" cy="215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1" name="Google Shape;11;p15"/>
          <p:cNvSpPr txBox="1">
            <a:spLocks noGrp="1"/>
          </p:cNvSpPr>
          <p:nvPr>
            <p:ph type="ftr" idx="11"/>
          </p:nvPr>
        </p:nvSpPr>
        <p:spPr>
          <a:xfrm>
            <a:off x="604800" y="6688723"/>
            <a:ext cx="6305200" cy="123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12" name="Google Shape;12;p15"/>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13" name="Google Shape;13;p15"/>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5"/>
          <p:cNvSpPr txBox="1">
            <a:spLocks noGrp="1"/>
          </p:cNvSpPr>
          <p:nvPr>
            <p:ph type="body" idx="1"/>
          </p:nvPr>
        </p:nvSpPr>
        <p:spPr>
          <a:xfrm>
            <a:off x="604799" y="1825625"/>
            <a:ext cx="11149600" cy="69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00"/>
              </a:spcBef>
              <a:spcAft>
                <a:spcPts val="0"/>
              </a:spcAft>
              <a:buClr>
                <a:srgbClr val="000000"/>
              </a:buClr>
              <a:buSzPts val="1400"/>
              <a:buFont typeface="Arial"/>
              <a:buNone/>
              <a:defRPr sz="1500" b="0" i="0" u="none" strike="noStrike" cap="none">
                <a:solidFill>
                  <a:schemeClr val="dk1"/>
                </a:solidFill>
                <a:latin typeface="Arial"/>
                <a:ea typeface="Arial"/>
                <a:cs typeface="Arial"/>
                <a:sym typeface="Arial"/>
              </a:defRPr>
            </a:lvl1pPr>
            <a:lvl2pPr marL="914400" marR="0" lvl="1" indent="-317500" algn="l" rtl="0">
              <a:lnSpc>
                <a:spcPct val="100000"/>
              </a:lnSpc>
              <a:spcBef>
                <a:spcPts val="200"/>
              </a:spcBef>
              <a:spcAft>
                <a:spcPts val="0"/>
              </a:spcAft>
              <a:buClr>
                <a:srgbClr val="E5554F"/>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1150" algn="l" rtl="0">
              <a:lnSpc>
                <a:spcPct val="100000"/>
              </a:lnSpc>
              <a:spcBef>
                <a:spcPts val="200"/>
              </a:spcBef>
              <a:spcAft>
                <a:spcPts val="0"/>
              </a:spcAft>
              <a:buClr>
                <a:srgbClr val="E5554F"/>
              </a:buClr>
              <a:buSzPts val="1300"/>
              <a:buFont typeface="Courier New"/>
              <a:buChar char="o"/>
              <a:defRPr sz="13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6275380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a:off x="0" y="6642556"/>
            <a:ext cx="12192000" cy="215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1" name="Google Shape;11;p15"/>
          <p:cNvSpPr txBox="1">
            <a:spLocks noGrp="1"/>
          </p:cNvSpPr>
          <p:nvPr>
            <p:ph type="ftr" idx="11"/>
          </p:nvPr>
        </p:nvSpPr>
        <p:spPr>
          <a:xfrm>
            <a:off x="604800" y="6688723"/>
            <a:ext cx="6305200" cy="123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fr-FR" kern="0">
              <a:solidFill>
                <a:prstClr val="white"/>
              </a:solidFill>
            </a:endParaRPr>
          </a:p>
        </p:txBody>
      </p:sp>
      <p:sp>
        <p:nvSpPr>
          <p:cNvPr id="12" name="Google Shape;12;p15"/>
          <p:cNvSpPr txBox="1">
            <a:spLocks noGrp="1"/>
          </p:cNvSpPr>
          <p:nvPr>
            <p:ph type="sldNum" idx="12"/>
          </p:nvPr>
        </p:nvSpPr>
        <p:spPr>
          <a:xfrm>
            <a:off x="11421521" y="6688723"/>
            <a:ext cx="332800" cy="123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smtClean="0">
                <a:solidFill>
                  <a:prstClr val="white"/>
                </a:solidFill>
              </a:rPr>
              <a:pPr/>
              <a:t>‹N°›</a:t>
            </a:fld>
            <a:endParaRPr lang="fr-FR" kern="0">
              <a:solidFill>
                <a:prstClr val="white"/>
              </a:solidFill>
            </a:endParaRPr>
          </a:p>
        </p:txBody>
      </p:sp>
      <p:sp>
        <p:nvSpPr>
          <p:cNvPr id="13" name="Google Shape;13;p15"/>
          <p:cNvSpPr txBox="1">
            <a:spLocks noGrp="1"/>
          </p:cNvSpPr>
          <p:nvPr>
            <p:ph type="title"/>
          </p:nvPr>
        </p:nvSpPr>
        <p:spPr>
          <a:xfrm>
            <a:off x="604800" y="529678"/>
            <a:ext cx="7200000" cy="3387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5"/>
          <p:cNvSpPr txBox="1">
            <a:spLocks noGrp="1"/>
          </p:cNvSpPr>
          <p:nvPr>
            <p:ph type="body" idx="1"/>
          </p:nvPr>
        </p:nvSpPr>
        <p:spPr>
          <a:xfrm>
            <a:off x="604799" y="1825625"/>
            <a:ext cx="11149600" cy="69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00"/>
              </a:spcBef>
              <a:spcAft>
                <a:spcPts val="0"/>
              </a:spcAft>
              <a:buClr>
                <a:srgbClr val="000000"/>
              </a:buClr>
              <a:buSzPts val="1400"/>
              <a:buFont typeface="Arial"/>
              <a:buNone/>
              <a:defRPr sz="1500" b="0" i="0" u="none" strike="noStrike" cap="none">
                <a:solidFill>
                  <a:schemeClr val="dk1"/>
                </a:solidFill>
                <a:latin typeface="Arial"/>
                <a:ea typeface="Arial"/>
                <a:cs typeface="Arial"/>
                <a:sym typeface="Arial"/>
              </a:defRPr>
            </a:lvl1pPr>
            <a:lvl2pPr marL="914400" marR="0" lvl="1" indent="-317500" algn="l" rtl="0">
              <a:lnSpc>
                <a:spcPct val="100000"/>
              </a:lnSpc>
              <a:spcBef>
                <a:spcPts val="200"/>
              </a:spcBef>
              <a:spcAft>
                <a:spcPts val="0"/>
              </a:spcAft>
              <a:buClr>
                <a:srgbClr val="E5554F"/>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1150" algn="l" rtl="0">
              <a:lnSpc>
                <a:spcPct val="100000"/>
              </a:lnSpc>
              <a:spcBef>
                <a:spcPts val="200"/>
              </a:spcBef>
              <a:spcAft>
                <a:spcPts val="0"/>
              </a:spcAft>
              <a:buClr>
                <a:srgbClr val="E5554F"/>
              </a:buClr>
              <a:buSzPts val="1300"/>
              <a:buFont typeface="Courier New"/>
              <a:buChar char="o"/>
              <a:defRPr sz="13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60684234"/>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1/12/2023</a:t>
            </a:fld>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60532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4693990E-08B4-4197-B787-B650FB9932D5}" type="datetimeFigureOut">
              <a:rPr lang="fr-FR" smtClean="0">
                <a:solidFill>
                  <a:prstClr val="black">
                    <a:tint val="75000"/>
                  </a:prstClr>
                </a:solidFill>
              </a:rPr>
              <a:pPr defTabSz="1219170"/>
              <a:t>12/01/2023</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E454726E-BC45-40B3-9A4F-3E86F9E5B386}" type="slidenum">
              <a:rPr lang="fr-FR" smtClean="0">
                <a:solidFill>
                  <a:prstClr val="black">
                    <a:tint val="75000"/>
                  </a:prstClr>
                </a:solidFill>
              </a:rPr>
              <a:pPr defTabSz="1219170"/>
              <a:t>‹N°›</a:t>
            </a:fld>
            <a:endParaRPr lang="fr-FR">
              <a:solidFill>
                <a:prstClr val="black">
                  <a:tint val="75000"/>
                </a:prstClr>
              </a:solidFill>
            </a:endParaRPr>
          </a:p>
        </p:txBody>
      </p:sp>
    </p:spTree>
    <p:extLst>
      <p:ext uri="{BB962C8B-B14F-4D97-AF65-F5344CB8AC3E}">
        <p14:creationId xmlns:p14="http://schemas.microsoft.com/office/powerpoint/2010/main" val="7521706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iming>
    <p:tnLst>
      <p:par>
        <p:cTn id="1" dur="indefinite" restart="never" nodeType="tmRoot"/>
      </p:par>
    </p:tnLst>
  </p:timing>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fedecardio.org/glossaire/g/glycemie/" TargetMode="External"/><Relationship Id="rId2" Type="http://schemas.openxmlformats.org/officeDocument/2006/relationships/hyperlink" Target="https://fedecardio.org/glossaire/p/pression-arterielle/" TargetMode="External"/><Relationship Id="rId1" Type="http://schemas.openxmlformats.org/officeDocument/2006/relationships/slideLayout" Target="../slideLayouts/slideLayout18.xml"/><Relationship Id="rId5" Type="http://schemas.openxmlformats.org/officeDocument/2006/relationships/image" Target="../media/image16.jpg"/><Relationship Id="rId4" Type="http://schemas.openxmlformats.org/officeDocument/2006/relationships/hyperlink" Target="https://fedecardio.org/glossaire/c/cholestero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droitauvelo.org/-Fiches-Argumentaires-188-"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s://www.education.gouv.fr/les-programmes-du-lycee-general-et-technologique-9812"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www.education.gouv.fr/les-programmes-du-lycee-general-et-technologique-9812"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hyperlink" Target="https://eduscol.education.fr/1769/programmes-et-ressources-en-prevention-sante-environnement-voie-professionnelle"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rev3.hautsdefrance.fr/dispositif/generation-rev3/" TargetMode="External"/><Relationship Id="rId2" Type="http://schemas.openxmlformats.org/officeDocument/2006/relationships/hyperlink" Target="mailto:frederic.marquet@hautsdefrance.fr" TargetMode="Externa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7.svg"/><Relationship Id="rId4" Type="http://schemas.openxmlformats.org/officeDocument/2006/relationships/image" Target="../media/image30.jp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hyperlink" Target="http://www.ville-ecomobile.org/"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0.jp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g"/></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www.ecomobilite.org/Les-inscriptions-au-challenge-de-l-ecomobilite-des-colleges" TargetMode="External"/><Relationship Id="rId1" Type="http://schemas.openxmlformats.org/officeDocument/2006/relationships/slideLayout" Target="../slideLayouts/slideLayout4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https://www.ecomobilite.org/Les-inscriptions-au-challenge-de-l-ecomobilite-des-colleges" TargetMode="External"/><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hyperlink" Target="http://umap.openstreetmap.fr/fr/map/challenge-ecomobilite-scolaire-college-2022-etabli_773660#10/50.5874/2.8098" TargetMode="External"/><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6.xml"/><Relationship Id="rId5" Type="http://schemas.openxmlformats.org/officeDocument/2006/relationships/image" Target="../media/image64.jpe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6.xml"/><Relationship Id="rId5" Type="http://schemas.openxmlformats.org/officeDocument/2006/relationships/image" Target="../media/image74.jp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46.xml"/><Relationship Id="rId5" Type="http://schemas.openxmlformats.org/officeDocument/2006/relationships/image" Target="../media/image80.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6.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1.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46.xml"/><Relationship Id="rId5" Type="http://schemas.openxmlformats.org/officeDocument/2006/relationships/image" Target="../media/image95.jpeg"/><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hyperlink" Target="mailto:raphael.honorez@ecomobilite.org" TargetMode="External"/><Relationship Id="rId2" Type="http://schemas.openxmlformats.org/officeDocument/2006/relationships/image" Target="../media/image102.png"/><Relationship Id="rId1" Type="http://schemas.openxmlformats.org/officeDocument/2006/relationships/slideLayout" Target="../slideLayouts/slideLayout52.xml"/><Relationship Id="rId5" Type="http://schemas.openxmlformats.org/officeDocument/2006/relationships/hyperlink" Target="http://www.ecomobilite.org/" TargetMode="External"/><Relationship Id="rId4" Type="http://schemas.openxmlformats.org/officeDocument/2006/relationships/hyperlink" Target="http://www.droitauvelo.org/"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leparisien.fr/biclou/"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836802" y="428335"/>
            <a:ext cx="2867819" cy="1907100"/>
          </a:xfrm>
          <a:prstGeom prst="rect">
            <a:avLst/>
          </a:prstGeom>
          <a:noFill/>
          <a:ln>
            <a:noFill/>
          </a:ln>
        </p:spPr>
      </p:pic>
      <p:pic>
        <p:nvPicPr>
          <p:cNvPr id="90" name="Google Shape;90;p1"/>
          <p:cNvPicPr preferRelativeResize="0"/>
          <p:nvPr/>
        </p:nvPicPr>
        <p:blipFill rotWithShape="1">
          <a:blip r:embed="rId4">
            <a:alphaModFix/>
          </a:blip>
          <a:srcRect/>
          <a:stretch/>
        </p:blipFill>
        <p:spPr>
          <a:xfrm>
            <a:off x="8422869" y="1009096"/>
            <a:ext cx="612306" cy="865800"/>
          </a:xfrm>
          <a:prstGeom prst="rect">
            <a:avLst/>
          </a:prstGeom>
          <a:noFill/>
          <a:ln>
            <a:noFill/>
          </a:ln>
        </p:spPr>
      </p:pic>
      <p:pic>
        <p:nvPicPr>
          <p:cNvPr id="91" name="Google Shape;91;p1"/>
          <p:cNvPicPr preferRelativeResize="0"/>
          <p:nvPr/>
        </p:nvPicPr>
        <p:blipFill rotWithShape="1">
          <a:blip r:embed="rId5">
            <a:alphaModFix/>
          </a:blip>
          <a:srcRect/>
          <a:stretch/>
        </p:blipFill>
        <p:spPr>
          <a:xfrm>
            <a:off x="1300616" y="5183762"/>
            <a:ext cx="672750" cy="672750"/>
          </a:xfrm>
          <a:prstGeom prst="rect">
            <a:avLst/>
          </a:prstGeom>
          <a:noFill/>
          <a:ln>
            <a:noFill/>
          </a:ln>
        </p:spPr>
      </p:pic>
      <p:sp>
        <p:nvSpPr>
          <p:cNvPr id="92" name="Google Shape;92;p1"/>
          <p:cNvSpPr txBox="1">
            <a:spLocks noGrp="1"/>
          </p:cNvSpPr>
          <p:nvPr>
            <p:ph type="subTitle" idx="1"/>
          </p:nvPr>
        </p:nvSpPr>
        <p:spPr>
          <a:xfrm>
            <a:off x="3239581" y="2659030"/>
            <a:ext cx="6017895" cy="2154336"/>
          </a:xfrm>
          <a:prstGeom prst="rect">
            <a:avLst/>
          </a:prstGeom>
          <a:noFill/>
          <a:ln>
            <a:noFill/>
          </a:ln>
        </p:spPr>
        <p:txBody>
          <a:bodyPr spcFirstLastPara="1" vert="horz" wrap="square" lIns="91425" tIns="45700" rIns="91425" bIns="45700" rtlCol="0" anchor="t" anchorCtr="0">
            <a:normAutofit lnSpcReduction="10000"/>
          </a:bodyPr>
          <a:lstStyle/>
          <a:p>
            <a:pPr>
              <a:lnSpc>
                <a:spcPct val="80000"/>
              </a:lnSpc>
              <a:spcBef>
                <a:spcPts val="0"/>
              </a:spcBef>
              <a:buClr>
                <a:srgbClr val="E30613"/>
              </a:buClr>
              <a:buSzPts val="3315"/>
            </a:pPr>
            <a:r>
              <a:rPr lang="fr-FR" sz="3600" b="1" i="1" dirty="0" smtClean="0">
                <a:solidFill>
                  <a:srgbClr val="E20613"/>
                </a:solidFill>
              </a:rPr>
              <a:t>Mobilité et lycées</a:t>
            </a:r>
            <a:br>
              <a:rPr lang="fr-FR" sz="3600" b="1" i="1" dirty="0" smtClean="0">
                <a:solidFill>
                  <a:srgbClr val="E20613"/>
                </a:solidFill>
              </a:rPr>
            </a:br>
            <a:r>
              <a:rPr lang="fr-FR" sz="3600" i="1" dirty="0" smtClean="0">
                <a:solidFill>
                  <a:srgbClr val="E20613"/>
                </a:solidFill>
              </a:rPr>
              <a:t>Temps de travail collectif</a:t>
            </a:r>
            <a:br>
              <a:rPr lang="fr-FR" sz="3600" i="1" dirty="0" smtClean="0">
                <a:solidFill>
                  <a:srgbClr val="E20613"/>
                </a:solidFill>
              </a:rPr>
            </a:br>
            <a:r>
              <a:rPr lang="fr-FR" sz="3315" i="1" dirty="0">
                <a:solidFill>
                  <a:srgbClr val="E30613"/>
                </a:solidFill>
              </a:rPr>
              <a:t/>
            </a:r>
            <a:br>
              <a:rPr lang="fr-FR" sz="3315" i="1" dirty="0">
                <a:solidFill>
                  <a:srgbClr val="E30613"/>
                </a:solidFill>
              </a:rPr>
            </a:br>
            <a:r>
              <a:rPr lang="fr-FR" sz="2200" i="1" dirty="0" smtClean="0"/>
              <a:t>Crem – Conseil Régional – URCPIE – Acteurs-relais</a:t>
            </a:r>
            <a:endParaRPr sz="2200" i="1" dirty="0">
              <a:solidFill>
                <a:srgbClr val="E30613"/>
              </a:solidFill>
            </a:endParaRPr>
          </a:p>
          <a:p>
            <a:pPr>
              <a:lnSpc>
                <a:spcPct val="80000"/>
              </a:lnSpc>
              <a:spcBef>
                <a:spcPts val="387"/>
              </a:spcBef>
              <a:buClr>
                <a:srgbClr val="6AC2BF"/>
              </a:buClr>
              <a:buSzPts val="1933"/>
            </a:pPr>
            <a:endParaRPr lang="fr-FR" sz="1933" b="1" dirty="0" smtClean="0">
              <a:solidFill>
                <a:srgbClr val="6AC2BF"/>
              </a:solidFill>
              <a:latin typeface="Arial"/>
              <a:ea typeface="Arial"/>
              <a:cs typeface="Arial"/>
              <a:sym typeface="Arial"/>
            </a:endParaRPr>
          </a:p>
          <a:p>
            <a:pPr>
              <a:lnSpc>
                <a:spcPct val="80000"/>
              </a:lnSpc>
              <a:spcBef>
                <a:spcPts val="387"/>
              </a:spcBef>
              <a:buClr>
                <a:srgbClr val="6AC2BF"/>
              </a:buClr>
              <a:buSzPts val="1933"/>
            </a:pPr>
            <a:r>
              <a:rPr lang="fr-FR" sz="1933" dirty="0" smtClean="0">
                <a:solidFill>
                  <a:srgbClr val="6AC2BF"/>
                </a:solidFill>
                <a:latin typeface="Arial"/>
                <a:ea typeface="Arial"/>
                <a:cs typeface="Arial"/>
                <a:sym typeface="Arial"/>
              </a:rPr>
              <a:t>Arras, CPIE Villes de l’Artois – 28 novembre 2022</a:t>
            </a:r>
            <a:endParaRPr sz="1933" dirty="0"/>
          </a:p>
          <a:p>
            <a:pPr>
              <a:lnSpc>
                <a:spcPct val="80000"/>
              </a:lnSpc>
              <a:spcBef>
                <a:spcPts val="544"/>
              </a:spcBef>
              <a:buClr>
                <a:srgbClr val="888888"/>
              </a:buClr>
              <a:buSzPts val="2720"/>
            </a:pPr>
            <a:endParaRPr sz="2720" dirty="0"/>
          </a:p>
        </p:txBody>
      </p:sp>
      <p:pic>
        <p:nvPicPr>
          <p:cNvPr id="93" name="Google Shape;93;p1"/>
          <p:cNvPicPr preferRelativeResize="0"/>
          <p:nvPr/>
        </p:nvPicPr>
        <p:blipFill rotWithShape="1">
          <a:blip r:embed="rId6">
            <a:alphaModFix/>
          </a:blip>
          <a:srcRect/>
          <a:stretch/>
        </p:blipFill>
        <p:spPr>
          <a:xfrm>
            <a:off x="9257476" y="1069105"/>
            <a:ext cx="1398951" cy="707850"/>
          </a:xfrm>
          <a:prstGeom prst="rect">
            <a:avLst/>
          </a:prstGeom>
          <a:noFill/>
          <a:ln>
            <a:noFill/>
          </a:ln>
        </p:spPr>
      </p:pic>
      <p:sp>
        <p:nvSpPr>
          <p:cNvPr id="94" name="Google Shape;94;p1"/>
          <p:cNvSpPr txBox="1"/>
          <p:nvPr/>
        </p:nvSpPr>
        <p:spPr>
          <a:xfrm>
            <a:off x="6638474" y="1334728"/>
            <a:ext cx="1932851" cy="3174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63" b="0" i="0" u="none" strike="noStrike" kern="1200" cap="none" spc="0" normalizeH="0" baseline="0" noProof="0" dirty="0">
                <a:ln>
                  <a:noFill/>
                </a:ln>
                <a:solidFill>
                  <a:prstClr val="black"/>
                </a:solidFill>
                <a:effectLst/>
                <a:uLnTx/>
                <a:uFillTx/>
                <a:latin typeface="Calibri"/>
                <a:ea typeface="Calibri"/>
                <a:cs typeface="Calibri"/>
                <a:sym typeface="Calibri"/>
              </a:rPr>
              <a:t>Co-animé par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0711" y="5158949"/>
            <a:ext cx="1780032" cy="722376"/>
          </a:xfrm>
          <a:prstGeom prst="rect">
            <a:avLst/>
          </a:prstGeom>
        </p:spPr>
      </p:pic>
    </p:spTree>
    <p:extLst>
      <p:ext uri="{BB962C8B-B14F-4D97-AF65-F5344CB8AC3E}">
        <p14:creationId xmlns:p14="http://schemas.microsoft.com/office/powerpoint/2010/main" val="2994345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082010" y="1776865"/>
            <a:ext cx="10463443" cy="4998164"/>
          </a:xfrm>
          <a:prstGeom prst="rect">
            <a:avLst/>
          </a:prstGeom>
        </p:spPr>
        <p:txBody>
          <a:bodyPr>
            <a:normAutofit/>
          </a:bodyPr>
          <a:lstStyle/>
          <a:p>
            <a:r>
              <a:rPr lang="fr-FR" b="1" dirty="0" smtClean="0"/>
              <a:t>Question 3 / </a:t>
            </a:r>
            <a:r>
              <a:rPr lang="fr-FR" b="1" dirty="0"/>
              <a:t>Quel est Le cadre de vos interventions aujourd’hui en lycée ? </a:t>
            </a:r>
            <a:r>
              <a:rPr lang="fr-FR" dirty="0" smtClean="0"/>
              <a:t> </a:t>
            </a:r>
            <a:r>
              <a:rPr lang="fr-FR" u="sng" dirty="0" smtClean="0"/>
              <a:t>Réponses en vrac</a:t>
            </a:r>
          </a:p>
          <a:p>
            <a:endParaRPr lang="fr-FR" u="sng" dirty="0"/>
          </a:p>
          <a:p>
            <a:pPr marL="285750" lvl="0" indent="-285750">
              <a:buFont typeface="Arial" panose="020B0604020202020204" pitchFamily="34" charset="0"/>
              <a:buChar char="•"/>
            </a:pPr>
            <a:r>
              <a:rPr lang="fr-FR" dirty="0" smtClean="0"/>
              <a:t>Convention Pluriannuel d’Objectifs avec la Région </a:t>
            </a:r>
          </a:p>
          <a:p>
            <a:pPr marL="285750" lvl="0" indent="-285750">
              <a:buFont typeface="Arial" panose="020B0604020202020204" pitchFamily="34" charset="0"/>
              <a:buChar char="•"/>
            </a:pPr>
            <a:r>
              <a:rPr lang="fr-FR" dirty="0"/>
              <a:t>I</a:t>
            </a:r>
            <a:r>
              <a:rPr lang="fr-FR" dirty="0" smtClean="0"/>
              <a:t>ntervenu </a:t>
            </a:r>
            <a:r>
              <a:rPr lang="fr-FR" dirty="0"/>
              <a:t>dans le cadre </a:t>
            </a:r>
            <a:r>
              <a:rPr lang="fr-FR" dirty="0" smtClean="0"/>
              <a:t>de génération biodiversité, aujourd'hui </a:t>
            </a:r>
            <a:r>
              <a:rPr lang="fr-FR" dirty="0"/>
              <a:t>programme lycée </a:t>
            </a:r>
            <a:r>
              <a:rPr lang="fr-FR" dirty="0" smtClean="0"/>
              <a:t>nature</a:t>
            </a:r>
            <a:r>
              <a:rPr lang="fr-FR" dirty="0"/>
              <a:t> </a:t>
            </a:r>
          </a:p>
          <a:p>
            <a:pPr marL="285750" lvl="0" indent="-285750">
              <a:buFont typeface="Arial" panose="020B0604020202020204" pitchFamily="34" charset="0"/>
              <a:buChar char="•"/>
            </a:pPr>
            <a:r>
              <a:rPr lang="fr-FR" dirty="0" smtClean="0"/>
              <a:t>Mix de financements par la </a:t>
            </a:r>
            <a:r>
              <a:rPr lang="fr-FR" dirty="0"/>
              <a:t>région, </a:t>
            </a:r>
            <a:r>
              <a:rPr lang="fr-FR" dirty="0" smtClean="0"/>
              <a:t>le lycée (enveloppe </a:t>
            </a:r>
            <a:r>
              <a:rPr lang="fr-FR" dirty="0"/>
              <a:t>de la région) sur </a:t>
            </a:r>
            <a:r>
              <a:rPr lang="fr-FR" dirty="0" smtClean="0"/>
              <a:t>différents </a:t>
            </a:r>
            <a:r>
              <a:rPr lang="fr-FR" dirty="0"/>
              <a:t>projets </a:t>
            </a:r>
            <a:r>
              <a:rPr lang="fr-FR" dirty="0" smtClean="0"/>
              <a:t>mais aussi grâce </a:t>
            </a:r>
            <a:r>
              <a:rPr lang="fr-FR" dirty="0"/>
              <a:t>au départements 59 et </a:t>
            </a:r>
            <a:r>
              <a:rPr lang="fr-FR" dirty="0" smtClean="0"/>
              <a:t>62, </a:t>
            </a:r>
            <a:r>
              <a:rPr lang="fr-FR" dirty="0"/>
              <a:t>les collectivités et fonds propres </a:t>
            </a:r>
            <a:r>
              <a:rPr lang="fr-FR" dirty="0" smtClean="0"/>
              <a:t>des établissements</a:t>
            </a:r>
            <a:endParaRPr lang="fr-FR" dirty="0"/>
          </a:p>
          <a:p>
            <a:pPr marL="285750" indent="-285750">
              <a:buFont typeface="Arial" panose="020B0604020202020204" pitchFamily="34" charset="0"/>
              <a:buChar char="•"/>
            </a:pPr>
            <a:r>
              <a:rPr lang="fr-FR" dirty="0" smtClean="0"/>
              <a:t>Appels </a:t>
            </a:r>
            <a:r>
              <a:rPr lang="fr-FR" dirty="0"/>
              <a:t>à </a:t>
            </a:r>
            <a:r>
              <a:rPr lang="fr-FR" dirty="0" smtClean="0"/>
              <a:t>projets. Les CPIE répondent à </a:t>
            </a:r>
            <a:r>
              <a:rPr lang="fr-FR" dirty="0"/>
              <a:t>un appel à projets et en fonction du financement proposent </a:t>
            </a:r>
            <a:r>
              <a:rPr lang="fr-FR" dirty="0" smtClean="0"/>
              <a:t>des actions </a:t>
            </a:r>
            <a:r>
              <a:rPr lang="fr-FR" dirty="0"/>
              <a:t>aux lycées </a:t>
            </a:r>
          </a:p>
          <a:p>
            <a:r>
              <a:rPr lang="fr-FR" dirty="0"/>
              <a:t> </a:t>
            </a:r>
          </a:p>
          <a:p>
            <a:pPr lvl="0"/>
            <a:r>
              <a:rPr lang="fr-FR" i="1" dirty="0" smtClean="0"/>
              <a:t>- &gt; Comment </a:t>
            </a:r>
            <a:r>
              <a:rPr lang="fr-FR" i="1" dirty="0"/>
              <a:t>identifier les compétences des CPIE en terme de mobilité ? identifier les </a:t>
            </a:r>
            <a:r>
              <a:rPr lang="fr-FR" i="1" dirty="0" smtClean="0"/>
              <a:t>cofinancements </a:t>
            </a:r>
            <a:r>
              <a:rPr lang="fr-FR" i="1" dirty="0"/>
              <a:t>et </a:t>
            </a:r>
            <a:r>
              <a:rPr lang="fr-FR" i="1" dirty="0" smtClean="0"/>
              <a:t>financements </a:t>
            </a:r>
            <a:r>
              <a:rPr lang="fr-FR" i="1" dirty="0"/>
              <a:t>complémentaires en lien avec la mobilité (lien à faire via la CREM)</a:t>
            </a:r>
            <a:r>
              <a:rPr lang="fr-FR" dirty="0"/>
              <a:t> ? </a:t>
            </a:r>
          </a:p>
        </p:txBody>
      </p:sp>
      <p:sp>
        <p:nvSpPr>
          <p:cNvPr id="4" name="CustomShape 1"/>
          <p:cNvSpPr/>
          <p:nvPr/>
        </p:nvSpPr>
        <p:spPr>
          <a:xfrm>
            <a:off x="1496291" y="92364"/>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smtClean="0">
                <a:ln>
                  <a:noFill/>
                </a:ln>
                <a:solidFill>
                  <a:srgbClr val="C00000"/>
                </a:solidFill>
                <a:effectLst/>
                <a:uLnTx/>
                <a:uFillTx/>
                <a:latin typeface="Calibri"/>
                <a:ea typeface="DejaVu Sans"/>
                <a:cs typeface="DejaVu Sans"/>
                <a:sym typeface="Arial"/>
              </a:rPr>
              <a:t>Speed-meeting</a:t>
            </a:r>
            <a:r>
              <a:rPr kumimoji="0" lang="fr-FR" sz="4400" b="0" i="0" u="none" strike="noStrike" kern="1200" cap="none" spc="-1" normalizeH="0" noProof="0" dirty="0" smtClean="0">
                <a:ln>
                  <a:noFill/>
                </a:ln>
                <a:solidFill>
                  <a:srgbClr val="C00000"/>
                </a:solidFill>
                <a:effectLst/>
                <a:uLnTx/>
                <a:uFillTx/>
                <a:latin typeface="Calibri"/>
                <a:ea typeface="DejaVu Sans"/>
                <a:cs typeface="DejaVu Sans"/>
                <a:sym typeface="Arial"/>
              </a:rPr>
              <a:t> pour questionner besoins des CPIE (3)</a:t>
            </a:r>
            <a:endParaRPr kumimoji="0" lang="fr-FR" sz="4400" b="0" i="0" u="none" strike="noStrike" kern="1200" cap="none" spc="-1" normalizeH="0" baseline="0" noProof="0" dirty="0">
              <a:ln>
                <a:noFill/>
              </a:ln>
              <a:solidFill>
                <a:srgbClr val="C00000"/>
              </a:solidFill>
              <a:effectLst/>
              <a:uLnTx/>
              <a:uFillTx/>
              <a:latin typeface="Calibri"/>
              <a:ea typeface="DejaVu Sans"/>
              <a:cs typeface="DejaVu Sans"/>
              <a:sym typeface="Arial"/>
            </a:endParaRPr>
          </a:p>
        </p:txBody>
      </p:sp>
    </p:spTree>
    <p:extLst>
      <p:ext uri="{BB962C8B-B14F-4D97-AF65-F5344CB8AC3E}">
        <p14:creationId xmlns:p14="http://schemas.microsoft.com/office/powerpoint/2010/main" val="287882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6AC2BF"/>
                </a:solidFill>
              </a:rPr>
              <a:t>ELEMENTS DE CONTEXTE</a:t>
            </a:r>
            <a:br>
              <a:rPr lang="fr-FR" b="1" dirty="0" smtClean="0">
                <a:solidFill>
                  <a:srgbClr val="6AC2BF"/>
                </a:solidFill>
              </a:rPr>
            </a:br>
            <a:r>
              <a:rPr lang="fr-FR" dirty="0" smtClean="0">
                <a:solidFill>
                  <a:srgbClr val="E30613"/>
                </a:solidFill>
              </a:rPr>
              <a:t>la mobilité, un enjeu transversal</a:t>
            </a:r>
            <a:endParaRPr lang="fr-FR" dirty="0">
              <a:solidFill>
                <a:srgbClr val="E30613"/>
              </a:solidFill>
            </a:endParaRPr>
          </a:p>
        </p:txBody>
      </p:sp>
      <p:sp>
        <p:nvSpPr>
          <p:cNvPr id="3" name="Espace réservé du texte 2"/>
          <p:cNvSpPr>
            <a:spLocks noGrp="1"/>
          </p:cNvSpPr>
          <p:nvPr>
            <p:ph type="body" idx="1"/>
          </p:nvPr>
        </p:nvSpPr>
        <p:spPr>
          <a:xfrm>
            <a:off x="609600" y="1913070"/>
            <a:ext cx="10972800" cy="4525963"/>
          </a:xfrm>
          <a:solidFill>
            <a:schemeClr val="bg1"/>
          </a:solidFill>
        </p:spPr>
        <p:txBody>
          <a:bodyPr>
            <a:normAutofit fontScale="92500" lnSpcReduction="20000"/>
          </a:bodyPr>
          <a:lstStyle/>
          <a:p>
            <a:pPr marL="0" lvl="0" indent="0" algn="ctr">
              <a:lnSpc>
                <a:spcPct val="200000"/>
              </a:lnSpc>
              <a:spcBef>
                <a:spcPct val="20000"/>
              </a:spcBef>
              <a:buClrTx/>
              <a:buSzTx/>
              <a:buNone/>
              <a:defRPr/>
            </a:pPr>
            <a:r>
              <a:rPr lang="fr-FR" b="1" kern="1200" dirty="0">
                <a:solidFill>
                  <a:srgbClr val="8064A2"/>
                </a:solidFill>
                <a:latin typeface="Calibri" panose="020F0502020204030204" pitchFamily="34" charset="0"/>
              </a:rPr>
              <a:t>Santé</a:t>
            </a:r>
            <a:r>
              <a:rPr lang="fr-FR" b="1" kern="1200" dirty="0">
                <a:solidFill>
                  <a:srgbClr val="CD00FF"/>
                </a:solidFill>
                <a:latin typeface="Calibri" panose="020F0502020204030204" pitchFamily="34" charset="0"/>
              </a:rPr>
              <a:t>			Qualité de l’air	</a:t>
            </a:r>
            <a:r>
              <a:rPr lang="fr-FR" b="1" kern="1200" dirty="0">
                <a:solidFill>
                  <a:srgbClr val="FFC100"/>
                </a:solidFill>
                <a:latin typeface="Calibri" panose="020F0502020204030204" pitchFamily="34" charset="0"/>
              </a:rPr>
              <a:t>	Sécurité routière		</a:t>
            </a:r>
            <a:r>
              <a:rPr lang="fr-FR" b="1" kern="1200" dirty="0">
                <a:solidFill>
                  <a:srgbClr val="93D150"/>
                </a:solidFill>
                <a:latin typeface="Calibri" panose="020F0502020204030204" pitchFamily="34" charset="0"/>
              </a:rPr>
              <a:t>Qualité de vie    	    </a:t>
            </a:r>
            <a:r>
              <a:rPr lang="fr-FR" b="1" kern="1200" dirty="0">
                <a:solidFill>
                  <a:srgbClr val="F79646"/>
                </a:solidFill>
                <a:latin typeface="Calibri" panose="020F0502020204030204" pitchFamily="34" charset="0"/>
              </a:rPr>
              <a:t>Economie</a:t>
            </a:r>
            <a:r>
              <a:rPr lang="fr-FR" b="1" kern="1200" dirty="0">
                <a:solidFill>
                  <a:srgbClr val="FF339A"/>
                </a:solidFill>
                <a:latin typeface="Calibri" panose="020F0502020204030204" pitchFamily="34" charset="0"/>
              </a:rPr>
              <a:t>     	</a:t>
            </a:r>
            <a:endParaRPr lang="fr-FR" b="1" kern="1200" dirty="0" smtClean="0">
              <a:solidFill>
                <a:srgbClr val="FF339A"/>
              </a:solidFill>
              <a:latin typeface="Calibri" panose="020F0502020204030204" pitchFamily="34" charset="0"/>
            </a:endParaRPr>
          </a:p>
          <a:p>
            <a:pPr marL="0" lvl="0" indent="0" algn="ctr">
              <a:lnSpc>
                <a:spcPct val="200000"/>
              </a:lnSpc>
              <a:spcBef>
                <a:spcPct val="20000"/>
              </a:spcBef>
              <a:buClrTx/>
              <a:buSzTx/>
              <a:buNone/>
              <a:defRPr/>
            </a:pPr>
            <a:r>
              <a:rPr lang="fr-FR" b="1" kern="1200" dirty="0" smtClean="0">
                <a:solidFill>
                  <a:srgbClr val="009A9B"/>
                </a:solidFill>
                <a:latin typeface="Calibri" panose="020F0502020204030204" pitchFamily="34" charset="0"/>
              </a:rPr>
              <a:t>Aménagement </a:t>
            </a:r>
            <a:r>
              <a:rPr lang="fr-FR" b="1" kern="1200" dirty="0">
                <a:solidFill>
                  <a:srgbClr val="009A9B"/>
                </a:solidFill>
                <a:latin typeface="Calibri" panose="020F0502020204030204" pitchFamily="34" charset="0"/>
              </a:rPr>
              <a:t>du territoire </a:t>
            </a:r>
            <a:r>
              <a:rPr lang="fr-FR" b="1" kern="1200" dirty="0">
                <a:solidFill>
                  <a:srgbClr val="CD00FF"/>
                </a:solidFill>
                <a:latin typeface="Calibri" panose="020F0502020204030204" pitchFamily="34" charset="0"/>
              </a:rPr>
              <a:t>	</a:t>
            </a:r>
            <a:r>
              <a:rPr lang="fr-FR" b="1" kern="1200" dirty="0" smtClean="0">
                <a:solidFill>
                  <a:srgbClr val="CD00FF"/>
                </a:solidFill>
                <a:latin typeface="Calibri" panose="020F0502020204030204" pitchFamily="34" charset="0"/>
              </a:rPr>
              <a:t>   </a:t>
            </a:r>
            <a:r>
              <a:rPr lang="fr-FR" b="1" kern="1200" dirty="0" smtClean="0">
                <a:solidFill>
                  <a:srgbClr val="0070C1"/>
                </a:solidFill>
                <a:latin typeface="Calibri" panose="020F0502020204030204" pitchFamily="34" charset="0"/>
              </a:rPr>
              <a:t>Climat           </a:t>
            </a:r>
            <a:r>
              <a:rPr lang="fr-FR" b="1" kern="1200" dirty="0" smtClean="0">
                <a:solidFill>
                  <a:srgbClr val="9BBB59">
                    <a:lumMod val="75000"/>
                  </a:srgbClr>
                </a:solidFill>
                <a:latin typeface="Calibri" panose="020F0502020204030204" pitchFamily="34" charset="0"/>
              </a:rPr>
              <a:t>Rapidité</a:t>
            </a:r>
            <a:r>
              <a:rPr lang="fr-FR" b="1" kern="1200" dirty="0">
                <a:solidFill>
                  <a:srgbClr val="9BBB59">
                    <a:lumMod val="75000"/>
                  </a:srgbClr>
                </a:solidFill>
                <a:latin typeface="Calibri" panose="020F0502020204030204" pitchFamily="34" charset="0"/>
              </a:rPr>
              <a:t>, ponctualité</a:t>
            </a:r>
            <a:r>
              <a:rPr lang="fr-FR" b="1" kern="1200" dirty="0">
                <a:solidFill>
                  <a:srgbClr val="FF339A"/>
                </a:solidFill>
                <a:latin typeface="Calibri" panose="020F0502020204030204" pitchFamily="34" charset="0"/>
              </a:rPr>
              <a:t>	</a:t>
            </a:r>
            <a:r>
              <a:rPr lang="fr-FR" b="1" kern="1200" dirty="0" smtClean="0">
                <a:solidFill>
                  <a:srgbClr val="FF339A"/>
                </a:solidFill>
                <a:latin typeface="Calibri" panose="020F0502020204030204" pitchFamily="34" charset="0"/>
              </a:rPr>
              <a:t>   </a:t>
            </a:r>
            <a:r>
              <a:rPr lang="fr-FR" b="1" kern="1200" dirty="0" smtClean="0">
                <a:solidFill>
                  <a:srgbClr val="1F497D">
                    <a:lumMod val="75000"/>
                  </a:srgbClr>
                </a:solidFill>
                <a:latin typeface="Calibri" panose="020F0502020204030204" pitchFamily="34" charset="0"/>
              </a:rPr>
              <a:t>    </a:t>
            </a:r>
            <a:r>
              <a:rPr lang="fr-FR" b="1" kern="1200" dirty="0">
                <a:solidFill>
                  <a:srgbClr val="FF339A"/>
                </a:solidFill>
                <a:latin typeface="Calibri" panose="020F0502020204030204" pitchFamily="34" charset="0"/>
              </a:rPr>
              <a:t>Autonomie		</a:t>
            </a:r>
            <a:r>
              <a:rPr lang="fr-FR" b="1" kern="1200" dirty="0">
                <a:solidFill>
                  <a:srgbClr val="E30613"/>
                </a:solidFill>
                <a:latin typeface="Calibri" panose="020F0502020204030204" pitchFamily="34" charset="0"/>
              </a:rPr>
              <a:t>Accès à </a:t>
            </a:r>
            <a:r>
              <a:rPr lang="fr-FR" b="1" kern="1200" dirty="0" smtClean="0">
                <a:solidFill>
                  <a:srgbClr val="E30613"/>
                </a:solidFill>
                <a:latin typeface="Calibri" panose="020F0502020204030204" pitchFamily="34" charset="0"/>
              </a:rPr>
              <a:t>l’emploi / stages </a:t>
            </a:r>
          </a:p>
          <a:p>
            <a:pPr marL="0" lvl="0" indent="0" algn="ctr">
              <a:lnSpc>
                <a:spcPct val="200000"/>
              </a:lnSpc>
              <a:spcBef>
                <a:spcPct val="20000"/>
              </a:spcBef>
              <a:buClrTx/>
              <a:buSzTx/>
              <a:buNone/>
              <a:defRPr/>
            </a:pPr>
            <a:r>
              <a:rPr lang="fr-FR" b="1" kern="1200" dirty="0" smtClean="0">
                <a:solidFill>
                  <a:schemeClr val="bg2"/>
                </a:solidFill>
                <a:latin typeface="Calibri" panose="020F0502020204030204" pitchFamily="34" charset="0"/>
              </a:rPr>
              <a:t>Estime de soi</a:t>
            </a:r>
            <a:r>
              <a:rPr lang="fr-FR" b="1" kern="1200" dirty="0">
                <a:solidFill>
                  <a:srgbClr val="9BBB59">
                    <a:lumMod val="75000"/>
                  </a:srgbClr>
                </a:solidFill>
                <a:latin typeface="Calibri" panose="020F0502020204030204" pitchFamily="34" charset="0"/>
              </a:rPr>
              <a:t>	</a:t>
            </a:r>
            <a:endParaRPr lang="fr-FR" dirty="0"/>
          </a:p>
          <a:p>
            <a:endParaRPr lang="fr-FR" dirty="0"/>
          </a:p>
        </p:txBody>
      </p:sp>
    </p:spTree>
    <p:extLst>
      <p:ext uri="{BB962C8B-B14F-4D97-AF65-F5344CB8AC3E}">
        <p14:creationId xmlns:p14="http://schemas.microsoft.com/office/powerpoint/2010/main" val="3611995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436CD5C-2E1A-41EC-8012-DC03B1165BDB}"/>
              </a:ext>
            </a:extLst>
          </p:cNvPr>
          <p:cNvSpPr txBox="1"/>
          <p:nvPr/>
        </p:nvSpPr>
        <p:spPr>
          <a:xfrm>
            <a:off x="1042669" y="590666"/>
            <a:ext cx="101784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kern="0" cap="none" spc="0" normalizeH="0" baseline="0" noProof="0" dirty="0">
                <a:ln>
                  <a:noFill/>
                </a:ln>
                <a:solidFill>
                  <a:srgbClr val="C00000"/>
                </a:solidFill>
                <a:effectLst/>
                <a:uLnTx/>
                <a:uFillTx/>
                <a:latin typeface="Calibri" panose="020F0502020204030204" pitchFamily="34" charset="0"/>
                <a:ea typeface="DejaVu Sans"/>
                <a:cs typeface="Calibri" panose="020F0502020204030204" pitchFamily="34" charset="0"/>
                <a:sym typeface="Arial"/>
              </a:rPr>
              <a:t>Des pratiques de mobilités différentes selon les territoires</a:t>
            </a:r>
          </a:p>
        </p:txBody>
      </p:sp>
      <p:graphicFrame>
        <p:nvGraphicFramePr>
          <p:cNvPr id="7" name="Graphique 6">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649078974"/>
              </p:ext>
            </p:extLst>
          </p:nvPr>
        </p:nvGraphicFramePr>
        <p:xfrm>
          <a:off x="1595810" y="1489508"/>
          <a:ext cx="9072189" cy="449120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13C79145-2EAE-426A-8A38-9E1C286B5D49}"/>
              </a:ext>
            </a:extLst>
          </p:cNvPr>
          <p:cNvSpPr/>
          <p:nvPr/>
        </p:nvSpPr>
        <p:spPr>
          <a:xfrm>
            <a:off x="1642872" y="6294783"/>
            <a:ext cx="4572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1100" b="0" i="1" u="none" strike="noStrike" kern="0" cap="none" spc="0" normalizeH="0" baseline="0" noProof="0" dirty="0">
                <a:ln>
                  <a:noFill/>
                </a:ln>
                <a:solidFill>
                  <a:srgbClr val="000000"/>
                </a:solidFill>
                <a:effectLst/>
                <a:uLnTx/>
                <a:uFillTx/>
                <a:latin typeface="Arial"/>
                <a:ea typeface="DejaVu Sans"/>
                <a:cs typeface="Arial"/>
                <a:sym typeface="Arial"/>
              </a:rPr>
              <a:t>Sources : SDES, Enquête mobilité des personnes 2018–2019</a:t>
            </a:r>
          </a:p>
        </p:txBody>
      </p:sp>
    </p:spTree>
    <p:extLst>
      <p:ext uri="{BB962C8B-B14F-4D97-AF65-F5344CB8AC3E}">
        <p14:creationId xmlns:p14="http://schemas.microsoft.com/office/powerpoint/2010/main" val="1486636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25" y="794904"/>
            <a:ext cx="5400675" cy="4095750"/>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178" y="875867"/>
            <a:ext cx="5905500" cy="3933825"/>
          </a:xfrm>
          <a:prstGeom prst="rect">
            <a:avLst/>
          </a:prstGeom>
        </p:spPr>
      </p:pic>
      <p:sp>
        <p:nvSpPr>
          <p:cNvPr id="4" name="ZoneTexte 3"/>
          <p:cNvSpPr txBox="1"/>
          <p:nvPr/>
        </p:nvSpPr>
        <p:spPr>
          <a:xfrm>
            <a:off x="1080655" y="5892800"/>
            <a:ext cx="4990523" cy="369332"/>
          </a:xfrm>
          <a:prstGeom prst="rect">
            <a:avLst/>
          </a:prstGeom>
          <a:noFill/>
        </p:spPr>
        <p:txBody>
          <a:bodyPr wrap="square" rtlCol="0">
            <a:spAutoFit/>
          </a:bodyPr>
          <a:lstStyle/>
          <a:p>
            <a:r>
              <a:rPr lang="fr-FR" i="1" dirty="0" smtClean="0"/>
              <a:t>Source : enquêtes PDES du </a:t>
            </a:r>
            <a:r>
              <a:rPr lang="fr-FR" i="1" dirty="0" err="1" smtClean="0"/>
              <a:t>Crem</a:t>
            </a:r>
            <a:endParaRPr lang="fr-FR" i="1" dirty="0"/>
          </a:p>
        </p:txBody>
      </p:sp>
    </p:spTree>
    <p:extLst>
      <p:ext uri="{BB962C8B-B14F-4D97-AF65-F5344CB8AC3E}">
        <p14:creationId xmlns:p14="http://schemas.microsoft.com/office/powerpoint/2010/main" val="131104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4DF9BE-79E7-43DF-9BD3-D5BA9DB75304}"/>
              </a:ext>
            </a:extLst>
          </p:cNvPr>
          <p:cNvSpPr txBox="1">
            <a:spLocks/>
          </p:cNvSpPr>
          <p:nvPr/>
        </p:nvSpPr>
        <p:spPr>
          <a:xfrm>
            <a:off x="926839" y="49898"/>
            <a:ext cx="10251233" cy="1144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tabLst>
                <a:tab pos="0" algn="l"/>
              </a:tabLst>
              <a:defRPr/>
            </a:pPr>
            <a:r>
              <a:rPr lang="fr-FR" sz="4400" kern="1200" spc="-1" dirty="0" smtClean="0">
                <a:solidFill>
                  <a:srgbClr val="C00000"/>
                </a:solidFill>
                <a:latin typeface="Calibri"/>
                <a:cs typeface="DejaVu Sans"/>
              </a:rPr>
              <a:t>Emissions de GES en Hauts-de-France : quelle part du transport ? </a:t>
            </a:r>
            <a:endParaRPr lang="fr-FR" kern="0" dirty="0"/>
          </a:p>
        </p:txBody>
      </p:sp>
      <p:pic>
        <p:nvPicPr>
          <p:cNvPr id="3" name="Google Shape;627;p89">
            <a:extLst>
              <a:ext uri="{FF2B5EF4-FFF2-40B4-BE49-F238E27FC236}">
                <a16:creationId xmlns:a16="http://schemas.microsoft.com/office/drawing/2014/main" id="{5FEA9998-4947-443D-A8E8-248673EBE028}"/>
              </a:ext>
            </a:extLst>
          </p:cNvPr>
          <p:cNvPicPr preferRelativeResize="0"/>
          <p:nvPr/>
        </p:nvPicPr>
        <p:blipFill>
          <a:blip r:embed="rId2">
            <a:alphaModFix/>
          </a:blip>
          <a:stretch>
            <a:fillRect/>
          </a:stretch>
        </p:blipFill>
        <p:spPr>
          <a:xfrm>
            <a:off x="1842726" y="1350800"/>
            <a:ext cx="8503536" cy="4887326"/>
          </a:xfrm>
          <a:prstGeom prst="rect">
            <a:avLst/>
          </a:prstGeom>
          <a:noFill/>
          <a:ln>
            <a:noFill/>
          </a:ln>
        </p:spPr>
      </p:pic>
      <p:sp>
        <p:nvSpPr>
          <p:cNvPr id="4" name="ZoneTexte 3">
            <a:extLst>
              <a:ext uri="{FF2B5EF4-FFF2-40B4-BE49-F238E27FC236}">
                <a16:creationId xmlns:a16="http://schemas.microsoft.com/office/drawing/2014/main" id="{D5CF5055-8179-4CD8-B799-EB7089D93545}"/>
              </a:ext>
            </a:extLst>
          </p:cNvPr>
          <p:cNvSpPr txBox="1"/>
          <p:nvPr/>
        </p:nvSpPr>
        <p:spPr>
          <a:xfrm>
            <a:off x="1842726" y="6394228"/>
            <a:ext cx="65920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1400" b="0" i="0" u="none" strike="noStrike" kern="0" cap="none" spc="0" normalizeH="0" baseline="0" noProof="0" dirty="0">
                <a:ln>
                  <a:noFill/>
                </a:ln>
                <a:solidFill>
                  <a:srgbClr val="000000"/>
                </a:solidFill>
                <a:effectLst/>
                <a:uLnTx/>
                <a:uFillTx/>
                <a:latin typeface="Arial"/>
                <a:ea typeface="DejaVu Sans"/>
                <a:cs typeface="Arial"/>
                <a:sym typeface="Arial"/>
              </a:rPr>
              <a:t>A l’échelle nationale : les transports représentent 1/3 des émissions de GES</a:t>
            </a:r>
          </a:p>
        </p:txBody>
      </p:sp>
    </p:spTree>
    <p:extLst>
      <p:ext uri="{BB962C8B-B14F-4D97-AF65-F5344CB8AC3E}">
        <p14:creationId xmlns:p14="http://schemas.microsoft.com/office/powerpoint/2010/main" val="2031641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7F1923-BC6C-47EE-8BA1-58FB027CF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918" y="1412156"/>
            <a:ext cx="7856981" cy="4874031"/>
          </a:xfrm>
          <a:prstGeom prst="rect">
            <a:avLst/>
          </a:prstGeom>
        </p:spPr>
      </p:pic>
      <p:sp>
        <p:nvSpPr>
          <p:cNvPr id="3" name="Titre 1">
            <a:extLst>
              <a:ext uri="{FF2B5EF4-FFF2-40B4-BE49-F238E27FC236}">
                <a16:creationId xmlns:a16="http://schemas.microsoft.com/office/drawing/2014/main" id="{93E96365-DA19-4E66-8F24-60D423CCB108}"/>
              </a:ext>
            </a:extLst>
          </p:cNvPr>
          <p:cNvSpPr txBox="1">
            <a:spLocks/>
          </p:cNvSpPr>
          <p:nvPr/>
        </p:nvSpPr>
        <p:spPr>
          <a:xfrm>
            <a:off x="1873620" y="506049"/>
            <a:ext cx="8229240" cy="7870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tabLst>
                <a:tab pos="0" algn="l"/>
              </a:tabLst>
              <a:defRPr/>
            </a:pPr>
            <a:r>
              <a:rPr lang="fr-FR" sz="4400" kern="1200" spc="-1" dirty="0" smtClean="0">
                <a:solidFill>
                  <a:srgbClr val="C00000"/>
                </a:solidFill>
                <a:latin typeface="Calibri"/>
                <a:cs typeface="DejaVu Sans"/>
              </a:rPr>
              <a:t>Emissions de GES</a:t>
            </a:r>
            <a:endParaRPr lang="fr-FR" kern="0" dirty="0"/>
          </a:p>
        </p:txBody>
      </p:sp>
    </p:spTree>
    <p:extLst>
      <p:ext uri="{BB962C8B-B14F-4D97-AF65-F5344CB8AC3E}">
        <p14:creationId xmlns:p14="http://schemas.microsoft.com/office/powerpoint/2010/main" val="3392747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75411D3C-CF9A-42CA-81AB-D34EC1E01EB7}"/>
              </a:ext>
            </a:extLst>
          </p:cNvPr>
          <p:cNvSpPr/>
          <p:nvPr/>
        </p:nvSpPr>
        <p:spPr>
          <a:xfrm>
            <a:off x="1514763" y="535709"/>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a:ln>
                  <a:noFill/>
                </a:ln>
                <a:solidFill>
                  <a:srgbClr val="C00000"/>
                </a:solidFill>
                <a:effectLst/>
                <a:uLnTx/>
                <a:uFillTx/>
                <a:latin typeface="Calibri"/>
                <a:ea typeface="Calibri"/>
                <a:cs typeface="DejaVu Sans"/>
                <a:sym typeface="Arial"/>
              </a:rPr>
              <a:t>Pour faire 3km en ville…</a:t>
            </a:r>
            <a:endParaRPr kumimoji="0" lang="fr-FR" sz="4400" b="0" i="0" u="none" strike="noStrike" kern="1200" cap="none" spc="-1" normalizeH="0" baseline="0" noProof="0" dirty="0">
              <a:ln>
                <a:noFill/>
              </a:ln>
              <a:solidFill>
                <a:prstClr val="black"/>
              </a:solidFill>
              <a:effectLst/>
              <a:uLnTx/>
              <a:uFillTx/>
              <a:latin typeface="Calibri"/>
              <a:ea typeface="DejaVu Sans"/>
              <a:cs typeface="DejaVu Sans"/>
              <a:sym typeface="Arial"/>
            </a:endParaRPr>
          </a:p>
        </p:txBody>
      </p:sp>
      <p:pic>
        <p:nvPicPr>
          <p:cNvPr id="3" name="Image 2">
            <a:extLst>
              <a:ext uri="{FF2B5EF4-FFF2-40B4-BE49-F238E27FC236}">
                <a16:creationId xmlns:a16="http://schemas.microsoft.com/office/drawing/2014/main" id="{779C800A-D990-46D9-8CB9-3B600FCAA259}"/>
              </a:ext>
            </a:extLst>
          </p:cNvPr>
          <p:cNvPicPr>
            <a:picLocks noChangeAspect="1"/>
          </p:cNvPicPr>
          <p:nvPr/>
        </p:nvPicPr>
        <p:blipFill>
          <a:blip r:embed="rId2"/>
          <a:stretch>
            <a:fillRect/>
          </a:stretch>
        </p:blipFill>
        <p:spPr>
          <a:xfrm>
            <a:off x="1623661" y="2171093"/>
            <a:ext cx="8922963" cy="2654280"/>
          </a:xfrm>
          <a:prstGeom prst="rect">
            <a:avLst/>
          </a:prstGeom>
        </p:spPr>
      </p:pic>
    </p:spTree>
    <p:extLst>
      <p:ext uri="{BB962C8B-B14F-4D97-AF65-F5344CB8AC3E}">
        <p14:creationId xmlns:p14="http://schemas.microsoft.com/office/powerpoint/2010/main" val="1036666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524000" y="0"/>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a:ln>
                  <a:noFill/>
                </a:ln>
                <a:solidFill>
                  <a:srgbClr val="C00000"/>
                </a:solidFill>
                <a:effectLst/>
                <a:uLnTx/>
                <a:uFillTx/>
                <a:latin typeface="Calibri"/>
                <a:ea typeface="DejaVu Sans"/>
                <a:cs typeface="DejaVu Sans"/>
                <a:sym typeface="Arial"/>
              </a:rPr>
              <a:t>Mobilité et sédentarité </a:t>
            </a:r>
          </a:p>
        </p:txBody>
      </p:sp>
      <p:sp>
        <p:nvSpPr>
          <p:cNvPr id="3" name="Espace réservé du contenu 2"/>
          <p:cNvSpPr txBox="1">
            <a:spLocks/>
          </p:cNvSpPr>
          <p:nvPr/>
        </p:nvSpPr>
        <p:spPr>
          <a:xfrm>
            <a:off x="1603112" y="1463794"/>
            <a:ext cx="5040560" cy="4680520"/>
          </a:xfrm>
          <a:prstGeom prst="rect">
            <a:avLst/>
          </a:prstGeom>
        </p:spPr>
        <p:txBody>
          <a:bodyPr>
            <a:normAutofit fontScale="85000" lnSpcReduction="10000"/>
          </a:bodyPr>
          <a:lstStyle/>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L’OMS recommande </a:t>
            </a: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30 minutes à 1 heure d’activité physique quotidienne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modérée</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En France la </a:t>
            </a: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sédentarité est le 4</a:t>
            </a:r>
            <a:r>
              <a:rPr kumimoji="0" lang="fr-FR" sz="2400" b="1" i="0" u="none" strike="noStrike" kern="0" cap="none" spc="0" normalizeH="0" baseline="3000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ème</a:t>
            </a: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facteur de mortalité </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L’activité physique régulière réduit les risques cardio-vasculaires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(jusqu’à 60%), le risque de </a:t>
            </a: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certains cancers et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d’Alzheimer (jusqu’à 45%) mais aussi les </a:t>
            </a: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états de stress, d’anxiété, de dépression</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Autres</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bénéfices</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-&gt;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l’activité</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physique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régulière</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réduit</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le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surpoids</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améliore</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la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qualité</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et la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quantité</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de  </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sommeil</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le </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bien-</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être</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augmente</a:t>
            </a:r>
            <a:r>
              <a:rPr kumimoji="0" lang="en-US" sz="2400" b="0"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r>
              <a:rPr kumimoji="0" lang="en-US" sz="2400" b="0"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l’</a:t>
            </a:r>
            <a:r>
              <a:rPr kumimoji="0" lang="en-US" sz="2400" b="1" i="1"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espérance</a:t>
            </a:r>
            <a:r>
              <a:rPr kumimoji="0" lang="en-US" sz="2400" b="1"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de vie</a:t>
            </a:r>
            <a:endParaRPr kumimoji="0" lang="fr-FR" sz="2400" b="1" i="1"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sym typeface="Arial"/>
              </a:rPr>
              <a:t> </a:t>
            </a:r>
            <a:endParaRPr kumimoji="0" lang="fr-FR" sz="1800" b="0" i="0" u="none" strike="noStrike" kern="1200" cap="none" spc="0" normalizeH="0" baseline="0" noProof="0" dirty="0">
              <a:ln>
                <a:noFill/>
              </a:ln>
              <a:solidFill>
                <a:prstClr val="black"/>
              </a:solidFill>
              <a:effectLst/>
              <a:uLnTx/>
              <a:uFillTx/>
              <a:latin typeface="Open Sans" pitchFamily="34" charset="0"/>
              <a:ea typeface="Open Sans" pitchFamily="34" charset="0"/>
              <a:cs typeface="Open Sans" pitchFamily="34" charset="0"/>
              <a:sym typeface="Arial"/>
            </a:endParaRPr>
          </a:p>
        </p:txBody>
      </p:sp>
      <p:pic>
        <p:nvPicPr>
          <p:cNvPr id="4" name="Image 3">
            <a:extLst>
              <a:ext uri="{FF2B5EF4-FFF2-40B4-BE49-F238E27FC236}">
                <a16:creationId xmlns:a16="http://schemas.microsoft.com/office/drawing/2014/main" id="{59C13E65-0637-4315-9223-21223D71DF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88088" y="2197643"/>
            <a:ext cx="3700800" cy="2462714"/>
          </a:xfrm>
          <a:prstGeom prst="rect">
            <a:avLst/>
          </a:prstGeom>
        </p:spPr>
      </p:pic>
      <p:sp>
        <p:nvSpPr>
          <p:cNvPr id="5" name="ZoneTexte 4">
            <a:extLst>
              <a:ext uri="{FF2B5EF4-FFF2-40B4-BE49-F238E27FC236}">
                <a16:creationId xmlns:a16="http://schemas.microsoft.com/office/drawing/2014/main" id="{9369F438-676C-4EBD-A358-683F37388353}"/>
              </a:ext>
            </a:extLst>
          </p:cNvPr>
          <p:cNvSpPr txBox="1"/>
          <p:nvPr/>
        </p:nvSpPr>
        <p:spPr>
          <a:xfrm>
            <a:off x="6729674" y="5190207"/>
            <a:ext cx="4703884" cy="954107"/>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1" u="none" strike="noStrike" kern="0" cap="none" spc="0" normalizeH="0" baseline="0" noProof="0" dirty="0">
                <a:ln>
                  <a:noFill/>
                </a:ln>
                <a:solidFill>
                  <a:srgbClr val="000000"/>
                </a:solidFill>
                <a:effectLst/>
                <a:uLnTx/>
                <a:uFillTx/>
                <a:latin typeface="Arial"/>
                <a:ea typeface="DejaVu Sans"/>
                <a:cs typeface="Arial"/>
                <a:sym typeface="Arial"/>
              </a:rPr>
              <a:t>Sources: 2012, The Lancet -Effect of physical inactivity on major non-communicable diseases worldwide : an analysis of burden of disease and life expectancy, .J. Ungureanu, 2019</a:t>
            </a:r>
          </a:p>
        </p:txBody>
      </p:sp>
    </p:spTree>
    <p:extLst>
      <p:ext uri="{BB962C8B-B14F-4D97-AF65-F5344CB8AC3E}">
        <p14:creationId xmlns:p14="http://schemas.microsoft.com/office/powerpoint/2010/main" val="1736728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524000" y="0"/>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a:ln>
                  <a:noFill/>
                </a:ln>
                <a:solidFill>
                  <a:srgbClr val="C00000"/>
                </a:solidFill>
                <a:effectLst/>
                <a:uLnTx/>
                <a:uFillTx/>
                <a:latin typeface="Calibri"/>
                <a:ea typeface="DejaVu Sans"/>
                <a:cs typeface="DejaVu Sans"/>
                <a:sym typeface="Arial"/>
              </a:rPr>
              <a:t>Mobilité et santé des enfants</a:t>
            </a:r>
          </a:p>
        </p:txBody>
      </p:sp>
      <p:sp>
        <p:nvSpPr>
          <p:cNvPr id="3" name="Espace réservé du contenu 2"/>
          <p:cNvSpPr txBox="1">
            <a:spLocks/>
          </p:cNvSpPr>
          <p:nvPr/>
        </p:nvSpPr>
        <p:spPr>
          <a:xfrm>
            <a:off x="1603112" y="1586384"/>
            <a:ext cx="5328176" cy="4919924"/>
          </a:xfrm>
          <a:prstGeom prst="rect">
            <a:avLst/>
          </a:prstGeom>
        </p:spPr>
        <p:txBody>
          <a:bodyPr>
            <a:normAutofit fontScale="85000" lnSpcReduction="20000"/>
          </a:bodyPr>
          <a:lstStyle/>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Les collégiens ont perdu 25% de leurs capacités cardiovasculaires en 40 ans </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En 1971, un collégien courait 600 mètres en 3 min, en 2013 pour cette même distance, il lui en faut 4</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Moins de 50 % des enfants respectent les 60 minutes d’activité physique quotidienne préconisées par les autorités sanitaires</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Pourtant, importance de se constituer un « Capital Santé », qui permettra d’éviter plus tard le surpoids, l’augmentation de la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hlinkClick r:id="rId2"/>
              </a:rPr>
              <a:t>pression artérielle</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de la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hlinkClick r:id="rId3"/>
              </a:rPr>
              <a:t>glycémie</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et du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hlinkClick r:id="rId4"/>
              </a:rPr>
              <a:t>cholestérol</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4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Autres impacts de la mobilité chez les enfants </a:t>
            </a:r>
            <a:r>
              <a:rPr kumimoji="0" lang="fr-FR" sz="24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modes actifs favorisent l’éveil, la concentration, estime de soi, la représentation spatiale, … </a:t>
            </a:r>
          </a:p>
        </p:txBody>
      </p:sp>
      <p:pic>
        <p:nvPicPr>
          <p:cNvPr id="4" name="Image 3">
            <a:extLst>
              <a:ext uri="{FF2B5EF4-FFF2-40B4-BE49-F238E27FC236}">
                <a16:creationId xmlns:a16="http://schemas.microsoft.com/office/drawing/2014/main" id="{9D9116ED-637B-42FA-B60A-B170B17A6B4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1288" y="2564558"/>
            <a:ext cx="3657600" cy="2440084"/>
          </a:xfrm>
          <a:prstGeom prst="rect">
            <a:avLst/>
          </a:prstGeom>
        </p:spPr>
      </p:pic>
    </p:spTree>
    <p:extLst>
      <p:ext uri="{BB962C8B-B14F-4D97-AF65-F5344CB8AC3E}">
        <p14:creationId xmlns:p14="http://schemas.microsoft.com/office/powerpoint/2010/main" val="2229320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220557" y="1231920"/>
            <a:ext cx="5040560" cy="4998164"/>
          </a:xfrm>
          <a:prstGeom prst="rect">
            <a:avLst/>
          </a:prstGeo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80 % des bruits émis dans l’environnement proviennent des transports </a:t>
            </a: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(ADEME)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Niveau de bruit qui correspond à un seuil acoustique de confort pour l’homme : </a:t>
            </a:r>
            <a:r>
              <a:rPr kumimoji="0" lang="fr-FR" sz="2000" b="0"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rPr>
              <a:t>55dBA</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lvl="0">
              <a:buClr>
                <a:srgbClr val="000000"/>
              </a:buClr>
              <a:defRPr/>
            </a:pPr>
            <a:r>
              <a:rPr kumimoji="0" lang="fr-FR" sz="2000" b="0"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rPr>
              <a:t>Or,</a:t>
            </a:r>
            <a:r>
              <a:rPr kumimoji="0" lang="fr-FR" sz="2000" b="0" i="0" u="none" strike="noStrike" kern="0" cap="none" spc="0" normalizeH="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le </a:t>
            </a:r>
            <a:r>
              <a:rPr lang="fr-FR" sz="2000" kern="0" dirty="0" smtClean="0">
                <a:solidFill>
                  <a:srgbClr val="000000"/>
                </a:solidFill>
                <a:latin typeface="Calibri" panose="020F0502020204030204" pitchFamily="34" charset="0"/>
                <a:ea typeface="DejaVu Sans"/>
                <a:cs typeface="Calibri" panose="020F0502020204030204" pitchFamily="34" charset="0"/>
                <a:sym typeface="Arial"/>
              </a:rPr>
              <a:t>bruit </a:t>
            </a:r>
            <a:r>
              <a:rPr lang="fr-FR" sz="2000" kern="0" dirty="0">
                <a:solidFill>
                  <a:srgbClr val="000000"/>
                </a:solidFill>
                <a:latin typeface="Calibri" panose="020F0502020204030204" pitchFamily="34" charset="0"/>
                <a:ea typeface="DejaVu Sans"/>
                <a:cs typeface="Calibri" panose="020F0502020204030204" pitchFamily="34" charset="0"/>
                <a:sym typeface="Arial"/>
              </a:rPr>
              <a:t>d’une voiture roulant à allure modérée entendu de l’intérieur d’un bâtiment une </a:t>
            </a: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circulation importante est environ de l’ordre de 70 </a:t>
            </a:r>
            <a:r>
              <a:rPr kumimoji="0" lang="fr-FR" sz="2000" b="0" i="0" u="none" strike="noStrike" kern="0" cap="none" spc="0" normalizeH="0" baseline="0" noProof="0" dirty="0" err="1">
                <a:ln>
                  <a:noFill/>
                </a:ln>
                <a:solidFill>
                  <a:srgbClr val="000000"/>
                </a:solidFill>
                <a:effectLst/>
                <a:uLnTx/>
                <a:uFillTx/>
                <a:latin typeface="Calibri" panose="020F0502020204030204" pitchFamily="34" charset="0"/>
                <a:ea typeface="DejaVu Sans"/>
                <a:cs typeface="Calibri" panose="020F0502020204030204" pitchFamily="34" charset="0"/>
                <a:sym typeface="Arial"/>
              </a:rPr>
              <a:t>dBA</a:t>
            </a: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25M de Français sont touchés par la pollution sonore (dont 9M surexposés)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rPr>
              <a:t>Impacts </a:t>
            </a: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630k maladies cardio-vasculaires (dont 2,2k décès), 1,4M cas d’obésité</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20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p:txBody>
      </p:sp>
      <p:pic>
        <p:nvPicPr>
          <p:cNvPr id="3" name="Image 2">
            <a:extLst>
              <a:ext uri="{FF2B5EF4-FFF2-40B4-BE49-F238E27FC236}">
                <a16:creationId xmlns:a16="http://schemas.microsoft.com/office/drawing/2014/main" id="{39AB3D1C-4076-401B-894C-49C77792A1F1}"/>
              </a:ext>
            </a:extLst>
          </p:cNvPr>
          <p:cNvPicPr>
            <a:picLocks noChangeAspect="1"/>
          </p:cNvPicPr>
          <p:nvPr/>
        </p:nvPicPr>
        <p:blipFill rotWithShape="1">
          <a:blip r:embed="rId2"/>
          <a:srcRect l="12592" t="26450" r="40556" b="8124"/>
          <a:stretch/>
        </p:blipFill>
        <p:spPr>
          <a:xfrm>
            <a:off x="7044889" y="1932857"/>
            <a:ext cx="3791520" cy="2976775"/>
          </a:xfrm>
          <a:prstGeom prst="rect">
            <a:avLst/>
          </a:prstGeom>
        </p:spPr>
      </p:pic>
      <p:sp>
        <p:nvSpPr>
          <p:cNvPr id="4" name="CustomShape 1"/>
          <p:cNvSpPr/>
          <p:nvPr/>
        </p:nvSpPr>
        <p:spPr>
          <a:xfrm>
            <a:off x="1524000" y="0"/>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a:ln>
                  <a:noFill/>
                </a:ln>
                <a:solidFill>
                  <a:srgbClr val="C00000"/>
                </a:solidFill>
                <a:effectLst/>
                <a:uLnTx/>
                <a:uFillTx/>
                <a:latin typeface="Calibri"/>
                <a:ea typeface="DejaVu Sans"/>
                <a:cs typeface="DejaVu Sans"/>
                <a:sym typeface="Arial"/>
              </a:rPr>
              <a:t>Mobilité et environnement sonore</a:t>
            </a:r>
          </a:p>
        </p:txBody>
      </p:sp>
    </p:spTree>
    <p:extLst>
      <p:ext uri="{BB962C8B-B14F-4D97-AF65-F5344CB8AC3E}">
        <p14:creationId xmlns:p14="http://schemas.microsoft.com/office/powerpoint/2010/main" val="774259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6AC2BF"/>
                </a:solidFill>
              </a:rPr>
              <a:t>DEROULE DE LA JOURNEE </a:t>
            </a:r>
            <a:br>
              <a:rPr lang="fr-FR" b="1" dirty="0" smtClean="0">
                <a:solidFill>
                  <a:srgbClr val="6AC2BF"/>
                </a:solidFill>
              </a:rPr>
            </a:br>
            <a:endParaRPr lang="fr-FR" dirty="0">
              <a:solidFill>
                <a:srgbClr val="E30613"/>
              </a:solidFill>
            </a:endParaRPr>
          </a:p>
        </p:txBody>
      </p:sp>
      <p:sp>
        <p:nvSpPr>
          <p:cNvPr id="3" name="Espace réservé du texte 2"/>
          <p:cNvSpPr>
            <a:spLocks noGrp="1"/>
          </p:cNvSpPr>
          <p:nvPr>
            <p:ph type="body" idx="1"/>
          </p:nvPr>
        </p:nvSpPr>
        <p:spPr>
          <a:xfrm>
            <a:off x="609600" y="1536887"/>
            <a:ext cx="10972800" cy="4525963"/>
          </a:xfrm>
        </p:spPr>
        <p:txBody>
          <a:bodyPr>
            <a:normAutofit/>
          </a:bodyPr>
          <a:lstStyle/>
          <a:p>
            <a:pPr marL="114300" indent="0">
              <a:buNone/>
            </a:pPr>
            <a:endParaRPr lang="fr-FR" dirty="0" smtClean="0"/>
          </a:p>
          <a:p>
            <a:endParaRPr lang="fr-FR" dirty="0"/>
          </a:p>
          <a:p>
            <a:endParaRPr lang="fr-FR" dirty="0"/>
          </a:p>
        </p:txBody>
      </p:sp>
      <p:sp>
        <p:nvSpPr>
          <p:cNvPr id="6" name="ZoneTexte 5"/>
          <p:cNvSpPr txBox="1"/>
          <p:nvPr/>
        </p:nvSpPr>
        <p:spPr>
          <a:xfrm>
            <a:off x="1412591" y="1261536"/>
            <a:ext cx="9682730" cy="4801314"/>
          </a:xfrm>
          <a:prstGeom prst="rect">
            <a:avLst/>
          </a:prstGeom>
          <a:noFill/>
        </p:spPr>
        <p:txBody>
          <a:bodyPr wrap="square" rtlCol="0">
            <a:spAutoFit/>
          </a:bodyPr>
          <a:lstStyle/>
          <a:p>
            <a:r>
              <a:rPr lang="fr-FR" sz="2400" b="1" dirty="0" smtClean="0">
                <a:solidFill>
                  <a:srgbClr val="C00000"/>
                </a:solidFill>
              </a:rPr>
              <a:t>Matin</a:t>
            </a:r>
          </a:p>
          <a:p>
            <a:pPr marL="285750" indent="-285750">
              <a:buFont typeface="Arial" panose="020B0604020202020204" pitchFamily="34" charset="0"/>
              <a:buChar char="•"/>
            </a:pPr>
            <a:r>
              <a:rPr lang="fr-FR" sz="2400" dirty="0" smtClean="0"/>
              <a:t>Les attentes du Conseil Régional par rapport aux lycées</a:t>
            </a:r>
          </a:p>
          <a:p>
            <a:pPr marL="285750" indent="-285750">
              <a:buFont typeface="Arial" panose="020B0604020202020204" pitchFamily="34" charset="0"/>
              <a:buChar char="•"/>
            </a:pPr>
            <a:r>
              <a:rPr lang="fr-FR" sz="2400" dirty="0" smtClean="0"/>
              <a:t>Expression des attentes / expériences des CPIE / acteurs-relais</a:t>
            </a:r>
          </a:p>
          <a:p>
            <a:pPr marL="285750" indent="-285750">
              <a:buFont typeface="Arial" panose="020B0604020202020204" pitchFamily="34" charset="0"/>
              <a:buChar char="•"/>
            </a:pPr>
            <a:r>
              <a:rPr lang="fr-FR" sz="2400" dirty="0" smtClean="0"/>
              <a:t>Eléments de contexte (</a:t>
            </a:r>
            <a:r>
              <a:rPr lang="fr-FR" sz="2400" i="1" dirty="0" smtClean="0"/>
              <a:t>enjeux liés à la mobilité, leviers financiers, règlementaires …</a:t>
            </a:r>
            <a:r>
              <a:rPr lang="fr-FR" sz="2400" dirty="0" smtClean="0"/>
              <a:t>)</a:t>
            </a:r>
          </a:p>
          <a:p>
            <a:pPr marL="285750" indent="-285750">
              <a:buFont typeface="Arial" panose="020B0604020202020204" pitchFamily="34" charset="0"/>
              <a:buChar char="•"/>
            </a:pPr>
            <a:r>
              <a:rPr lang="fr-FR" sz="2400" dirty="0" smtClean="0"/>
              <a:t>Présentation de ressources, animations, retours d’expériences</a:t>
            </a:r>
          </a:p>
          <a:p>
            <a:endParaRPr lang="fr-FR" sz="2400" b="1" dirty="0"/>
          </a:p>
          <a:p>
            <a:r>
              <a:rPr lang="fr-FR" sz="2400" b="1" dirty="0" smtClean="0">
                <a:solidFill>
                  <a:srgbClr val="C00000"/>
                </a:solidFill>
              </a:rPr>
              <a:t>Après-midi </a:t>
            </a:r>
          </a:p>
          <a:p>
            <a:pPr marL="285750" indent="-285750">
              <a:buFont typeface="Arial" panose="020B0604020202020204" pitchFamily="34" charset="0"/>
              <a:buChar char="•"/>
            </a:pPr>
            <a:r>
              <a:rPr lang="fr-FR" sz="2400" dirty="0" smtClean="0"/>
              <a:t>Ateliers de </a:t>
            </a:r>
            <a:r>
              <a:rPr lang="fr-FR" sz="2400" dirty="0" err="1" smtClean="0"/>
              <a:t>co-contruction</a:t>
            </a:r>
            <a:r>
              <a:rPr lang="fr-FR" sz="2400" dirty="0" smtClean="0"/>
              <a:t> : </a:t>
            </a:r>
          </a:p>
          <a:p>
            <a:pPr marL="285750" indent="-285750">
              <a:buFont typeface="Arial" panose="020B0604020202020204" pitchFamily="34" charset="0"/>
              <a:buChar char="•"/>
            </a:pPr>
            <a:r>
              <a:rPr lang="fr-FR" sz="2400" dirty="0" smtClean="0"/>
              <a:t>Comment accompagner le changement de comportement en matière de mobilité ?</a:t>
            </a:r>
          </a:p>
          <a:p>
            <a:pPr marL="285750" indent="-285750">
              <a:buFont typeface="Arial" panose="020B0604020202020204" pitchFamily="34" charset="0"/>
              <a:buChar char="•"/>
            </a:pPr>
            <a:r>
              <a:rPr lang="fr-FR" sz="2400" dirty="0" smtClean="0"/>
              <a:t>Et après ?</a:t>
            </a:r>
          </a:p>
          <a:p>
            <a:endParaRPr lang="fr-FR" dirty="0"/>
          </a:p>
        </p:txBody>
      </p:sp>
    </p:spTree>
    <p:extLst>
      <p:ext uri="{BB962C8B-B14F-4D97-AF65-F5344CB8AC3E}">
        <p14:creationId xmlns:p14="http://schemas.microsoft.com/office/powerpoint/2010/main" val="1423976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3D82ABC-3F13-4123-AA58-3BD4E22DE263}"/>
              </a:ext>
            </a:extLst>
          </p:cNvPr>
          <p:cNvPicPr>
            <a:picLocks noChangeAspect="1"/>
          </p:cNvPicPr>
          <p:nvPr/>
        </p:nvPicPr>
        <p:blipFill>
          <a:blip r:embed="rId2"/>
          <a:stretch>
            <a:fillRect/>
          </a:stretch>
        </p:blipFill>
        <p:spPr>
          <a:xfrm>
            <a:off x="3128089" y="1268033"/>
            <a:ext cx="4953691" cy="5439534"/>
          </a:xfrm>
          <a:prstGeom prst="rect">
            <a:avLst/>
          </a:prstGeom>
        </p:spPr>
      </p:pic>
      <p:sp>
        <p:nvSpPr>
          <p:cNvPr id="3" name="CustomShape 1">
            <a:extLst>
              <a:ext uri="{FF2B5EF4-FFF2-40B4-BE49-F238E27FC236}">
                <a16:creationId xmlns:a16="http://schemas.microsoft.com/office/drawing/2014/main" id="{75411D3C-CF9A-42CA-81AB-D34EC1E01EB7}"/>
              </a:ext>
            </a:extLst>
          </p:cNvPr>
          <p:cNvSpPr/>
          <p:nvPr/>
        </p:nvSpPr>
        <p:spPr>
          <a:xfrm>
            <a:off x="1524000" y="0"/>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a:ln>
                  <a:noFill/>
                </a:ln>
                <a:solidFill>
                  <a:srgbClr val="C00000"/>
                </a:solidFill>
                <a:effectLst/>
                <a:uLnTx/>
                <a:uFillTx/>
                <a:latin typeface="Calibri"/>
                <a:ea typeface="Calibri"/>
                <a:cs typeface="DejaVu Sans"/>
                <a:sym typeface="Arial"/>
              </a:rPr>
              <a:t>Effets de la pollution sur la santé</a:t>
            </a:r>
            <a:endParaRPr kumimoji="0" lang="fr-FR" sz="4400" b="0" i="0" u="none" strike="noStrike" kern="1200" cap="none" spc="-1" normalizeH="0" baseline="0" noProof="0" dirty="0">
              <a:ln>
                <a:noFill/>
              </a:ln>
              <a:solidFill>
                <a:prstClr val="black"/>
              </a:solidFill>
              <a:effectLst/>
              <a:uLnTx/>
              <a:uFillTx/>
              <a:latin typeface="Calibri"/>
              <a:ea typeface="DejaVu Sans"/>
              <a:cs typeface="DejaVu Sans"/>
              <a:sym typeface="Arial"/>
            </a:endParaRPr>
          </a:p>
        </p:txBody>
      </p:sp>
    </p:spTree>
    <p:extLst>
      <p:ext uri="{BB962C8B-B14F-4D97-AF65-F5344CB8AC3E}">
        <p14:creationId xmlns:p14="http://schemas.microsoft.com/office/powerpoint/2010/main" val="191716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75411D3C-CF9A-42CA-81AB-D34EC1E01EB7}"/>
              </a:ext>
            </a:extLst>
          </p:cNvPr>
          <p:cNvSpPr/>
          <p:nvPr/>
        </p:nvSpPr>
        <p:spPr>
          <a:xfrm>
            <a:off x="1524000" y="0"/>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a:ln>
                  <a:noFill/>
                </a:ln>
                <a:solidFill>
                  <a:srgbClr val="C00000"/>
                </a:solidFill>
                <a:effectLst/>
                <a:uLnTx/>
                <a:uFillTx/>
                <a:latin typeface="Calibri"/>
                <a:ea typeface="Calibri"/>
                <a:cs typeface="DejaVu Sans"/>
                <a:sym typeface="Arial"/>
              </a:rPr>
              <a:t>Mobilité, autonomie, précarité</a:t>
            </a:r>
            <a:endParaRPr kumimoji="0" lang="fr-FR" sz="4400" b="0" i="0" u="none" strike="noStrike" kern="1200" cap="none" spc="-1" normalizeH="0" baseline="0" noProof="0" dirty="0">
              <a:ln>
                <a:noFill/>
              </a:ln>
              <a:solidFill>
                <a:prstClr val="black"/>
              </a:solidFill>
              <a:effectLst/>
              <a:uLnTx/>
              <a:uFillTx/>
              <a:latin typeface="Calibri"/>
              <a:ea typeface="DejaVu Sans"/>
              <a:cs typeface="DejaVu Sans"/>
              <a:sym typeface="Arial"/>
            </a:endParaRPr>
          </a:p>
        </p:txBody>
      </p:sp>
      <p:sp>
        <p:nvSpPr>
          <p:cNvPr id="3" name="ZoneTexte 2">
            <a:extLst>
              <a:ext uri="{FF2B5EF4-FFF2-40B4-BE49-F238E27FC236}">
                <a16:creationId xmlns:a16="http://schemas.microsoft.com/office/drawing/2014/main" id="{9AADD0D2-8A6F-4F2D-834D-68920FF1C41F}"/>
              </a:ext>
            </a:extLst>
          </p:cNvPr>
          <p:cNvSpPr txBox="1"/>
          <p:nvPr/>
        </p:nvSpPr>
        <p:spPr>
          <a:xfrm>
            <a:off x="1010817" y="1102854"/>
            <a:ext cx="5809861" cy="4726014"/>
          </a:xfrm>
          <a:prstGeom prst="rect">
            <a:avLst/>
          </a:prstGeom>
          <a:noFill/>
        </p:spPr>
        <p:txBody>
          <a:bodyPr wrap="square">
            <a:noAutofit/>
          </a:bodyPr>
          <a:lstStyle/>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1800" b="1"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fr-FR" b="1" kern="0" dirty="0">
              <a:solidFill>
                <a:srgbClr val="000000"/>
              </a:solidFill>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1800" b="1"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rPr>
              <a:t>L’accès </a:t>
            </a:r>
            <a:r>
              <a:rPr kumimoji="0" lang="fr-FR" sz="1800" b="1"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à la mobilité </a:t>
            </a:r>
            <a:r>
              <a:rPr kumimoji="0" lang="fr-FR" sz="18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joue sur les champs de recherches de travail, de formation, de stages, d’études mais aussi de loisirs, de vie sociale.</a:t>
            </a:r>
          </a:p>
          <a:p>
            <a:pPr marL="114300">
              <a:buClr>
                <a:srgbClr val="000000"/>
              </a:buClr>
            </a:pPr>
            <a:endParaRPr lang="fr-FR" kern="0" dirty="0" smtClean="0">
              <a:solidFill>
                <a:srgbClr val="000000"/>
              </a:solidFill>
              <a:latin typeface="Calibri" panose="020F0502020204030204" pitchFamily="34" charset="0"/>
              <a:cs typeface="Calibri" panose="020F0502020204030204" pitchFamily="34" charset="0"/>
              <a:sym typeface="Arial"/>
            </a:endParaRPr>
          </a:p>
          <a:p>
            <a:pPr marL="114300">
              <a:buClr>
                <a:srgbClr val="000000"/>
              </a:buClr>
            </a:pPr>
            <a:r>
              <a:rPr lang="fr-FR" kern="0" dirty="0" smtClean="0">
                <a:solidFill>
                  <a:srgbClr val="000000"/>
                </a:solidFill>
                <a:latin typeface="Calibri" panose="020F0502020204030204" pitchFamily="34" charset="0"/>
                <a:cs typeface="Calibri" panose="020F0502020204030204" pitchFamily="34" charset="0"/>
                <a:sym typeface="Arial"/>
              </a:rPr>
              <a:t>Près </a:t>
            </a:r>
            <a:r>
              <a:rPr lang="fr-FR" kern="0" dirty="0">
                <a:solidFill>
                  <a:srgbClr val="000000"/>
                </a:solidFill>
                <a:latin typeface="Calibri" panose="020F0502020204030204" pitchFamily="34" charset="0"/>
                <a:cs typeface="Calibri" panose="020F0502020204030204" pitchFamily="34" charset="0"/>
                <a:sym typeface="Arial"/>
              </a:rPr>
              <a:t>d’</a:t>
            </a:r>
            <a:r>
              <a:rPr lang="fr-FR" b="1" kern="0" dirty="0">
                <a:solidFill>
                  <a:srgbClr val="000000"/>
                </a:solidFill>
                <a:latin typeface="Calibri" panose="020F0502020204030204" pitchFamily="34" charset="0"/>
                <a:cs typeface="Calibri" panose="020F0502020204030204" pitchFamily="34" charset="0"/>
                <a:sym typeface="Arial"/>
              </a:rPr>
              <a:t>1 français sur 4 a déjà renoncé à un entretien d’embauche pour cause d’un problème de mobilité </a:t>
            </a:r>
            <a:r>
              <a:rPr lang="fr-FR" kern="0" dirty="0">
                <a:solidFill>
                  <a:srgbClr val="000000"/>
                </a:solidFill>
                <a:latin typeface="Calibri" panose="020F0502020204030204" pitchFamily="34" charset="0"/>
                <a:cs typeface="Calibri" panose="020F0502020204030204" pitchFamily="34" charset="0"/>
                <a:sym typeface="Arial"/>
              </a:rPr>
              <a:t>(étude </a:t>
            </a:r>
            <a:r>
              <a:rPr lang="fr-FR" kern="0" dirty="0" err="1">
                <a:solidFill>
                  <a:srgbClr val="000000"/>
                </a:solidFill>
                <a:latin typeface="Calibri" panose="020F0502020204030204" pitchFamily="34" charset="0"/>
                <a:cs typeface="Calibri" panose="020F0502020204030204" pitchFamily="34" charset="0"/>
                <a:sym typeface="Arial"/>
              </a:rPr>
              <a:t>Wimoov</a:t>
            </a:r>
            <a:r>
              <a:rPr lang="fr-FR" kern="0" dirty="0">
                <a:solidFill>
                  <a:srgbClr val="000000"/>
                </a:solidFill>
                <a:latin typeface="Calibri" panose="020F0502020204030204" pitchFamily="34" charset="0"/>
                <a:cs typeface="Calibri" panose="020F0502020204030204" pitchFamily="34" charset="0"/>
                <a:sym typeface="Arial"/>
              </a:rPr>
              <a:t>)</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1800" b="0"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18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1800" b="1" i="0" u="none" strike="noStrike" kern="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sym typeface="Arial"/>
              </a:rPr>
              <a:t>Précarité énergétique et transport</a:t>
            </a:r>
            <a:endParaRPr kumimoji="0" lang="fr-FR" sz="1800" b="0" i="0" u="none" strike="noStrike" kern="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18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7% des ménages du Nord-Pas-de-Calais  sont en situation de précarité énergétique à cause de leurs déplacements (étude du Commissariat général au développement durable, 2015). </a:t>
            </a:r>
            <a:r>
              <a:rPr kumimoji="0" lang="fr-FR" sz="1800" b="0" i="0" u="none" strike="noStrike" kern="0" cap="none" spc="0" normalizeH="0" baseline="0" noProof="0" dirty="0">
                <a:ln>
                  <a:noFill/>
                </a:ln>
                <a:solidFill>
                  <a:schemeClr val="accent2">
                    <a:lumMod val="75000"/>
                  </a:schemeClr>
                </a:solidFill>
                <a:effectLst/>
                <a:uLnTx/>
                <a:uFillTx/>
                <a:latin typeface="Calibri" panose="020F0502020204030204" pitchFamily="34" charset="0"/>
                <a:ea typeface="DejaVu Sans"/>
                <a:cs typeface="Calibri" panose="020F0502020204030204" pitchFamily="34" charset="0"/>
                <a:sym typeface="Arial"/>
              </a:rPr>
              <a:t>Touche particulièrement les – de 30 ans</a:t>
            </a:r>
            <a:r>
              <a:rPr kumimoji="0" lang="fr-FR" sz="1800" b="0" i="0" u="none" strike="noStrike" kern="0" cap="none" spc="0" normalizeH="0" baseline="0" noProof="0" dirty="0">
                <a:ln>
                  <a:noFill/>
                </a:ln>
                <a:solidFill>
                  <a:srgbClr val="000000"/>
                </a:solidFill>
                <a:effectLst/>
                <a:uLnTx/>
                <a:uFillTx/>
                <a:latin typeface="Calibri" panose="020F0502020204030204" pitchFamily="34" charset="0"/>
                <a:ea typeface="DejaVu Sans"/>
                <a:cs typeface="Calibri" panose="020F0502020204030204" pitchFamily="34" charset="0"/>
                <a:sym typeface="Arial"/>
              </a:rPr>
              <a:t>, les ouvriers, les agriculteurs.</a:t>
            </a: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1800" b="0" i="0" u="none" strike="noStrike" kern="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sym typeface="Arial"/>
            </a:endParaRPr>
          </a:p>
        </p:txBody>
      </p:sp>
      <p:pic>
        <p:nvPicPr>
          <p:cNvPr id="4" name="Image 3">
            <a:extLst>
              <a:ext uri="{FF2B5EF4-FFF2-40B4-BE49-F238E27FC236}">
                <a16:creationId xmlns:a16="http://schemas.microsoft.com/office/drawing/2014/main" id="{5D9AE88C-2BDD-445F-A97B-AD1D09524E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7447" y="2510004"/>
            <a:ext cx="3841200" cy="2378243"/>
          </a:xfrm>
          <a:prstGeom prst="rect">
            <a:avLst/>
          </a:prstGeom>
        </p:spPr>
      </p:pic>
    </p:spTree>
    <p:extLst>
      <p:ext uri="{BB962C8B-B14F-4D97-AF65-F5344CB8AC3E}">
        <p14:creationId xmlns:p14="http://schemas.microsoft.com/office/powerpoint/2010/main" val="2149578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75411D3C-CF9A-42CA-81AB-D34EC1E01EB7}"/>
              </a:ext>
            </a:extLst>
          </p:cNvPr>
          <p:cNvSpPr/>
          <p:nvPr/>
        </p:nvSpPr>
        <p:spPr>
          <a:xfrm>
            <a:off x="1524000" y="0"/>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smtClean="0">
                <a:ln>
                  <a:noFill/>
                </a:ln>
                <a:solidFill>
                  <a:srgbClr val="C00000"/>
                </a:solidFill>
                <a:effectLst/>
                <a:uLnTx/>
                <a:uFillTx/>
                <a:latin typeface="Calibri"/>
                <a:ea typeface="Calibri"/>
                <a:cs typeface="DejaVu Sans"/>
                <a:sym typeface="Arial"/>
              </a:rPr>
              <a:t>Ressources  complémentaires</a:t>
            </a:r>
            <a:endParaRPr kumimoji="0" lang="fr-FR" sz="4400" b="0" i="0" u="none" strike="noStrike" kern="1200" cap="none" spc="-1" normalizeH="0" baseline="0" noProof="0" dirty="0">
              <a:ln>
                <a:noFill/>
              </a:ln>
              <a:solidFill>
                <a:prstClr val="black"/>
              </a:solidFill>
              <a:effectLst/>
              <a:uLnTx/>
              <a:uFillTx/>
              <a:latin typeface="Calibri"/>
              <a:ea typeface="DejaVu Sans"/>
              <a:cs typeface="DejaVu Sans"/>
              <a:sym typeface="Arial"/>
            </a:endParaRPr>
          </a:p>
        </p:txBody>
      </p:sp>
      <p:sp>
        <p:nvSpPr>
          <p:cNvPr id="3" name="ZoneTexte 2">
            <a:extLst>
              <a:ext uri="{FF2B5EF4-FFF2-40B4-BE49-F238E27FC236}">
                <a16:creationId xmlns:a16="http://schemas.microsoft.com/office/drawing/2014/main" id="{9AADD0D2-8A6F-4F2D-834D-68920FF1C41F}"/>
              </a:ext>
            </a:extLst>
          </p:cNvPr>
          <p:cNvSpPr txBox="1"/>
          <p:nvPr/>
        </p:nvSpPr>
        <p:spPr>
          <a:xfrm>
            <a:off x="1010817" y="1158273"/>
            <a:ext cx="10571583" cy="4726014"/>
          </a:xfrm>
          <a:prstGeom prst="rect">
            <a:avLst/>
          </a:prstGeom>
          <a:noFill/>
        </p:spPr>
        <p:txBody>
          <a:bodyPr wrap="square">
            <a:noAutofit/>
          </a:bodyPr>
          <a:lstStyle/>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fr-FR" sz="1800" b="1" i="0" u="none" strike="noStrike" kern="0" cap="none" spc="0" normalizeH="0" baseline="0" noProof="0" dirty="0" smtClean="0">
              <a:ln>
                <a:noFill/>
              </a:ln>
              <a:solidFill>
                <a:srgbClr val="000000"/>
              </a:solidFill>
              <a:effectLst/>
              <a:uLnTx/>
              <a:uFillTx/>
              <a:latin typeface="Calibri" panose="020F0502020204030204" pitchFamily="34" charset="0"/>
              <a:ea typeface="DejaVu Sans"/>
              <a:cs typeface="Calibri" panose="020F0502020204030204" pitchFamily="34" charset="0"/>
              <a:sym typeface="Arial"/>
            </a:endParaRPr>
          </a:p>
          <a:p>
            <a:pPr marL="11430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fr-FR" b="1" kern="0" dirty="0">
              <a:solidFill>
                <a:srgbClr val="000000"/>
              </a:solidFill>
              <a:latin typeface="Calibri" panose="020F0502020204030204" pitchFamily="34" charset="0"/>
              <a:ea typeface="DejaVu Sans"/>
              <a:cs typeface="Calibri" panose="020F0502020204030204" pitchFamily="34" charset="0"/>
              <a:sym typeface="Arial"/>
            </a:endParaRPr>
          </a:p>
          <a:p>
            <a:pPr marL="114300" lvl="0">
              <a:buClr>
                <a:srgbClr val="000000"/>
              </a:buClr>
              <a:defRPr/>
            </a:pPr>
            <a:r>
              <a:rPr kumimoji="0" lang="fr-FR" sz="1800" b="1" i="0" u="none" strike="noStrike" kern="0" cap="none" spc="0" normalizeH="0" baseline="0" noProof="0" dirty="0" smtClean="0">
                <a:ln>
                  <a:noFill/>
                </a:ln>
                <a:solidFill>
                  <a:prstClr val="black"/>
                </a:solidFill>
                <a:effectLst/>
                <a:uLnTx/>
                <a:uFillTx/>
                <a:latin typeface="Calibri" panose="020F0502020204030204" pitchFamily="34" charset="0"/>
                <a:ea typeface="DejaVu Sans"/>
                <a:cs typeface="Calibri" panose="020F0502020204030204" pitchFamily="34" charset="0"/>
                <a:sym typeface="Arial"/>
              </a:rPr>
              <a:t>Fiches argumentaires de l’ADAV en faveur des</a:t>
            </a:r>
            <a:r>
              <a:rPr kumimoji="0" lang="fr-FR" sz="1800" b="1" i="0" u="none" strike="noStrike" kern="0" cap="none" spc="0" normalizeH="0" noProof="0" dirty="0" smtClean="0">
                <a:ln>
                  <a:noFill/>
                </a:ln>
                <a:solidFill>
                  <a:prstClr val="black"/>
                </a:solidFill>
                <a:effectLst/>
                <a:uLnTx/>
                <a:uFillTx/>
                <a:latin typeface="Calibri" panose="020F0502020204030204" pitchFamily="34" charset="0"/>
                <a:ea typeface="DejaVu Sans"/>
                <a:cs typeface="Calibri" panose="020F0502020204030204" pitchFamily="34" charset="0"/>
                <a:sym typeface="Arial"/>
              </a:rPr>
              <a:t> </a:t>
            </a:r>
            <a:r>
              <a:rPr lang="fr-FR" b="1" kern="0" dirty="0">
                <a:solidFill>
                  <a:prstClr val="black"/>
                </a:solidFill>
                <a:latin typeface="Calibri" panose="020F0502020204030204" pitchFamily="34" charset="0"/>
                <a:ea typeface="DejaVu Sans"/>
                <a:cs typeface="Calibri" panose="020F0502020204030204" pitchFamily="34" charset="0"/>
                <a:sym typeface="Arial"/>
              </a:rPr>
              <a:t>modes </a:t>
            </a:r>
            <a:r>
              <a:rPr lang="fr-FR" b="1" kern="0" dirty="0" smtClean="0">
                <a:solidFill>
                  <a:prstClr val="black"/>
                </a:solidFill>
                <a:latin typeface="Calibri" panose="020F0502020204030204" pitchFamily="34" charset="0"/>
                <a:ea typeface="DejaVu Sans"/>
                <a:cs typeface="Calibri" panose="020F0502020204030204" pitchFamily="34" charset="0"/>
                <a:sym typeface="Arial"/>
              </a:rPr>
              <a:t>actifs et de l’écomobilité</a:t>
            </a:r>
          </a:p>
          <a:p>
            <a:pPr marL="114300" lvl="0">
              <a:buClr>
                <a:srgbClr val="000000"/>
              </a:buCl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hlinkClick r:id="rId2"/>
              </a:rPr>
              <a:t>https</a:t>
            </a:r>
            <a:r>
              <a:rPr lang="fr-FR" kern="0" dirty="0">
                <a:solidFill>
                  <a:prstClr val="black"/>
                </a:solidFill>
                <a:latin typeface="Calibri" panose="020F0502020204030204" pitchFamily="34" charset="0"/>
                <a:ea typeface="DejaVu Sans"/>
                <a:cs typeface="Calibri" panose="020F0502020204030204" pitchFamily="34" charset="0"/>
                <a:sym typeface="Arial"/>
                <a:hlinkClick r:id="rId2"/>
              </a:rPr>
              <a:t>://droitauvelo.org/-</a:t>
            </a:r>
            <a:r>
              <a:rPr lang="fr-FR" kern="0" dirty="0" smtClean="0">
                <a:solidFill>
                  <a:prstClr val="black"/>
                </a:solidFill>
                <a:latin typeface="Calibri" panose="020F0502020204030204" pitchFamily="34" charset="0"/>
                <a:ea typeface="DejaVu Sans"/>
                <a:cs typeface="Calibri" panose="020F0502020204030204" pitchFamily="34" charset="0"/>
                <a:sym typeface="Arial"/>
                <a:hlinkClick r:id="rId2"/>
              </a:rPr>
              <a:t>Fiches-Argumentaires-188-</a:t>
            </a:r>
            <a:r>
              <a:rPr lang="fr-FR" kern="0" dirty="0" smtClean="0">
                <a:solidFill>
                  <a:prstClr val="black"/>
                </a:solidFill>
                <a:latin typeface="Calibri" panose="020F0502020204030204" pitchFamily="34" charset="0"/>
                <a:ea typeface="DejaVu Sans"/>
                <a:cs typeface="Calibri" panose="020F0502020204030204" pitchFamily="34" charset="0"/>
                <a:sym typeface="Arial"/>
              </a:rPr>
              <a:t> </a:t>
            </a:r>
          </a:p>
          <a:p>
            <a:pPr marL="114300" lvl="0">
              <a:buClr>
                <a:srgbClr val="000000"/>
              </a:buClr>
              <a:defRPr/>
            </a:pPr>
            <a:endParaRPr lang="fr-FR" kern="0" dirty="0" smtClean="0">
              <a:solidFill>
                <a:prstClr val="black"/>
              </a:solidFill>
              <a:latin typeface="Calibri" panose="020F0502020204030204" pitchFamily="34" charset="0"/>
              <a:ea typeface="DejaVu Sans"/>
              <a:cs typeface="Calibri" panose="020F0502020204030204" pitchFamily="34" charset="0"/>
              <a:sym typeface="Arial"/>
            </a:endParaRP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Pourquoi les modes actifs sont écologiques ? </a:t>
            </a: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Pour les modes actifs sont bons pour la santé ? </a:t>
            </a: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La météo empêche-t-elle la pratique du vélo ? </a:t>
            </a: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Quels avantages pour les collectivités à promouvoir le vélo ? </a:t>
            </a: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Pourquoi promouvoir l’écomobilité auprès de ses salariés</a:t>
            </a: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En tant que jeune, pourquoi choisir les modes actifs </a:t>
            </a:r>
          </a:p>
          <a:p>
            <a:pPr marL="400050" lvl="0" indent="-285750">
              <a:buClr>
                <a:srgbClr val="000000"/>
              </a:buClr>
              <a:buFont typeface="Arial" panose="020B0604020202020204" pitchFamily="34" charset="0"/>
              <a:buChar cha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Parents, enseignants, pourquoi être </a:t>
            </a:r>
            <a:r>
              <a:rPr lang="fr-FR" kern="0" dirty="0" err="1" smtClean="0">
                <a:solidFill>
                  <a:prstClr val="black"/>
                </a:solidFill>
                <a:latin typeface="Calibri" panose="020F0502020204030204" pitchFamily="34" charset="0"/>
                <a:ea typeface="DejaVu Sans"/>
                <a:cs typeface="Calibri" panose="020F0502020204030204" pitchFamily="34" charset="0"/>
                <a:sym typeface="Arial"/>
              </a:rPr>
              <a:t>écomobiles</a:t>
            </a:r>
            <a:r>
              <a:rPr lang="fr-FR" kern="0" dirty="0" smtClean="0">
                <a:solidFill>
                  <a:prstClr val="black"/>
                </a:solidFill>
                <a:latin typeface="Calibri" panose="020F0502020204030204" pitchFamily="34" charset="0"/>
                <a:ea typeface="DejaVu Sans"/>
                <a:cs typeface="Calibri" panose="020F0502020204030204" pitchFamily="34" charset="0"/>
                <a:sym typeface="Arial"/>
              </a:rPr>
              <a:t> ? </a:t>
            </a:r>
          </a:p>
          <a:p>
            <a:pPr marL="114300" lvl="0">
              <a:buClr>
                <a:srgbClr val="000000"/>
              </a:buClr>
              <a:defRPr/>
            </a:pPr>
            <a:endParaRPr lang="fr-FR" kern="0" dirty="0" smtClean="0">
              <a:solidFill>
                <a:prstClr val="black"/>
              </a:solidFill>
              <a:latin typeface="Calibri" panose="020F0502020204030204" pitchFamily="34" charset="0"/>
              <a:ea typeface="DejaVu Sans"/>
              <a:cs typeface="Calibri" panose="020F0502020204030204" pitchFamily="34" charset="0"/>
              <a:sym typeface="Arial"/>
            </a:endParaRPr>
          </a:p>
          <a:p>
            <a:pPr marL="114300" lvl="0">
              <a:buClr>
                <a:srgbClr val="000000"/>
              </a:buClr>
              <a:defRPr/>
            </a:pPr>
            <a:r>
              <a:rPr lang="fr-FR" kern="0" dirty="0" smtClean="0">
                <a:solidFill>
                  <a:prstClr val="black"/>
                </a:solidFill>
                <a:latin typeface="Calibri" panose="020F0502020204030204" pitchFamily="34" charset="0"/>
                <a:ea typeface="DejaVu Sans"/>
                <a:cs typeface="Calibri" panose="020F0502020204030204" pitchFamily="34" charset="0"/>
                <a:sym typeface="Arial"/>
              </a:rPr>
              <a:t>Et bien d’autres fiches </a:t>
            </a:r>
            <a:endParaRPr lang="fr-FR" kern="0" dirty="0">
              <a:solidFill>
                <a:prstClr val="black"/>
              </a:solidFill>
              <a:latin typeface="Calibri" panose="020F0502020204030204" pitchFamily="34" charset="0"/>
              <a:ea typeface="DejaVu Sans"/>
              <a:cs typeface="Calibri" panose="020F0502020204030204" pitchFamily="34" charset="0"/>
              <a:sym typeface="Arial"/>
            </a:endParaRPr>
          </a:p>
          <a:p>
            <a:pPr marL="114300" lvl="0">
              <a:buClr>
                <a:srgbClr val="000000"/>
              </a:buClr>
              <a:defRPr/>
            </a:pPr>
            <a:endParaRPr kumimoji="0" lang="fr-FR" sz="1800" b="0" i="0" u="none" strike="noStrike" kern="0" cap="none" spc="0" normalizeH="0" baseline="0" noProof="0" dirty="0">
              <a:ln>
                <a:noFill/>
              </a:ln>
              <a:solidFill>
                <a:prstClr val="black"/>
              </a:solidFill>
              <a:effectLst/>
              <a:uLnTx/>
              <a:uFillTx/>
              <a:latin typeface="Calibri" panose="020F0502020204030204" pitchFamily="34" charset="0"/>
              <a:ea typeface="DejaVu Sans"/>
              <a:cs typeface="Calibri" panose="020F0502020204030204" pitchFamily="34" charset="0"/>
              <a:sym typeface="Arial"/>
            </a:endParaRPr>
          </a:p>
        </p:txBody>
      </p:sp>
    </p:spTree>
    <p:extLst>
      <p:ext uri="{BB962C8B-B14F-4D97-AF65-F5344CB8AC3E}">
        <p14:creationId xmlns:p14="http://schemas.microsoft.com/office/powerpoint/2010/main" val="3028563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a:xfrm>
            <a:off x="609600" y="274638"/>
            <a:ext cx="10972800" cy="2958759"/>
          </a:xfrm>
        </p:spPr>
        <p:txBody>
          <a:bodyPr>
            <a:normAutofit/>
          </a:bodyPr>
          <a:lstStyle/>
          <a:p>
            <a:pPr marL="114300" indent="0">
              <a:buNone/>
            </a:pPr>
            <a:r>
              <a:rPr lang="fr-FR" sz="2800" dirty="0" smtClean="0"/>
              <a:t>Passage du collège au lycée :</a:t>
            </a:r>
          </a:p>
          <a:p>
            <a:r>
              <a:rPr lang="fr-FR" sz="2800" dirty="0" smtClean="0"/>
              <a:t>Baisse de la pratique du vélo, </a:t>
            </a:r>
            <a:r>
              <a:rPr lang="fr-FR" sz="2800" dirty="0" err="1" smtClean="0"/>
              <a:t>surout</a:t>
            </a:r>
            <a:r>
              <a:rPr lang="fr-FR" sz="2800" dirty="0" smtClean="0"/>
              <a:t> chez les </a:t>
            </a:r>
            <a:r>
              <a:rPr lang="fr-FR" sz="2800" dirty="0" err="1" smtClean="0"/>
              <a:t>fillles</a:t>
            </a:r>
            <a:endParaRPr lang="fr-FR" sz="2800" u="sng" dirty="0" smtClean="0"/>
          </a:p>
          <a:p>
            <a:r>
              <a:rPr lang="fr-FR" sz="2800" dirty="0" smtClean="0"/>
              <a:t>Moins de propriété de vélo ou d’accès à un vélo en état de fonctionner</a:t>
            </a:r>
          </a:p>
          <a:p>
            <a:pPr marL="114300" indent="0">
              <a:buNone/>
            </a:pPr>
            <a:endParaRPr lang="fr-FR" sz="2800" dirty="0"/>
          </a:p>
          <a:p>
            <a:pPr marL="114300" indent="0">
              <a:buNone/>
            </a:pPr>
            <a:r>
              <a:rPr lang="fr-FR" sz="2800" i="1" dirty="0" smtClean="0"/>
              <a:t>(Source : Aurélie </a:t>
            </a:r>
            <a:r>
              <a:rPr lang="fr-FR" sz="2800" i="1" dirty="0" err="1" smtClean="0"/>
              <a:t>Schmassman</a:t>
            </a:r>
            <a:r>
              <a:rPr lang="fr-FR" sz="2800" i="1" dirty="0" smtClean="0"/>
              <a:t> – université de Lausanne)</a:t>
            </a:r>
          </a:p>
        </p:txBody>
      </p:sp>
      <p:pic>
        <p:nvPicPr>
          <p:cNvPr id="4" name="Image 3"/>
          <p:cNvPicPr>
            <a:picLocks noChangeAspect="1"/>
          </p:cNvPicPr>
          <p:nvPr/>
        </p:nvPicPr>
        <p:blipFill>
          <a:blip r:embed="rId2"/>
          <a:stretch>
            <a:fillRect/>
          </a:stretch>
        </p:blipFill>
        <p:spPr>
          <a:xfrm>
            <a:off x="1269279" y="2940007"/>
            <a:ext cx="9172800" cy="3917993"/>
          </a:xfrm>
          <a:prstGeom prst="rect">
            <a:avLst/>
          </a:prstGeom>
        </p:spPr>
      </p:pic>
    </p:spTree>
    <p:extLst>
      <p:ext uri="{BB962C8B-B14F-4D97-AF65-F5344CB8AC3E}">
        <p14:creationId xmlns:p14="http://schemas.microsoft.com/office/powerpoint/2010/main" val="157286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a:stretch>
            <a:fillRect/>
          </a:stretch>
        </p:blipFill>
        <p:spPr>
          <a:xfrm>
            <a:off x="142044" y="570853"/>
            <a:ext cx="11907912" cy="5125165"/>
          </a:xfrm>
          <a:prstGeom prst="rect">
            <a:avLst/>
          </a:prstGeom>
        </p:spPr>
      </p:pic>
    </p:spTree>
    <p:extLst>
      <p:ext uri="{BB962C8B-B14F-4D97-AF65-F5344CB8AC3E}">
        <p14:creationId xmlns:p14="http://schemas.microsoft.com/office/powerpoint/2010/main" val="3580780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946836" y="178892"/>
            <a:ext cx="10944000" cy="6195123"/>
          </a:xfrm>
          <a:prstGeom prst="rect">
            <a:avLst/>
          </a:prstGeom>
        </p:spPr>
      </p:pic>
      <p:sp>
        <p:nvSpPr>
          <p:cNvPr id="3" name="Espace réservé du texte 2"/>
          <p:cNvSpPr>
            <a:spLocks noGrp="1"/>
          </p:cNvSpPr>
          <p:nvPr>
            <p:ph type="body" idx="1"/>
          </p:nvPr>
        </p:nvSpPr>
        <p:spPr>
          <a:xfrm>
            <a:off x="609600" y="6243782"/>
            <a:ext cx="10972800" cy="260466"/>
          </a:xfrm>
        </p:spPr>
        <p:txBody>
          <a:bodyPr>
            <a:normAutofit fontScale="25000" lnSpcReduction="20000"/>
          </a:bodyPr>
          <a:lstStyle/>
          <a:p>
            <a:pPr marL="114300" indent="0">
              <a:buNone/>
            </a:pPr>
            <a:r>
              <a:rPr lang="fr-FR" i="1" dirty="0" smtClean="0"/>
              <a:t>Source : Accompagner et encourager la mobilité à vélo des collégiens et des lycéens (ADEME, septembre 2022)</a:t>
            </a:r>
            <a:endParaRPr lang="fr-FR" i="1" dirty="0"/>
          </a:p>
        </p:txBody>
      </p:sp>
    </p:spTree>
    <p:extLst>
      <p:ext uri="{BB962C8B-B14F-4D97-AF65-F5344CB8AC3E}">
        <p14:creationId xmlns:p14="http://schemas.microsoft.com/office/powerpoint/2010/main" val="1869043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43208"/>
            <a:ext cx="10972800" cy="1143000"/>
          </a:xfrm>
        </p:spPr>
        <p:txBody>
          <a:bodyPr>
            <a:normAutofit fontScale="90000"/>
          </a:bodyPr>
          <a:lstStyle/>
          <a:p>
            <a:r>
              <a:rPr lang="fr-FR" b="1" dirty="0" smtClean="0">
                <a:solidFill>
                  <a:srgbClr val="C00000"/>
                </a:solidFill>
              </a:rPr>
              <a:t>Quelle place pour la mobilité </a:t>
            </a:r>
            <a:br>
              <a:rPr lang="fr-FR" b="1" dirty="0" smtClean="0">
                <a:solidFill>
                  <a:srgbClr val="C00000"/>
                </a:solidFill>
              </a:rPr>
            </a:br>
            <a:r>
              <a:rPr lang="fr-FR" b="1" dirty="0" smtClean="0">
                <a:solidFill>
                  <a:srgbClr val="C00000"/>
                </a:solidFill>
              </a:rPr>
              <a:t>dans les programmes au lycée ?  </a:t>
            </a:r>
            <a:r>
              <a:rPr lang="fr-FR" b="1" dirty="0"/>
              <a:t/>
            </a:r>
            <a:br>
              <a:rPr lang="fr-FR" b="1" dirty="0"/>
            </a:br>
            <a:endParaRPr lang="fr-FR" b="1" dirty="0"/>
          </a:p>
        </p:txBody>
      </p:sp>
      <p:sp>
        <p:nvSpPr>
          <p:cNvPr id="3" name="Espace réservé du texte 2"/>
          <p:cNvSpPr>
            <a:spLocks noGrp="1"/>
          </p:cNvSpPr>
          <p:nvPr>
            <p:ph type="body" idx="1"/>
          </p:nvPr>
        </p:nvSpPr>
        <p:spPr/>
        <p:txBody>
          <a:bodyPr>
            <a:normAutofit lnSpcReduction="10000"/>
          </a:bodyPr>
          <a:lstStyle/>
          <a:p>
            <a:pPr marL="114300" indent="0">
              <a:spcBef>
                <a:spcPts val="0"/>
              </a:spcBef>
              <a:buNone/>
            </a:pPr>
            <a:endParaRPr lang="fr-FR" sz="1600" b="1" dirty="0"/>
          </a:p>
          <a:p>
            <a:pPr marL="114300" indent="0">
              <a:spcBef>
                <a:spcPts val="0"/>
              </a:spcBef>
              <a:buNone/>
            </a:pPr>
            <a:r>
              <a:rPr lang="fr-FR" sz="1600" b="1" u="sng" dirty="0" smtClean="0"/>
              <a:t>EPS en seconde, 1</a:t>
            </a:r>
            <a:r>
              <a:rPr lang="fr-FR" sz="1600" b="1" u="sng" baseline="30000" dirty="0" smtClean="0"/>
              <a:t>ère</a:t>
            </a:r>
            <a:r>
              <a:rPr lang="fr-FR" sz="1600" b="1" u="sng" dirty="0" smtClean="0"/>
              <a:t> et terminale </a:t>
            </a:r>
            <a:endParaRPr lang="fr-FR" sz="1600" dirty="0"/>
          </a:p>
          <a:p>
            <a:pPr marL="114300" indent="0">
              <a:spcBef>
                <a:spcPts val="0"/>
              </a:spcBef>
              <a:buNone/>
            </a:pPr>
            <a:endParaRPr lang="fr-FR" sz="1600" dirty="0" smtClean="0"/>
          </a:p>
          <a:p>
            <a:pPr marL="114300" indent="0">
              <a:spcBef>
                <a:spcPts val="0"/>
              </a:spcBef>
              <a:buNone/>
            </a:pPr>
            <a:r>
              <a:rPr lang="fr-FR" sz="1600" dirty="0" smtClean="0"/>
              <a:t>« l’éducation </a:t>
            </a:r>
            <a:r>
              <a:rPr lang="fr-FR" sz="1600" dirty="0"/>
              <a:t>physique et sportive offre à tous les élèves l'occasion d'une</a:t>
            </a:r>
            <a:r>
              <a:rPr lang="fr-FR" sz="1600" b="1" dirty="0"/>
              <a:t> pratique physique qui développe le plaisir d'agir</a:t>
            </a:r>
            <a:r>
              <a:rPr lang="fr-FR" sz="1600" dirty="0"/>
              <a:t>. Par la pratique physique, sportive et artistique, l'EPS permet à chacun </a:t>
            </a:r>
            <a:r>
              <a:rPr lang="fr-FR" sz="1600" dirty="0">
                <a:solidFill>
                  <a:srgbClr val="C00000"/>
                </a:solidFill>
              </a:rPr>
              <a:t>de </a:t>
            </a:r>
            <a:r>
              <a:rPr lang="fr-FR" sz="1600" b="1" dirty="0">
                <a:solidFill>
                  <a:srgbClr val="C00000"/>
                </a:solidFill>
              </a:rPr>
              <a:t>développer sa motricité</a:t>
            </a:r>
            <a:r>
              <a:rPr lang="fr-FR" sz="1600" dirty="0">
                <a:solidFill>
                  <a:srgbClr val="C00000"/>
                </a:solidFill>
              </a:rPr>
              <a:t>, d'apprendre à </a:t>
            </a:r>
            <a:r>
              <a:rPr lang="fr-FR" sz="1600" b="1" dirty="0">
                <a:solidFill>
                  <a:srgbClr val="C00000"/>
                </a:solidFill>
              </a:rPr>
              <a:t>se préparer et s'entraîner</a:t>
            </a:r>
            <a:r>
              <a:rPr lang="fr-FR" sz="1600" dirty="0">
                <a:solidFill>
                  <a:srgbClr val="C00000"/>
                </a:solidFill>
              </a:rPr>
              <a:t>, de </a:t>
            </a:r>
            <a:r>
              <a:rPr lang="fr-FR" sz="1600" b="1" dirty="0">
                <a:solidFill>
                  <a:srgbClr val="C00000"/>
                </a:solidFill>
              </a:rPr>
              <a:t>construire des comportements sociaux</a:t>
            </a:r>
            <a:r>
              <a:rPr lang="fr-FR" sz="1600" dirty="0">
                <a:solidFill>
                  <a:srgbClr val="C00000"/>
                </a:solidFill>
              </a:rPr>
              <a:t>, de </a:t>
            </a:r>
            <a:r>
              <a:rPr lang="fr-FR" sz="1600" b="1" dirty="0">
                <a:solidFill>
                  <a:srgbClr val="C00000"/>
                </a:solidFill>
              </a:rPr>
              <a:t>développer sa santé</a:t>
            </a:r>
            <a:r>
              <a:rPr lang="fr-FR" sz="1600" dirty="0" smtClean="0"/>
              <a:t>. » -&gt;   »</a:t>
            </a:r>
            <a:r>
              <a:rPr lang="fr-FR" sz="1700" dirty="0" smtClean="0"/>
              <a:t>Par </a:t>
            </a:r>
            <a:r>
              <a:rPr lang="fr-FR" sz="1700" dirty="0"/>
              <a:t>son engagement dans la pratique physique, l’élève apprend à développer durablement sa santé. En développant ses ressources physiologiques, motrices, cognitives et psycho-sociales, il améliore son bien-être, pour lui et pour les autres. L’EPS permet à l’élève d’assurer sa sécurité et celle des autres, de construire une image et une estime de soi positives. Grâce aux efforts consentis, aux progrès réalisés et constatés, l’élève éprouve le plaisir de pratiquer une activité physique raisonnée et régulière tout au long de la vie</a:t>
            </a:r>
            <a:r>
              <a:rPr lang="fr-FR" sz="1700" dirty="0" smtClean="0"/>
              <a:t>. » . </a:t>
            </a:r>
          </a:p>
          <a:p>
            <a:pPr marL="114300" indent="0">
              <a:spcBef>
                <a:spcPts val="0"/>
              </a:spcBef>
              <a:buNone/>
            </a:pPr>
            <a:endParaRPr lang="fr-FR" sz="1700" dirty="0" smtClean="0"/>
          </a:p>
          <a:p>
            <a:pPr marL="114300" indent="0">
              <a:spcBef>
                <a:spcPts val="0"/>
              </a:spcBef>
              <a:buNone/>
            </a:pPr>
            <a:r>
              <a:rPr lang="fr-FR" sz="1700" dirty="0" smtClean="0"/>
              <a:t>Champ d’apprentissage 2 : </a:t>
            </a:r>
            <a:r>
              <a:rPr lang="fr-FR" sz="1700" dirty="0" smtClean="0">
                <a:solidFill>
                  <a:srgbClr val="C00000"/>
                </a:solidFill>
              </a:rPr>
              <a:t>« </a:t>
            </a:r>
            <a:r>
              <a:rPr lang="fr-FR" sz="1400" b="1" dirty="0">
                <a:solidFill>
                  <a:srgbClr val="C00000"/>
                </a:solidFill>
              </a:rPr>
              <a:t>Adapter son déplacement à des environnements variés et/ou incertains </a:t>
            </a:r>
            <a:r>
              <a:rPr lang="fr-FR" sz="1400" b="1" dirty="0" smtClean="0">
                <a:solidFill>
                  <a:srgbClr val="C00000"/>
                </a:solidFill>
              </a:rPr>
              <a:t>: course d’orientation, VTT, … »</a:t>
            </a:r>
            <a:r>
              <a:rPr lang="fr-FR" sz="1400" dirty="0"/>
              <a:t>	</a:t>
            </a:r>
          </a:p>
          <a:p>
            <a:pPr marL="114300" indent="0">
              <a:spcBef>
                <a:spcPts val="0"/>
              </a:spcBef>
              <a:buNone/>
            </a:pPr>
            <a:endParaRPr lang="fr-FR" sz="1700" dirty="0" smtClean="0"/>
          </a:p>
          <a:p>
            <a:pPr marL="114300" indent="0">
              <a:buNone/>
            </a:pPr>
            <a:endParaRPr lang="fr-FR" sz="2200" dirty="0"/>
          </a:p>
          <a:p>
            <a:pPr marL="114300" indent="0">
              <a:buNone/>
            </a:pPr>
            <a:r>
              <a:rPr lang="fr-FR" sz="2200" dirty="0"/>
              <a:t>Source : </a:t>
            </a:r>
            <a:r>
              <a:rPr lang="fr-FR" sz="2200" dirty="0">
                <a:hlinkClick r:id="rId2"/>
              </a:rPr>
              <a:t>https://</a:t>
            </a:r>
            <a:r>
              <a:rPr lang="fr-FR" sz="2200" dirty="0" smtClean="0">
                <a:hlinkClick r:id="rId2"/>
              </a:rPr>
              <a:t>www.education.gouv.fr/les-programmes-du-lycee-general-et-technologique-9812</a:t>
            </a:r>
            <a:r>
              <a:rPr lang="fr-FR" sz="2200" dirty="0" smtClean="0"/>
              <a:t> </a:t>
            </a:r>
            <a:endParaRPr lang="fr-FR" sz="2200" dirty="0"/>
          </a:p>
        </p:txBody>
      </p:sp>
    </p:spTree>
    <p:extLst>
      <p:ext uri="{BB962C8B-B14F-4D97-AF65-F5344CB8AC3E}">
        <p14:creationId xmlns:p14="http://schemas.microsoft.com/office/powerpoint/2010/main" val="342260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43208"/>
            <a:ext cx="10972800" cy="1143000"/>
          </a:xfrm>
        </p:spPr>
        <p:txBody>
          <a:bodyPr>
            <a:normAutofit fontScale="90000"/>
          </a:bodyPr>
          <a:lstStyle/>
          <a:p>
            <a:r>
              <a:rPr lang="fr-FR" b="1" dirty="0" smtClean="0">
                <a:solidFill>
                  <a:srgbClr val="C00000"/>
                </a:solidFill>
              </a:rPr>
              <a:t>Quelle place pour la mobilité </a:t>
            </a:r>
            <a:br>
              <a:rPr lang="fr-FR" b="1" dirty="0" smtClean="0">
                <a:solidFill>
                  <a:srgbClr val="C00000"/>
                </a:solidFill>
              </a:rPr>
            </a:br>
            <a:r>
              <a:rPr lang="fr-FR" b="1" dirty="0" smtClean="0">
                <a:solidFill>
                  <a:srgbClr val="C00000"/>
                </a:solidFill>
              </a:rPr>
              <a:t>dans les programmes au lycée ? (2)  </a:t>
            </a:r>
            <a:r>
              <a:rPr lang="fr-FR" b="1" dirty="0"/>
              <a:t/>
            </a:r>
            <a:br>
              <a:rPr lang="fr-FR" b="1" dirty="0"/>
            </a:br>
            <a:endParaRPr lang="fr-FR" b="1" dirty="0"/>
          </a:p>
        </p:txBody>
      </p:sp>
      <p:sp>
        <p:nvSpPr>
          <p:cNvPr id="3" name="Espace réservé du texte 2"/>
          <p:cNvSpPr>
            <a:spLocks noGrp="1"/>
          </p:cNvSpPr>
          <p:nvPr>
            <p:ph type="body" idx="1"/>
          </p:nvPr>
        </p:nvSpPr>
        <p:spPr/>
        <p:txBody>
          <a:bodyPr>
            <a:normAutofit fontScale="92500"/>
          </a:bodyPr>
          <a:lstStyle/>
          <a:p>
            <a:pPr marL="114300" indent="0">
              <a:spcBef>
                <a:spcPts val="0"/>
              </a:spcBef>
              <a:buNone/>
            </a:pPr>
            <a:endParaRPr lang="fr-FR" sz="1600" b="1" dirty="0"/>
          </a:p>
          <a:p>
            <a:pPr marL="114300" indent="0">
              <a:buNone/>
            </a:pPr>
            <a:r>
              <a:rPr lang="fr-FR" sz="2400" b="1" u="sng" dirty="0"/>
              <a:t>Sciences de la vie et de la terre en </a:t>
            </a:r>
            <a:r>
              <a:rPr lang="fr-FR" sz="2400" b="1" u="sng" dirty="0" smtClean="0"/>
              <a:t>seconde</a:t>
            </a:r>
          </a:p>
          <a:p>
            <a:pPr marL="114300" indent="0">
              <a:buNone/>
            </a:pPr>
            <a:endParaRPr lang="fr-FR" sz="2400" b="1" u="sng" dirty="0"/>
          </a:p>
          <a:p>
            <a:pPr marL="114300" indent="0">
              <a:buNone/>
            </a:pPr>
            <a:r>
              <a:rPr lang="fr-FR" sz="2400" dirty="0"/>
              <a:t>«  Enjeux contemporains de la planète : </a:t>
            </a:r>
            <a:r>
              <a:rPr lang="fr-FR" sz="2400" dirty="0">
                <a:solidFill>
                  <a:srgbClr val="C00000"/>
                </a:solidFill>
              </a:rPr>
              <a:t>Les élèves appréhendent les grands enjeux auxquels l’humanité sera confrontée au XXIe siècle, ceux de l’environnement, du développement durable, </a:t>
            </a:r>
            <a:r>
              <a:rPr lang="fr-FR" sz="2400" dirty="0"/>
              <a:t>de la gestion des ressources et des risques, etc. »</a:t>
            </a:r>
          </a:p>
          <a:p>
            <a:pPr marL="114300" indent="0">
              <a:buNone/>
            </a:pPr>
            <a:endParaRPr lang="fr-FR" sz="2400" dirty="0" smtClean="0"/>
          </a:p>
          <a:p>
            <a:pPr marL="114300" indent="0">
              <a:buNone/>
            </a:pPr>
            <a:r>
              <a:rPr lang="fr-FR" sz="2400" dirty="0" smtClean="0"/>
              <a:t>«</a:t>
            </a:r>
            <a:r>
              <a:rPr lang="fr-FR" sz="2400" dirty="0"/>
              <a:t>  le cors humain et la santé : mieux appréhender le fonctionnement de leur organisme et de </a:t>
            </a:r>
            <a:r>
              <a:rPr lang="fr-FR" sz="2400" dirty="0">
                <a:solidFill>
                  <a:srgbClr val="C00000"/>
                </a:solidFill>
              </a:rPr>
              <a:t>saisir comment la santé se définit aujourd’hui dans une approche globale intégrant l’individu dans son environnement et prenant en compte les enjeux de santé publique. </a:t>
            </a:r>
            <a:r>
              <a:rPr lang="fr-FR" sz="2400" dirty="0"/>
              <a:t>»</a:t>
            </a:r>
          </a:p>
          <a:p>
            <a:pPr marL="114300" indent="0">
              <a:buNone/>
            </a:pPr>
            <a:endParaRPr lang="fr-FR" sz="1000" dirty="0" smtClean="0"/>
          </a:p>
          <a:p>
            <a:pPr marL="114300" indent="0">
              <a:buNone/>
            </a:pPr>
            <a:endParaRPr lang="fr-FR" sz="1000" dirty="0"/>
          </a:p>
          <a:p>
            <a:pPr marL="114300" indent="0">
              <a:buNone/>
            </a:pPr>
            <a:endParaRPr lang="fr-FR" sz="1000" dirty="0"/>
          </a:p>
          <a:p>
            <a:pPr marL="114300" indent="0">
              <a:buNone/>
            </a:pPr>
            <a:r>
              <a:rPr lang="fr-FR" sz="1600" dirty="0"/>
              <a:t>Source : </a:t>
            </a:r>
            <a:r>
              <a:rPr lang="fr-FR" sz="1600" dirty="0">
                <a:hlinkClick r:id="rId2"/>
              </a:rPr>
              <a:t>https://www.education.gouv.fr/les-programmes-du-lycee-general-et-technologique-9812</a:t>
            </a:r>
            <a:r>
              <a:rPr lang="fr-FR" sz="1600" dirty="0"/>
              <a:t> </a:t>
            </a:r>
          </a:p>
          <a:p>
            <a:pPr marL="114300" indent="0">
              <a:spcBef>
                <a:spcPts val="0"/>
              </a:spcBef>
              <a:buNone/>
            </a:pPr>
            <a:endParaRPr lang="fr-FR" sz="1700" dirty="0" smtClean="0"/>
          </a:p>
          <a:p>
            <a:pPr marL="114300" indent="0">
              <a:buNone/>
            </a:pPr>
            <a:endParaRPr lang="fr-FR" sz="2200" dirty="0"/>
          </a:p>
        </p:txBody>
      </p:sp>
    </p:spTree>
    <p:extLst>
      <p:ext uri="{BB962C8B-B14F-4D97-AF65-F5344CB8AC3E}">
        <p14:creationId xmlns:p14="http://schemas.microsoft.com/office/powerpoint/2010/main" val="3369908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C00000"/>
                </a:solidFill>
              </a:rPr>
              <a:t>Quelle place pour la mobilité </a:t>
            </a:r>
            <a:br>
              <a:rPr lang="fr-FR" b="1" dirty="0">
                <a:solidFill>
                  <a:srgbClr val="C00000"/>
                </a:solidFill>
              </a:rPr>
            </a:br>
            <a:r>
              <a:rPr lang="fr-FR" b="1" dirty="0">
                <a:solidFill>
                  <a:srgbClr val="C00000"/>
                </a:solidFill>
              </a:rPr>
              <a:t>dans les programmes au lycée ? </a:t>
            </a:r>
            <a:r>
              <a:rPr lang="fr-FR" b="1" dirty="0" smtClean="0">
                <a:solidFill>
                  <a:srgbClr val="C00000"/>
                </a:solidFill>
              </a:rPr>
              <a:t>(5)</a:t>
            </a:r>
            <a:endParaRPr lang="fr-FR" dirty="0"/>
          </a:p>
        </p:txBody>
      </p:sp>
      <p:sp>
        <p:nvSpPr>
          <p:cNvPr id="3" name="Espace réservé du texte 2"/>
          <p:cNvSpPr>
            <a:spLocks noGrp="1"/>
          </p:cNvSpPr>
          <p:nvPr>
            <p:ph type="body" idx="1"/>
          </p:nvPr>
        </p:nvSpPr>
        <p:spPr/>
        <p:txBody>
          <a:bodyPr>
            <a:normAutofit fontScale="62500" lnSpcReduction="20000"/>
          </a:bodyPr>
          <a:lstStyle/>
          <a:p>
            <a:pPr marL="114300" indent="0">
              <a:buNone/>
            </a:pPr>
            <a:r>
              <a:rPr lang="fr-FR" dirty="0" smtClean="0"/>
              <a:t>D’une manière générale, la mobilité n’est jamais une finalité à part entière dans les programmes mais une thématique qui peut être transversale (Physique, SVT, Histoire-Géo, SES, EPS). Ce sont les enseignants qui pourront voir selon leur matière comment se raccrocher au sujet de la mobilité. L’intérêt pour le sujet sera aussi différent selon les filières.</a:t>
            </a:r>
          </a:p>
          <a:p>
            <a:pPr marL="114300" indent="0">
              <a:buNone/>
            </a:pPr>
            <a:r>
              <a:rPr lang="fr-FR" dirty="0"/>
              <a:t>Faire le lien avec accessibilité, accès aux stages </a:t>
            </a:r>
            <a:r>
              <a:rPr lang="fr-FR" dirty="0" smtClean="0"/>
              <a:t>et future vie professionnelle.</a:t>
            </a:r>
            <a:endParaRPr lang="fr-FR" dirty="0"/>
          </a:p>
          <a:p>
            <a:pPr marL="114300" indent="0">
              <a:buNone/>
            </a:pPr>
            <a:endParaRPr lang="fr-FR" dirty="0" smtClean="0"/>
          </a:p>
          <a:p>
            <a:pPr marL="114300" indent="0">
              <a:buNone/>
            </a:pPr>
            <a:r>
              <a:rPr lang="fr-FR" u="sng" dirty="0" smtClean="0"/>
              <a:t>Parmi les problématiques relevées pendant la rencontre </a:t>
            </a:r>
            <a:r>
              <a:rPr lang="fr-FR" dirty="0" smtClean="0"/>
              <a:t>: </a:t>
            </a:r>
          </a:p>
          <a:p>
            <a:r>
              <a:rPr lang="fr-FR" dirty="0"/>
              <a:t>les lycéens n’ont pas le réflexe de chercher une autre solution quand pas de train ou de bus (ex </a:t>
            </a:r>
            <a:r>
              <a:rPr lang="fr-FR" dirty="0" smtClean="0"/>
              <a:t>: </a:t>
            </a:r>
            <a:r>
              <a:rPr lang="fr-FR" dirty="0"/>
              <a:t>grèves, </a:t>
            </a:r>
            <a:r>
              <a:rPr lang="fr-FR" dirty="0" err="1"/>
              <a:t>etc</a:t>
            </a:r>
            <a:r>
              <a:rPr lang="fr-FR" dirty="0" smtClean="0"/>
              <a:t>). Ils </a:t>
            </a:r>
            <a:r>
              <a:rPr lang="fr-FR" dirty="0"/>
              <a:t>ne se déplacent donc pas au lycée dans ce cas-là. </a:t>
            </a:r>
            <a:r>
              <a:rPr lang="fr-FR" dirty="0" smtClean="0"/>
              <a:t>Ils ne </a:t>
            </a:r>
            <a:r>
              <a:rPr lang="fr-FR" dirty="0"/>
              <a:t>sont pas habitués à interroger leur mobilité. </a:t>
            </a:r>
          </a:p>
          <a:p>
            <a:r>
              <a:rPr lang="fr-FR" dirty="0"/>
              <a:t> </a:t>
            </a:r>
            <a:r>
              <a:rPr lang="fr-FR" dirty="0" smtClean="0"/>
              <a:t>Problématique </a:t>
            </a:r>
            <a:r>
              <a:rPr lang="fr-FR" dirty="0"/>
              <a:t>des territoires ruraux ; parfois élèves viennent de loin, peu de TC. </a:t>
            </a:r>
          </a:p>
          <a:p>
            <a:pPr marL="114300" indent="0">
              <a:buNone/>
            </a:pPr>
            <a:r>
              <a:rPr lang="fr-FR" dirty="0" smtClean="0"/>
              <a:t>-&gt; Travailler </a:t>
            </a:r>
            <a:r>
              <a:rPr lang="fr-FR" dirty="0"/>
              <a:t>sur la notion d’intermodalité, de covoiturage pour répondre aux problématiques des </a:t>
            </a:r>
            <a:r>
              <a:rPr lang="fr-FR" dirty="0" smtClean="0"/>
              <a:t>différents </a:t>
            </a:r>
            <a:r>
              <a:rPr lang="fr-FR" dirty="0"/>
              <a:t>territoires. </a:t>
            </a:r>
            <a:endParaRPr lang="fr-FR" dirty="0" smtClean="0"/>
          </a:p>
          <a:p>
            <a:r>
              <a:rPr lang="fr-FR" dirty="0" smtClean="0"/>
              <a:t>Freins</a:t>
            </a:r>
            <a:r>
              <a:rPr lang="fr-FR" dirty="0"/>
              <a:t> : comment sécuriser son véhicule à l’intérieur de l’établissement ou encore comment prendre le bus avec le vélo ou la trottinette ? </a:t>
            </a:r>
            <a:endParaRPr lang="fr-FR" dirty="0" smtClean="0"/>
          </a:p>
          <a:p>
            <a:r>
              <a:rPr lang="fr-FR" dirty="0" smtClean="0"/>
              <a:t>Important d’avoir des projets financés, les lycées ont peu de budget disponible.</a:t>
            </a:r>
            <a:endParaRPr lang="fr-FR" dirty="0"/>
          </a:p>
          <a:p>
            <a:pPr marL="114300" indent="0">
              <a:buNone/>
            </a:pPr>
            <a:endParaRPr lang="fr-FR" dirty="0"/>
          </a:p>
          <a:p>
            <a:pPr marL="114300" indent="0">
              <a:buNone/>
            </a:pPr>
            <a:endParaRPr lang="fr-FR" dirty="0" smtClean="0"/>
          </a:p>
        </p:txBody>
      </p:sp>
    </p:spTree>
    <p:extLst>
      <p:ext uri="{BB962C8B-B14F-4D97-AF65-F5344CB8AC3E}">
        <p14:creationId xmlns:p14="http://schemas.microsoft.com/office/powerpoint/2010/main" val="2005321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C00000"/>
                </a:solidFill>
              </a:rPr>
              <a:t>Quelle place pour la mobilité </a:t>
            </a:r>
            <a:br>
              <a:rPr lang="fr-FR" b="1" dirty="0">
                <a:solidFill>
                  <a:srgbClr val="C00000"/>
                </a:solidFill>
              </a:rPr>
            </a:br>
            <a:r>
              <a:rPr lang="fr-FR" b="1" dirty="0">
                <a:solidFill>
                  <a:srgbClr val="C00000"/>
                </a:solidFill>
              </a:rPr>
              <a:t>dans les programmes au lycée ? </a:t>
            </a:r>
            <a:r>
              <a:rPr lang="fr-FR" b="1" dirty="0" smtClean="0">
                <a:solidFill>
                  <a:srgbClr val="C00000"/>
                </a:solidFill>
              </a:rPr>
              <a:t>(3)</a:t>
            </a:r>
            <a:endParaRPr lang="fr-FR" dirty="0"/>
          </a:p>
        </p:txBody>
      </p:sp>
      <p:sp>
        <p:nvSpPr>
          <p:cNvPr id="3" name="Espace réservé du texte 2"/>
          <p:cNvSpPr>
            <a:spLocks noGrp="1"/>
          </p:cNvSpPr>
          <p:nvPr>
            <p:ph type="body" idx="1"/>
          </p:nvPr>
        </p:nvSpPr>
        <p:spPr/>
        <p:txBody>
          <a:bodyPr>
            <a:normAutofit fontScale="70000" lnSpcReduction="20000"/>
          </a:bodyPr>
          <a:lstStyle/>
          <a:p>
            <a:endParaRPr lang="fr-FR" b="1" dirty="0"/>
          </a:p>
          <a:p>
            <a:pPr marL="114300" indent="0">
              <a:buNone/>
            </a:pPr>
            <a:r>
              <a:rPr lang="fr-FR" dirty="0"/>
              <a:t>Depuis la rentrée scolaire 2015, </a:t>
            </a:r>
            <a:r>
              <a:rPr lang="fr-FR" b="1" dirty="0"/>
              <a:t>tous les élèves des lycées et des centres de formation des apprentis inscrits en classe de seconde suivent un module de sensibilisation à la sécurité routière</a:t>
            </a:r>
            <a:r>
              <a:rPr lang="fr-FR" dirty="0"/>
              <a:t>.</a:t>
            </a:r>
          </a:p>
          <a:p>
            <a:pPr marL="114300" indent="0">
              <a:buNone/>
            </a:pPr>
            <a:r>
              <a:rPr lang="fr-FR" b="1" dirty="0"/>
              <a:t>Les objectifs</a:t>
            </a:r>
          </a:p>
          <a:p>
            <a:pPr marL="114300" indent="0">
              <a:buNone/>
            </a:pPr>
            <a:r>
              <a:rPr lang="fr-FR" dirty="0"/>
              <a:t>Le support numérique de </a:t>
            </a:r>
            <a:r>
              <a:rPr lang="fr-FR" dirty="0">
                <a:solidFill>
                  <a:srgbClr val="C00000"/>
                </a:solidFill>
              </a:rPr>
              <a:t>perceptions des risques et de partage de la route </a:t>
            </a:r>
            <a:r>
              <a:rPr lang="fr-FR" dirty="0"/>
              <a:t>a été développé par la Délégation à la sécurité routière afin de :</a:t>
            </a:r>
          </a:p>
          <a:p>
            <a:pPr marL="114300" indent="0">
              <a:buNone/>
            </a:pPr>
            <a:r>
              <a:rPr lang="fr-FR" dirty="0"/>
              <a:t>sensibiliser les élèves des classes de seconde aux risques routiers inhérents au partage de la route, notamment dans des situations de circulation simples et ordinaires dites « apaisées » ;</a:t>
            </a:r>
          </a:p>
          <a:p>
            <a:pPr marL="114300" indent="0">
              <a:buNone/>
            </a:pPr>
            <a:r>
              <a:rPr lang="fr-FR" dirty="0"/>
              <a:t>faire prendre conscience aux élèves que les comportements à risques, notamment la vitesse, la consommation d’alcool, de drogues et l’utilisation de distracteurs constituent des facteurs qui altèrent la perception des risques ;</a:t>
            </a:r>
          </a:p>
          <a:p>
            <a:pPr marL="114300" indent="0">
              <a:buNone/>
            </a:pPr>
            <a:r>
              <a:rPr lang="fr-FR" dirty="0"/>
              <a:t>poursuivre un objectif citoyen destiné à développer chez les jeunes le respect de l’autre et de l’environnement</a:t>
            </a:r>
            <a:r>
              <a:rPr lang="fr-FR" dirty="0" smtClean="0"/>
              <a:t>.</a:t>
            </a:r>
          </a:p>
          <a:p>
            <a:pPr marL="114300" indent="0">
              <a:buNone/>
            </a:pPr>
            <a:r>
              <a:rPr lang="fr-FR" dirty="0" smtClean="0"/>
              <a:t>Parler de mobilité peut venir en complément de ce module.</a:t>
            </a:r>
            <a:endParaRPr lang="fr-FR" dirty="0"/>
          </a:p>
          <a:p>
            <a:endParaRPr lang="fr-FR" dirty="0"/>
          </a:p>
        </p:txBody>
      </p:sp>
    </p:spTree>
    <p:extLst>
      <p:ext uri="{BB962C8B-B14F-4D97-AF65-F5344CB8AC3E}">
        <p14:creationId xmlns:p14="http://schemas.microsoft.com/office/powerpoint/2010/main" val="1220413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7886" y="2513688"/>
            <a:ext cx="11427991" cy="1678384"/>
          </a:xfrm>
        </p:spPr>
        <p:txBody>
          <a:bodyPr>
            <a:normAutofit/>
          </a:bodyPr>
          <a:lstStyle/>
          <a:p>
            <a:r>
              <a:rPr lang="fr-FR" sz="4267" dirty="0"/>
              <a:t>Rencontre ECO-</a:t>
            </a:r>
            <a:r>
              <a:rPr lang="fr-FR" sz="4267" dirty="0" err="1"/>
              <a:t>mobilites</a:t>
            </a:r>
            <a:r>
              <a:rPr lang="fr-FR" sz="4267" dirty="0"/>
              <a:t> </a:t>
            </a:r>
            <a:br>
              <a:rPr lang="fr-FR" sz="4267" dirty="0"/>
            </a:br>
            <a:r>
              <a:rPr lang="fr-FR" sz="4267" dirty="0"/>
              <a:t>dans les lycées</a:t>
            </a:r>
          </a:p>
        </p:txBody>
      </p:sp>
      <p:sp>
        <p:nvSpPr>
          <p:cNvPr id="3" name="Sous-titre 2"/>
          <p:cNvSpPr>
            <a:spLocks noGrp="1"/>
          </p:cNvSpPr>
          <p:nvPr>
            <p:ph type="subTitle" idx="1"/>
          </p:nvPr>
        </p:nvSpPr>
        <p:spPr/>
        <p:txBody>
          <a:bodyPr>
            <a:normAutofit/>
          </a:bodyPr>
          <a:lstStyle/>
          <a:p>
            <a:r>
              <a:rPr lang="fr-FR" sz="2133" dirty="0"/>
              <a:t>Arras – Direction de l’eau et de la biodiversité et DREV3</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931" y="540905"/>
            <a:ext cx="2527300" cy="1841500"/>
          </a:xfrm>
          <a:prstGeom prst="rect">
            <a:avLst/>
          </a:prstGeom>
        </p:spPr>
      </p:pic>
      <p:sp>
        <p:nvSpPr>
          <p:cNvPr id="5" name="ZoneTexte 4"/>
          <p:cNvSpPr txBox="1"/>
          <p:nvPr/>
        </p:nvSpPr>
        <p:spPr>
          <a:xfrm>
            <a:off x="8700654" y="5884335"/>
            <a:ext cx="2983345" cy="379656"/>
          </a:xfrm>
          <a:prstGeom prst="rect">
            <a:avLst/>
          </a:prstGeom>
          <a:noFill/>
        </p:spPr>
        <p:txBody>
          <a:bodyPr wrap="square" rtlCol="0">
            <a:spAutoFit/>
          </a:bodyPr>
          <a:lstStyle/>
          <a:p>
            <a:pPr defTabSz="1219170"/>
            <a:r>
              <a:rPr lang="fr-FR" sz="1867" dirty="0">
                <a:solidFill>
                  <a:prstClr val="black"/>
                </a:solidFill>
                <a:latin typeface="Calibri"/>
              </a:rPr>
              <a:t>Le 27 novembre 2022</a:t>
            </a:r>
          </a:p>
        </p:txBody>
      </p:sp>
    </p:spTree>
    <p:extLst>
      <p:ext uri="{BB962C8B-B14F-4D97-AF65-F5344CB8AC3E}">
        <p14:creationId xmlns:p14="http://schemas.microsoft.com/office/powerpoint/2010/main" val="1305702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C00000"/>
                </a:solidFill>
              </a:rPr>
              <a:t>Quelle place pour la mobilité </a:t>
            </a:r>
            <a:br>
              <a:rPr lang="fr-FR" b="1" dirty="0">
                <a:solidFill>
                  <a:srgbClr val="C00000"/>
                </a:solidFill>
              </a:rPr>
            </a:br>
            <a:r>
              <a:rPr lang="fr-FR" b="1" dirty="0">
                <a:solidFill>
                  <a:srgbClr val="C00000"/>
                </a:solidFill>
              </a:rPr>
              <a:t>dans les programmes au lycée ? </a:t>
            </a:r>
            <a:r>
              <a:rPr lang="fr-FR" b="1" dirty="0" smtClean="0">
                <a:solidFill>
                  <a:srgbClr val="C00000"/>
                </a:solidFill>
              </a:rPr>
              <a:t>(4)</a:t>
            </a:r>
            <a:endParaRPr lang="fr-FR" dirty="0"/>
          </a:p>
        </p:txBody>
      </p:sp>
      <p:sp>
        <p:nvSpPr>
          <p:cNvPr id="3" name="Espace réservé du texte 2"/>
          <p:cNvSpPr>
            <a:spLocks noGrp="1"/>
          </p:cNvSpPr>
          <p:nvPr>
            <p:ph type="body" idx="1"/>
          </p:nvPr>
        </p:nvSpPr>
        <p:spPr/>
        <p:txBody>
          <a:bodyPr>
            <a:normAutofit fontScale="25000" lnSpcReduction="20000"/>
          </a:bodyPr>
          <a:lstStyle/>
          <a:p>
            <a:pPr marL="114300" indent="0">
              <a:buNone/>
            </a:pPr>
            <a:endParaRPr lang="fr-FR" dirty="0" smtClean="0"/>
          </a:p>
          <a:p>
            <a:pPr marL="114300" indent="0">
              <a:buNone/>
            </a:pPr>
            <a:endParaRPr lang="fr-FR" dirty="0" smtClean="0"/>
          </a:p>
          <a:p>
            <a:pPr marL="114300" indent="0">
              <a:buNone/>
            </a:pPr>
            <a:r>
              <a:rPr lang="fr-FR" sz="4900" b="1" dirty="0" smtClean="0"/>
              <a:t>BAC PRO – CAP prévention </a:t>
            </a:r>
            <a:r>
              <a:rPr lang="fr-FR" sz="4900" b="1" dirty="0"/>
              <a:t>santé environnement - voie </a:t>
            </a:r>
            <a:r>
              <a:rPr lang="fr-FR" sz="4900" b="1" dirty="0" smtClean="0"/>
              <a:t>professionnelle</a:t>
            </a:r>
          </a:p>
          <a:p>
            <a:pPr marL="114300" indent="0">
              <a:buNone/>
            </a:pPr>
            <a:r>
              <a:rPr lang="fr-FR" sz="4900" dirty="0">
                <a:hlinkClick r:id="rId2"/>
              </a:rPr>
              <a:t>https://eduscol.education.fr/1769/programmes-et-ressources-en-prevention-sante-environnement-voie-professionnelle</a:t>
            </a:r>
            <a:endParaRPr lang="fr-FR" sz="4900" b="1" dirty="0"/>
          </a:p>
          <a:p>
            <a:pPr marL="114300" indent="0">
              <a:buNone/>
            </a:pPr>
            <a:endParaRPr lang="fr-FR" dirty="0" smtClean="0"/>
          </a:p>
          <a:p>
            <a:pPr marL="114300" indent="0">
              <a:buNone/>
            </a:pPr>
            <a:endParaRPr lang="fr-FR" dirty="0"/>
          </a:p>
          <a:p>
            <a:pPr marL="114300" indent="0">
              <a:buNone/>
            </a:pPr>
            <a:r>
              <a:rPr lang="fr-FR" sz="4800" b="1" dirty="0" smtClean="0"/>
              <a:t>Seconde pro</a:t>
            </a:r>
          </a:p>
          <a:p>
            <a:pPr marL="114300" indent="0">
              <a:buNone/>
            </a:pPr>
            <a:r>
              <a:rPr lang="fr-FR" sz="4800" dirty="0" smtClean="0"/>
              <a:t>Repérer </a:t>
            </a:r>
            <a:r>
              <a:rPr lang="fr-FR" sz="4800" dirty="0"/>
              <a:t>les effets des facteurs internes et externes sur la santé d’un </a:t>
            </a:r>
            <a:r>
              <a:rPr lang="fr-FR" sz="4800" dirty="0" smtClean="0"/>
              <a:t>individu…… </a:t>
            </a:r>
            <a:r>
              <a:rPr lang="fr-FR" sz="4800" dirty="0" smtClean="0">
                <a:solidFill>
                  <a:srgbClr val="C00000"/>
                </a:solidFill>
              </a:rPr>
              <a:t>Démontrer </a:t>
            </a:r>
            <a:r>
              <a:rPr lang="fr-FR" sz="4800" dirty="0">
                <a:solidFill>
                  <a:srgbClr val="C00000"/>
                </a:solidFill>
              </a:rPr>
              <a:t>l’intérêt d’une activité physique régulière sur la santé. partir du site de l’OMS </a:t>
            </a:r>
            <a:r>
              <a:rPr lang="fr-FR" sz="4800" dirty="0"/>
              <a:t>(guide de recommandation mondiale en matière d’activité physique pour la santé), </a:t>
            </a:r>
            <a:r>
              <a:rPr lang="fr-FR" sz="4800" dirty="0">
                <a:solidFill>
                  <a:srgbClr val="C00000"/>
                </a:solidFill>
              </a:rPr>
              <a:t>repérage des bienfaits de l’activité physique et des risques liés à la sédentarité</a:t>
            </a:r>
            <a:r>
              <a:rPr lang="fr-FR" sz="4800" dirty="0"/>
              <a:t>. </a:t>
            </a:r>
            <a:r>
              <a:rPr lang="fr-FR" sz="4800" dirty="0" err="1" smtClean="0"/>
              <a:t>Exemeple</a:t>
            </a:r>
            <a:r>
              <a:rPr lang="fr-FR" sz="4800" dirty="0" smtClean="0"/>
              <a:t> :  Utilisation </a:t>
            </a:r>
            <a:r>
              <a:rPr lang="fr-FR" sz="4800" dirty="0"/>
              <a:t>d’un podomètre ou d’une application mobile. 	</a:t>
            </a:r>
            <a:endParaRPr lang="fr-FR" sz="4800" dirty="0" smtClean="0"/>
          </a:p>
          <a:p>
            <a:pPr marL="114300" indent="0">
              <a:buNone/>
            </a:pPr>
            <a:endParaRPr lang="fr-FR" sz="4800" dirty="0" smtClean="0"/>
          </a:p>
          <a:p>
            <a:pPr marL="114300" indent="0">
              <a:buNone/>
            </a:pPr>
            <a:endParaRPr lang="fr-FR" sz="4800" dirty="0"/>
          </a:p>
          <a:p>
            <a:pPr marL="114300" indent="0">
              <a:buNone/>
            </a:pPr>
            <a:r>
              <a:rPr lang="fr-FR" sz="4800" b="1" dirty="0" smtClean="0"/>
              <a:t>Première pro</a:t>
            </a:r>
          </a:p>
          <a:p>
            <a:pPr marL="114300" indent="0">
              <a:buNone/>
            </a:pPr>
            <a:endParaRPr lang="fr-FR" sz="4800" dirty="0">
              <a:solidFill>
                <a:srgbClr val="C00000"/>
              </a:solidFill>
            </a:endParaRPr>
          </a:p>
          <a:p>
            <a:pPr marL="114300" indent="0">
              <a:buNone/>
            </a:pPr>
            <a:r>
              <a:rPr lang="fr-FR" sz="4800" dirty="0">
                <a:solidFill>
                  <a:srgbClr val="C00000"/>
                </a:solidFill>
              </a:rPr>
              <a:t>Repérer les différents postes de consommation énergétique d’un </a:t>
            </a:r>
            <a:r>
              <a:rPr lang="fr-FR" sz="4800" dirty="0" smtClean="0">
                <a:solidFill>
                  <a:srgbClr val="C00000"/>
                </a:solidFill>
              </a:rPr>
              <a:t>ménage</a:t>
            </a:r>
            <a:r>
              <a:rPr lang="fr-FR" sz="4800" dirty="0">
                <a:solidFill>
                  <a:srgbClr val="C00000"/>
                </a:solidFill>
              </a:rPr>
              <a:t> </a:t>
            </a:r>
            <a:r>
              <a:rPr lang="fr-FR" sz="4800" dirty="0" smtClean="0">
                <a:solidFill>
                  <a:srgbClr val="C00000"/>
                </a:solidFill>
              </a:rPr>
              <a:t>: </a:t>
            </a:r>
            <a:r>
              <a:rPr lang="fr-FR" sz="4800" dirty="0" err="1" smtClean="0"/>
              <a:t>nalyse</a:t>
            </a:r>
            <a:r>
              <a:rPr lang="fr-FR" sz="4800" dirty="0" smtClean="0"/>
              <a:t> </a:t>
            </a:r>
            <a:r>
              <a:rPr lang="fr-FR" sz="4800" dirty="0"/>
              <a:t>de graphiques, courbes représentant les différents postes de consommation énergétiques et leurs évolutions. </a:t>
            </a:r>
          </a:p>
          <a:p>
            <a:pPr marL="114300" indent="0">
              <a:buNone/>
            </a:pPr>
            <a:r>
              <a:rPr lang="fr-FR" sz="4800" dirty="0"/>
              <a:t>Identifier les </a:t>
            </a:r>
            <a:r>
              <a:rPr lang="fr-FR" sz="4800" dirty="0">
                <a:solidFill>
                  <a:srgbClr val="C00000"/>
                </a:solidFill>
              </a:rPr>
              <a:t>impacts de la consommation d’énergie sur l’environnement et sur la santé de l’individu</a:t>
            </a:r>
            <a:r>
              <a:rPr lang="fr-FR" sz="4800" dirty="0"/>
              <a:t>. 	</a:t>
            </a:r>
          </a:p>
          <a:p>
            <a:pPr marL="114300" indent="0">
              <a:buNone/>
            </a:pPr>
            <a:r>
              <a:rPr lang="fr-FR" sz="4800" dirty="0" smtClean="0"/>
              <a:t>-&gt; Utilisation </a:t>
            </a:r>
            <a:r>
              <a:rPr lang="fr-FR" sz="4800" dirty="0"/>
              <a:t>d’un simulateur pour </a:t>
            </a:r>
            <a:r>
              <a:rPr lang="fr-FR" sz="4800" b="1" dirty="0"/>
              <a:t>estimer l’empreinte carbone liée à ses déplacements</a:t>
            </a:r>
            <a:r>
              <a:rPr lang="fr-FR" sz="4800" dirty="0"/>
              <a:t>. </a:t>
            </a:r>
          </a:p>
          <a:p>
            <a:pPr marL="114300" indent="0">
              <a:buNone/>
            </a:pPr>
            <a:r>
              <a:rPr lang="fr-FR" sz="4800" dirty="0"/>
              <a:t>Comparaison de l’empreinte carbone à partir d’étiquettes de produits. </a:t>
            </a:r>
          </a:p>
          <a:p>
            <a:pPr marL="114300" indent="0">
              <a:buNone/>
            </a:pPr>
            <a:r>
              <a:rPr lang="fr-FR" sz="4800" dirty="0"/>
              <a:t>Comparaison de l’impact environnemental des différents moyens de transport. </a:t>
            </a:r>
          </a:p>
          <a:p>
            <a:pPr marL="114300" indent="0">
              <a:buNone/>
            </a:pPr>
            <a:r>
              <a:rPr lang="fr-FR" sz="4800" dirty="0"/>
              <a:t>Utilisation de </a:t>
            </a:r>
            <a:r>
              <a:rPr lang="fr-FR" sz="4800" dirty="0">
                <a:solidFill>
                  <a:srgbClr val="C00000"/>
                </a:solidFill>
              </a:rPr>
              <a:t>jeux sérieux sur la qualité de l’air </a:t>
            </a:r>
            <a:r>
              <a:rPr lang="fr-FR" sz="4800" i="1" dirty="0"/>
              <a:t>www.airducation.eu </a:t>
            </a:r>
            <a:endParaRPr lang="fr-FR" sz="4800" dirty="0"/>
          </a:p>
          <a:p>
            <a:pPr marL="114300" indent="0">
              <a:buNone/>
            </a:pPr>
            <a:r>
              <a:rPr lang="fr-FR" sz="4800" dirty="0"/>
              <a:t>Exploitation de </a:t>
            </a:r>
            <a:r>
              <a:rPr lang="fr-FR" sz="4800" dirty="0">
                <a:solidFill>
                  <a:srgbClr val="C00000"/>
                </a:solidFill>
              </a:rPr>
              <a:t>rapports sanitaires sur la pollution de l’air</a:t>
            </a:r>
            <a:r>
              <a:rPr lang="fr-FR" sz="4800" dirty="0"/>
              <a:t> et les pathologies qui en découlent </a:t>
            </a:r>
            <a:r>
              <a:rPr lang="fr-FR" sz="4800" i="1" dirty="0"/>
              <a:t>www.anses.fr </a:t>
            </a:r>
            <a:r>
              <a:rPr lang="fr-FR" sz="4800" dirty="0"/>
              <a:t>	</a:t>
            </a:r>
          </a:p>
          <a:p>
            <a:pPr marL="114300" indent="0">
              <a:buNone/>
            </a:pPr>
            <a:endParaRPr lang="fr-FR" sz="3700" dirty="0"/>
          </a:p>
          <a:p>
            <a:pPr marL="114300" indent="0">
              <a:buNone/>
            </a:pPr>
            <a:r>
              <a:rPr lang="fr-FR" sz="3700" dirty="0"/>
              <a:t>	</a:t>
            </a:r>
          </a:p>
        </p:txBody>
      </p:sp>
    </p:spTree>
    <p:extLst>
      <p:ext uri="{BB962C8B-B14F-4D97-AF65-F5344CB8AC3E}">
        <p14:creationId xmlns:p14="http://schemas.microsoft.com/office/powerpoint/2010/main" val="25586784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73905" y="1168148"/>
            <a:ext cx="11840295" cy="5581408"/>
          </a:xfrm>
        </p:spPr>
        <p:txBody>
          <a:bodyPr>
            <a:normAutofit/>
          </a:bodyPr>
          <a:lstStyle/>
          <a:p>
            <a:r>
              <a:rPr lang="fr-FR" sz="2533" dirty="0"/>
              <a:t>DESCRIPTION</a:t>
            </a:r>
          </a:p>
          <a:p>
            <a:pPr marL="0" indent="0">
              <a:buNone/>
            </a:pPr>
            <a:r>
              <a:rPr lang="fr-FR" sz="2000" dirty="0"/>
              <a:t>Un dispositif de subvention désormais permanent (plus de date limite de dépôt) destiné aux lycées (public/privé ; d’enseignement général/technologique/agricole/ professionnel/maritime + MFR).</a:t>
            </a:r>
          </a:p>
          <a:p>
            <a:r>
              <a:rPr lang="fr-FR" sz="2533" dirty="0"/>
              <a:t>OBJECTIFS</a:t>
            </a:r>
          </a:p>
          <a:p>
            <a:pPr marL="0" indent="0">
              <a:buNone/>
            </a:pPr>
            <a:r>
              <a:rPr lang="fr-FR" sz="2000" dirty="0"/>
              <a:t>Soutenir des projets pédagogiques relatifs aux transitions, impliquant les élèves (notion d’engagement) et inscrits dans le temps long (minimum 1 année scolaire).</a:t>
            </a:r>
          </a:p>
          <a:p>
            <a:pPr marL="0" indent="0">
              <a:buNone/>
            </a:pPr>
            <a:r>
              <a:rPr lang="fr-FR" sz="2000" dirty="0"/>
              <a:t>Ne soutient pas les interventions ponctuelles réalisées en dehors d’un projet ambitieux, l’élaboration de schéma sans mobilisation active des élèves.</a:t>
            </a:r>
          </a:p>
          <a:p>
            <a:pPr marL="0" indent="0">
              <a:buNone/>
            </a:pPr>
            <a:r>
              <a:rPr lang="fr-FR" sz="2000" dirty="0"/>
              <a:t>Doit aborder les questions d’impact climat, de préservation des ressources, de sobriété énergétique… </a:t>
            </a:r>
          </a:p>
          <a:p>
            <a:r>
              <a:rPr lang="fr-FR" sz="2533" dirty="0"/>
              <a:t>MODALITES</a:t>
            </a:r>
          </a:p>
          <a:p>
            <a:pPr marL="0" indent="0">
              <a:lnSpc>
                <a:spcPct val="60000"/>
              </a:lnSpc>
              <a:buNone/>
            </a:pPr>
            <a:r>
              <a:rPr lang="fr-FR" sz="2000" dirty="0"/>
              <a:t>Possibilité de mobiliser une subvention de fonctionnement de 3 500 € max. Cofinancement max 90%.</a:t>
            </a:r>
          </a:p>
          <a:p>
            <a:pPr marL="0" indent="0">
              <a:lnSpc>
                <a:spcPct val="60000"/>
              </a:lnSpc>
              <a:buNone/>
            </a:pPr>
            <a:r>
              <a:rPr lang="fr-FR" sz="2000" dirty="0"/>
              <a:t>Possibilité de mobiliser une subvention </a:t>
            </a:r>
            <a:r>
              <a:rPr lang="fr-FR" sz="2000" dirty="0" smtClean="0"/>
              <a:t>d’investissement </a:t>
            </a:r>
          </a:p>
          <a:p>
            <a:pPr marL="0" indent="0">
              <a:lnSpc>
                <a:spcPct val="60000"/>
              </a:lnSpc>
              <a:buNone/>
            </a:pPr>
            <a:r>
              <a:rPr lang="fr-FR" sz="2000" dirty="0" smtClean="0"/>
              <a:t>de </a:t>
            </a:r>
            <a:r>
              <a:rPr lang="fr-FR" sz="2000" dirty="0"/>
              <a:t>2 000 € max. Cofinancement max 90%.</a:t>
            </a:r>
          </a:p>
          <a:p>
            <a:pPr marL="0" indent="0">
              <a:lnSpc>
                <a:spcPct val="60000"/>
              </a:lnSpc>
              <a:buNone/>
            </a:pPr>
            <a:r>
              <a:rPr lang="fr-FR" sz="2000" dirty="0"/>
              <a:t>Deux projets max par établissement.</a:t>
            </a:r>
          </a:p>
          <a:p>
            <a:pPr marL="0" indent="0">
              <a:lnSpc>
                <a:spcPct val="60000"/>
              </a:lnSpc>
              <a:buNone/>
            </a:pPr>
            <a:r>
              <a:rPr lang="fr-FR" sz="2000" dirty="0"/>
              <a:t>Contact : </a:t>
            </a:r>
            <a:r>
              <a:rPr lang="fr-FR" sz="2000" dirty="0">
                <a:hlinkClick r:id="rId2"/>
              </a:rPr>
              <a:t>frederic.marquet@hautsdefrance.fr</a:t>
            </a:r>
            <a:r>
              <a:rPr lang="fr-FR" sz="2000" dirty="0"/>
              <a:t> </a:t>
            </a:r>
          </a:p>
          <a:p>
            <a:pPr marL="0" indent="0">
              <a:lnSpc>
                <a:spcPct val="60000"/>
              </a:lnSpc>
              <a:buNone/>
            </a:pPr>
            <a:r>
              <a:rPr lang="fr-FR" sz="2000" dirty="0">
                <a:hlinkClick r:id="rId3"/>
              </a:rPr>
              <a:t>https://rev3.hautsdefrance.fr/dispositif/generation-rev3/</a:t>
            </a:r>
            <a:endParaRPr lang="fr-FR" sz="2000" dirty="0"/>
          </a:p>
          <a:p>
            <a:pPr marL="0" indent="0">
              <a:lnSpc>
                <a:spcPct val="60000"/>
              </a:lnSpc>
              <a:buNone/>
            </a:pPr>
            <a:endParaRPr lang="fr-FR" sz="2000" dirty="0"/>
          </a:p>
          <a:p>
            <a:pPr marL="0" indent="0">
              <a:lnSpc>
                <a:spcPct val="60000"/>
              </a:lnSpc>
              <a:buNone/>
            </a:pPr>
            <a:endParaRPr lang="fr-FR" sz="2000" dirty="0"/>
          </a:p>
        </p:txBody>
      </p:sp>
      <p:sp>
        <p:nvSpPr>
          <p:cNvPr id="4" name="Titre 3"/>
          <p:cNvSpPr>
            <a:spLocks noGrp="1"/>
          </p:cNvSpPr>
          <p:nvPr>
            <p:ph type="title"/>
          </p:nvPr>
        </p:nvSpPr>
        <p:spPr>
          <a:xfrm>
            <a:off x="-413713" y="227014"/>
            <a:ext cx="11698816" cy="686740"/>
          </a:xfrm>
        </p:spPr>
        <p:txBody>
          <a:bodyPr>
            <a:noAutofit/>
          </a:bodyPr>
          <a:lstStyle/>
          <a:p>
            <a:pPr algn="ctr"/>
            <a:r>
              <a:rPr lang="fr-FR" sz="3333" dirty="0"/>
              <a:t>GENERATION+ REV3</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339" y="-27381"/>
            <a:ext cx="1640764" cy="1195532"/>
          </a:xfrm>
          <a:prstGeom prst="rect">
            <a:avLst/>
          </a:prstGeom>
        </p:spPr>
      </p:pic>
    </p:spTree>
    <p:extLst>
      <p:ext uri="{BB962C8B-B14F-4D97-AF65-F5344CB8AC3E}">
        <p14:creationId xmlns:p14="http://schemas.microsoft.com/office/powerpoint/2010/main" val="1528848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a:solidFill>
                  <a:srgbClr val="6AC2BF"/>
                </a:solidFill>
              </a:rPr>
              <a:t>LEVIERS </a:t>
            </a:r>
            <a:r>
              <a:rPr lang="fr-FR" b="1" i="1" dirty="0" smtClean="0">
                <a:solidFill>
                  <a:srgbClr val="6AC2BF"/>
                </a:solidFill>
              </a:rPr>
              <a:t>FINANCIERS (2)</a:t>
            </a:r>
            <a:endParaRPr lang="fr-FR" dirty="0"/>
          </a:p>
        </p:txBody>
      </p:sp>
      <p:sp>
        <p:nvSpPr>
          <p:cNvPr id="3" name="Espace réservé du texte 2"/>
          <p:cNvSpPr>
            <a:spLocks noGrp="1"/>
          </p:cNvSpPr>
          <p:nvPr>
            <p:ph type="body" idx="1"/>
          </p:nvPr>
        </p:nvSpPr>
        <p:spPr>
          <a:xfrm>
            <a:off x="609600" y="1600202"/>
            <a:ext cx="7647992" cy="4525963"/>
          </a:xfrm>
        </p:spPr>
        <p:txBody>
          <a:bodyPr>
            <a:normAutofit fontScale="70000" lnSpcReduction="20000"/>
          </a:bodyPr>
          <a:lstStyle/>
          <a:p>
            <a:pPr marL="114300" indent="0">
              <a:lnSpc>
                <a:spcPct val="220000"/>
              </a:lnSpc>
              <a:buNone/>
            </a:pPr>
            <a:r>
              <a:rPr lang="fr-FR" b="1" dirty="0"/>
              <a:t>Plan Départemental Action Sécurité Routière </a:t>
            </a:r>
            <a:r>
              <a:rPr lang="fr-FR" dirty="0"/>
              <a:t>(PDASR)</a:t>
            </a:r>
          </a:p>
          <a:p>
            <a:pPr marL="114300" indent="0">
              <a:lnSpc>
                <a:spcPct val="220000"/>
              </a:lnSpc>
              <a:buNone/>
            </a:pPr>
            <a:r>
              <a:rPr lang="fr-FR" b="1" dirty="0" smtClean="0"/>
              <a:t>MOBY</a:t>
            </a:r>
            <a:r>
              <a:rPr lang="fr-FR" dirty="0" smtClean="0"/>
              <a:t> -&gt; </a:t>
            </a:r>
            <a:r>
              <a:rPr lang="fr-FR" dirty="0"/>
              <a:t>PDES (un seul lycée dans la </a:t>
            </a:r>
            <a:r>
              <a:rPr lang="fr-FR" dirty="0" smtClean="0"/>
              <a:t>région à ce jour)</a:t>
            </a:r>
            <a:endParaRPr lang="fr-FR" dirty="0"/>
          </a:p>
          <a:p>
            <a:pPr marL="114300" indent="0">
              <a:lnSpc>
                <a:spcPct val="220000"/>
              </a:lnSpc>
              <a:buNone/>
            </a:pPr>
            <a:r>
              <a:rPr lang="fr-FR" b="1" dirty="0" smtClean="0"/>
              <a:t>Alvéole</a:t>
            </a:r>
            <a:r>
              <a:rPr lang="fr-FR" dirty="0" smtClean="0"/>
              <a:t> +  (stationnement vélo sécurisé et couvert)</a:t>
            </a:r>
          </a:p>
          <a:p>
            <a:pPr marL="114300" indent="0">
              <a:lnSpc>
                <a:spcPct val="220000"/>
              </a:lnSpc>
              <a:buNone/>
            </a:pPr>
            <a:endParaRPr lang="fr-FR" dirty="0" smtClean="0"/>
          </a:p>
          <a:p>
            <a:pPr marL="114300" indent="0">
              <a:lnSpc>
                <a:spcPct val="120000"/>
              </a:lnSpc>
              <a:buNone/>
            </a:pPr>
            <a:r>
              <a:rPr lang="fr-FR" b="1" dirty="0" smtClean="0"/>
              <a:t>Objectif </a:t>
            </a:r>
            <a:r>
              <a:rPr lang="fr-FR" b="1" dirty="0"/>
              <a:t>Employeur Pro-Vélo</a:t>
            </a:r>
            <a:r>
              <a:rPr lang="fr-FR" dirty="0"/>
              <a:t> (plutôt dirigé vers le personnel</a:t>
            </a:r>
            <a:r>
              <a:rPr lang="fr-FR" dirty="0" smtClean="0"/>
              <a:t>)</a:t>
            </a:r>
          </a:p>
          <a:p>
            <a:pPr marL="114300" indent="0">
              <a:lnSpc>
                <a:spcPct val="120000"/>
              </a:lnSpc>
              <a:buNone/>
            </a:pPr>
            <a:endParaRPr lang="fr-FR" dirty="0"/>
          </a:p>
          <a:p>
            <a:pPr marL="114300" indent="0">
              <a:lnSpc>
                <a:spcPct val="120000"/>
              </a:lnSpc>
              <a:buNone/>
            </a:pPr>
            <a:r>
              <a:rPr lang="fr-FR" dirty="0" smtClean="0">
                <a:solidFill>
                  <a:srgbClr val="C00000"/>
                </a:solidFill>
              </a:rPr>
              <a:t>Les lycées ont peu de budget disponible, il est important de leur proposer des projets déjà financés. </a:t>
            </a:r>
            <a:endParaRPr lang="fr-FR" dirty="0">
              <a:solidFill>
                <a:srgbClr val="C000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747" y="2433433"/>
            <a:ext cx="2781652" cy="7452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710" y="3347524"/>
            <a:ext cx="4067175" cy="11239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748" y="4676948"/>
            <a:ext cx="2705100" cy="1695450"/>
          </a:xfrm>
          <a:prstGeom prst="rect">
            <a:avLst/>
          </a:prstGeom>
        </p:spPr>
      </p:pic>
    </p:spTree>
    <p:extLst>
      <p:ext uri="{BB962C8B-B14F-4D97-AF65-F5344CB8AC3E}">
        <p14:creationId xmlns:p14="http://schemas.microsoft.com/office/powerpoint/2010/main" val="3619263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solidFill>
                  <a:srgbClr val="6AC2BF"/>
                </a:solidFill>
              </a:rPr>
              <a:t>INSTANCES</a:t>
            </a:r>
            <a:endParaRPr lang="fr-FR" dirty="0"/>
          </a:p>
        </p:txBody>
      </p:sp>
      <p:sp>
        <p:nvSpPr>
          <p:cNvPr id="3" name="Espace réservé du texte 2"/>
          <p:cNvSpPr>
            <a:spLocks noGrp="1"/>
          </p:cNvSpPr>
          <p:nvPr>
            <p:ph type="body" idx="1"/>
          </p:nvPr>
        </p:nvSpPr>
        <p:spPr>
          <a:xfrm>
            <a:off x="609600" y="1600202"/>
            <a:ext cx="7647992" cy="4525963"/>
          </a:xfrm>
        </p:spPr>
        <p:txBody>
          <a:bodyPr>
            <a:normAutofit fontScale="40000" lnSpcReduction="20000"/>
          </a:bodyPr>
          <a:lstStyle/>
          <a:p>
            <a:pPr marL="114300" indent="0">
              <a:buNone/>
            </a:pPr>
            <a:r>
              <a:rPr lang="fr-FR" sz="4000" b="1" dirty="0" smtClean="0"/>
              <a:t>LE CONSEIL DE VIE LYCEEN</a:t>
            </a:r>
          </a:p>
          <a:p>
            <a:pPr marL="114300" indent="0">
              <a:buNone/>
            </a:pPr>
            <a:r>
              <a:rPr lang="fr-FR" dirty="0" smtClean="0"/>
              <a:t>Le </a:t>
            </a:r>
            <a:r>
              <a:rPr lang="fr-FR" dirty="0"/>
              <a:t>CVL est  le lieu où les lycéens sont associés aux décisions de l'établissement. Les élus y représentent les élèves de leur établissement</a:t>
            </a:r>
            <a:r>
              <a:rPr lang="fr-FR" dirty="0" smtClean="0"/>
              <a:t>.</a:t>
            </a:r>
          </a:p>
          <a:p>
            <a:pPr marL="114300" indent="0">
              <a:buNone/>
            </a:pPr>
            <a:endParaRPr lang="fr-FR" dirty="0"/>
          </a:p>
          <a:p>
            <a:pPr marL="114300" indent="0">
              <a:buNone/>
            </a:pPr>
            <a:r>
              <a:rPr lang="fr-FR" dirty="0"/>
              <a:t>Il est obligatoirement consulté entre autres pour : </a:t>
            </a:r>
          </a:p>
          <a:p>
            <a:r>
              <a:rPr lang="fr-FR" dirty="0" smtClean="0"/>
              <a:t>les </a:t>
            </a:r>
            <a:r>
              <a:rPr lang="fr-FR" dirty="0"/>
              <a:t>principes généraux de l'organisation des études et du temps scolaire,</a:t>
            </a:r>
          </a:p>
          <a:p>
            <a:r>
              <a:rPr lang="fr-FR" dirty="0"/>
              <a:t>l'élaboration et la modification du </a:t>
            </a:r>
            <a:r>
              <a:rPr lang="fr-FR" b="1" dirty="0"/>
              <a:t>projet d'établissement </a:t>
            </a:r>
            <a:r>
              <a:rPr lang="fr-FR" dirty="0"/>
              <a:t>et du règlement intérieur,</a:t>
            </a:r>
          </a:p>
          <a:p>
            <a:r>
              <a:rPr lang="fr-FR" dirty="0"/>
              <a:t>les questions de restauration et d'internat,</a:t>
            </a:r>
          </a:p>
          <a:p>
            <a:r>
              <a:rPr lang="fr-FR" dirty="0"/>
              <a:t>les modalités générales d'organisation du travail personnel, de l'accompagnement personnalisé,</a:t>
            </a:r>
          </a:p>
          <a:p>
            <a:r>
              <a:rPr lang="fr-FR" dirty="0"/>
              <a:t>les dispositifs d'accompagnement des changements d'orientation,</a:t>
            </a:r>
          </a:p>
          <a:p>
            <a:r>
              <a:rPr lang="fr-FR" dirty="0"/>
              <a:t>le soutien et l'aide aux élèves,</a:t>
            </a:r>
          </a:p>
          <a:p>
            <a:r>
              <a:rPr lang="fr-FR" dirty="0"/>
              <a:t>les échanges linguistiques et culturels en partenariat avec les établissement d'enseignement européens et étrangers,</a:t>
            </a:r>
          </a:p>
          <a:p>
            <a:r>
              <a:rPr lang="fr-FR" dirty="0"/>
              <a:t>l'information liée à l'orientation, aux études scolaires et universitaires et aux carrières professionnelles,</a:t>
            </a:r>
          </a:p>
          <a:p>
            <a:r>
              <a:rPr lang="fr-FR" dirty="0"/>
              <a:t>la </a:t>
            </a:r>
            <a:r>
              <a:rPr lang="fr-FR" b="1" dirty="0"/>
              <a:t>santé,</a:t>
            </a:r>
            <a:r>
              <a:rPr lang="fr-FR" dirty="0"/>
              <a:t> l'hygiène et la sécurité,</a:t>
            </a:r>
          </a:p>
          <a:p>
            <a:r>
              <a:rPr lang="fr-FR" b="1" dirty="0"/>
              <a:t>l'aménagement des espaces destinés à la vie lycéenne</a:t>
            </a:r>
            <a:r>
              <a:rPr lang="fr-FR" dirty="0"/>
              <a:t>,</a:t>
            </a:r>
          </a:p>
          <a:p>
            <a:r>
              <a:rPr lang="fr-FR" dirty="0"/>
              <a:t>l'organisation des activités sportives, culturelles et périscolaires.</a:t>
            </a:r>
          </a:p>
          <a:p>
            <a:pPr marL="114300" indent="0">
              <a:buNone/>
            </a:pPr>
            <a:r>
              <a:rPr lang="fr-FR" dirty="0"/>
              <a:t>Il peut aussi faire des propositions sur :</a:t>
            </a:r>
          </a:p>
          <a:p>
            <a:pPr marL="114300" indent="0">
              <a:buNone/>
            </a:pPr>
            <a:r>
              <a:rPr lang="fr-FR" dirty="0"/>
              <a:t>la formation des représentants des élèves,</a:t>
            </a:r>
          </a:p>
          <a:p>
            <a:pPr marL="114300" indent="0">
              <a:buNone/>
            </a:pPr>
            <a:r>
              <a:rPr lang="fr-FR" dirty="0"/>
              <a:t>les conditions d'utilisation des fonds lycéens.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5477" y="1417638"/>
            <a:ext cx="3448050" cy="1323975"/>
          </a:xfrm>
          <a:prstGeom prst="rect">
            <a:avLst/>
          </a:prstGeom>
        </p:spPr>
      </p:pic>
    </p:spTree>
    <p:extLst>
      <p:ext uri="{BB962C8B-B14F-4D97-AF65-F5344CB8AC3E}">
        <p14:creationId xmlns:p14="http://schemas.microsoft.com/office/powerpoint/2010/main" val="1283955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solidFill>
                  <a:srgbClr val="6AC2BF"/>
                </a:solidFill>
              </a:rPr>
              <a:t>INSTANCES (2)</a:t>
            </a:r>
            <a:endParaRPr lang="fr-FR" dirty="0"/>
          </a:p>
        </p:txBody>
      </p:sp>
      <p:sp>
        <p:nvSpPr>
          <p:cNvPr id="3" name="Espace réservé du texte 2"/>
          <p:cNvSpPr>
            <a:spLocks noGrp="1"/>
          </p:cNvSpPr>
          <p:nvPr>
            <p:ph type="body" idx="1"/>
          </p:nvPr>
        </p:nvSpPr>
        <p:spPr>
          <a:xfrm>
            <a:off x="476250" y="1493522"/>
            <a:ext cx="7647992" cy="4525963"/>
          </a:xfrm>
        </p:spPr>
        <p:txBody>
          <a:bodyPr>
            <a:normAutofit fontScale="40000" lnSpcReduction="20000"/>
          </a:bodyPr>
          <a:lstStyle/>
          <a:p>
            <a:pPr marL="114300" indent="0">
              <a:buNone/>
            </a:pPr>
            <a:r>
              <a:rPr lang="fr-FR" sz="4000" b="1" dirty="0" smtClean="0"/>
              <a:t>LES ECO-DELEGUES</a:t>
            </a:r>
          </a:p>
          <a:p>
            <a:pPr marL="114300" indent="0">
              <a:buNone/>
            </a:pPr>
            <a:endParaRPr lang="fr-FR" sz="4000" b="1" dirty="0" smtClean="0"/>
          </a:p>
          <a:p>
            <a:pPr marL="114300" indent="0">
              <a:buNone/>
            </a:pPr>
            <a:r>
              <a:rPr lang="fr-FR" dirty="0"/>
              <a:t>Les éco-délégués sont à la fois des </a:t>
            </a:r>
            <a:r>
              <a:rPr lang="fr-FR" b="1" dirty="0"/>
              <a:t>co-pilotes et des ambassadeurs des projets pédagogiques</a:t>
            </a:r>
            <a:r>
              <a:rPr lang="fr-FR" dirty="0"/>
              <a:t> menés au sein des établissements scolaires. Ils participent au comité de pilotage des projets, informent leurs camarades sur les avancements et les poussent à s'y engager.</a:t>
            </a:r>
          </a:p>
          <a:p>
            <a:pPr marL="114300" indent="0">
              <a:buNone/>
            </a:pPr>
            <a:endParaRPr lang="fr-FR" dirty="0" smtClean="0"/>
          </a:p>
          <a:p>
            <a:pPr marL="114300" indent="0">
              <a:buNone/>
            </a:pPr>
            <a:r>
              <a:rPr lang="fr-FR" dirty="0" smtClean="0"/>
              <a:t>Au </a:t>
            </a:r>
            <a:r>
              <a:rPr lang="fr-FR" dirty="0"/>
              <a:t>quotidien, ils </a:t>
            </a:r>
            <a:r>
              <a:rPr lang="fr-FR" b="1" dirty="0"/>
              <a:t>sensibilisent leurs camarades aux gestes qui permettent d'économiser l'énergie et d’agir pour l’environnement</a:t>
            </a:r>
            <a:r>
              <a:rPr lang="fr-FR" dirty="0"/>
              <a:t> : éteindre les lumières, vérifier qu'en hiver les fenêtres sont fermées et que les radiateurs sont bien réglés, contribuer à l'installation de poubelles de tri des déchets de la classe, proposer des initiatives et actions comme les "marches vertes", etc</a:t>
            </a:r>
            <a:r>
              <a:rPr lang="fr-FR" dirty="0" smtClean="0"/>
              <a:t>.</a:t>
            </a:r>
          </a:p>
          <a:p>
            <a:pPr marL="114300" indent="0">
              <a:buNone/>
            </a:pPr>
            <a:endParaRPr lang="fr-FR" dirty="0" smtClean="0"/>
          </a:p>
          <a:p>
            <a:pPr marL="114300" indent="0">
              <a:buNone/>
            </a:pPr>
            <a:r>
              <a:rPr lang="fr-FR" dirty="0" smtClean="0"/>
              <a:t>Au-delà </a:t>
            </a:r>
            <a:r>
              <a:rPr lang="fr-FR" dirty="0"/>
              <a:t>de ces éco-gestes, ils s’investissent dans des actions et projets pédagogiques dont ils sont à l’origine ou qui ont été initiés par leurs enseignants et/ou qui s’inscrivent dans le projet d’école ou d’établissement</a:t>
            </a:r>
            <a:r>
              <a:rPr lang="fr-FR" dirty="0" smtClean="0"/>
              <a:t>.</a:t>
            </a:r>
          </a:p>
          <a:p>
            <a:pPr marL="114300" indent="0">
              <a:buNone/>
            </a:pPr>
            <a:endParaRPr lang="fr-FR" dirty="0"/>
          </a:p>
          <a:p>
            <a:pPr marL="114300" indent="0">
              <a:buNone/>
            </a:pPr>
            <a:r>
              <a:rPr lang="fr-FR" dirty="0" smtClean="0"/>
              <a:t>Les </a:t>
            </a:r>
            <a:r>
              <a:rPr lang="fr-FR" dirty="0"/>
              <a:t>éco-délégués sont tout particulièrement mobilisés lorsque l’établissement est engagé dans une démarche globale de développement durable avec la labellisation </a:t>
            </a:r>
            <a:r>
              <a:rPr lang="fr-FR" dirty="0" smtClean="0"/>
              <a:t>E3D.</a:t>
            </a:r>
          </a:p>
          <a:p>
            <a:pPr marL="114300" indent="0">
              <a:buNone/>
            </a:pPr>
            <a:endParaRPr lang="fr-FR" dirty="0"/>
          </a:p>
          <a:p>
            <a:pPr marL="114300" indent="0">
              <a:buNone/>
            </a:pPr>
            <a:r>
              <a:rPr lang="fr-FR" u="sng" dirty="0" smtClean="0"/>
              <a:t>Autre instance </a:t>
            </a:r>
            <a:r>
              <a:rPr lang="fr-FR" dirty="0"/>
              <a:t>: </a:t>
            </a:r>
            <a:r>
              <a:rPr lang="fr-FR" b="1" dirty="0"/>
              <a:t>comités d’éducation à la santé et à la citoyenneté </a:t>
            </a:r>
            <a:r>
              <a:rPr lang="fr-FR" dirty="0"/>
              <a:t>(heures dédiées hors des cours –le midi-) CESC géré par les CPE (vie scolaire = interlocuteur intéressant, qui gère aussi les CVL) </a:t>
            </a:r>
          </a:p>
          <a:p>
            <a:pPr marL="114300" indent="0">
              <a:buNone/>
            </a:pPr>
            <a:endParaRPr lang="fr-FR" dirty="0" smtClean="0"/>
          </a:p>
          <a:p>
            <a:pPr marL="114300" indent="0">
              <a:buNone/>
            </a:pPr>
            <a:endParaRPr lang="fr-FR" dirty="0"/>
          </a:p>
          <a:p>
            <a:pPr marL="114300" indent="0">
              <a:buNone/>
            </a:pP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242" y="1339296"/>
            <a:ext cx="3654000" cy="4411268"/>
          </a:xfrm>
          <a:prstGeom prst="rect">
            <a:avLst/>
          </a:prstGeom>
        </p:spPr>
      </p:pic>
    </p:spTree>
    <p:extLst>
      <p:ext uri="{BB962C8B-B14F-4D97-AF65-F5344CB8AC3E}">
        <p14:creationId xmlns:p14="http://schemas.microsoft.com/office/powerpoint/2010/main" val="3454698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2756" y="2887209"/>
            <a:ext cx="10972800" cy="1143000"/>
          </a:xfrm>
        </p:spPr>
        <p:txBody>
          <a:bodyPr>
            <a:normAutofit fontScale="90000"/>
          </a:bodyPr>
          <a:lstStyle/>
          <a:p>
            <a:r>
              <a:rPr lang="fr-FR" b="1" i="1" dirty="0" smtClean="0">
                <a:solidFill>
                  <a:srgbClr val="C00000"/>
                </a:solidFill>
              </a:rPr>
              <a:t>TOUR D’HORIZON DES RESSOURCES</a:t>
            </a:r>
            <a:br>
              <a:rPr lang="fr-FR" b="1" i="1" dirty="0" smtClean="0">
                <a:solidFill>
                  <a:srgbClr val="C00000"/>
                </a:solidFill>
              </a:rPr>
            </a:br>
            <a:r>
              <a:rPr lang="fr-FR" b="1" i="1" dirty="0" smtClean="0">
                <a:solidFill>
                  <a:srgbClr val="C00000"/>
                </a:solidFill>
              </a:rPr>
              <a:t> </a:t>
            </a:r>
            <a:endParaRPr lang="fr-FR" dirty="0">
              <a:solidFill>
                <a:srgbClr val="C00000"/>
              </a:solidFill>
            </a:endParaRPr>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61684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solidFill>
                  <a:srgbClr val="6AC2BF"/>
                </a:solidFill>
              </a:rPr>
              <a:t>EXEMPLES D’ANIMATION</a:t>
            </a:r>
            <a:endParaRPr lang="fr-FR" dirty="0"/>
          </a:p>
        </p:txBody>
      </p:sp>
      <p:sp>
        <p:nvSpPr>
          <p:cNvPr id="3" name="Espace réservé du texte 2"/>
          <p:cNvSpPr>
            <a:spLocks noGrp="1"/>
          </p:cNvSpPr>
          <p:nvPr>
            <p:ph type="body" idx="1"/>
          </p:nvPr>
        </p:nvSpPr>
        <p:spPr>
          <a:xfrm>
            <a:off x="609600" y="1476189"/>
            <a:ext cx="10972800" cy="4525963"/>
          </a:xfrm>
          <a:solidFill>
            <a:schemeClr val="bg1"/>
          </a:solidFill>
        </p:spPr>
        <p:txBody>
          <a:bodyPr>
            <a:normAutofit/>
          </a:bodyPr>
          <a:lstStyle/>
          <a:p>
            <a:pPr marL="114300" indent="0">
              <a:lnSpc>
                <a:spcPct val="160000"/>
              </a:lnSpc>
              <a:buNone/>
            </a:pPr>
            <a:endParaRPr lang="fr-FR" b="1" dirty="0">
              <a:solidFill>
                <a:schemeClr val="tx1"/>
              </a:solidFill>
            </a:endParaRPr>
          </a:p>
          <a:p>
            <a:pPr marL="114300" indent="0">
              <a:lnSpc>
                <a:spcPct val="160000"/>
              </a:lnSpc>
              <a:buNone/>
            </a:pPr>
            <a:r>
              <a:rPr lang="fr-FR" b="1" dirty="0" smtClean="0">
                <a:solidFill>
                  <a:schemeClr val="tx1"/>
                </a:solidFill>
              </a:rPr>
              <a:t> </a:t>
            </a:r>
          </a:p>
          <a:p>
            <a:pPr marL="114300" indent="0">
              <a:lnSpc>
                <a:spcPct val="160000"/>
              </a:lnSpc>
              <a:buNone/>
            </a:pPr>
            <a:endParaRPr lang="fr-FR" b="1" dirty="0" smtClean="0">
              <a:solidFill>
                <a:srgbClr val="C00000"/>
              </a:solidFill>
            </a:endParaRPr>
          </a:p>
          <a:p>
            <a:pPr>
              <a:lnSpc>
                <a:spcPct val="160000"/>
              </a:lnSpc>
            </a:pPr>
            <a:endParaRPr lang="fr-FR" b="1" dirty="0" smtClean="0">
              <a:solidFill>
                <a:srgbClr val="C00000"/>
              </a:solidFill>
            </a:endParaRPr>
          </a:p>
          <a:p>
            <a:endParaRPr lang="fr-FR" dirty="0"/>
          </a:p>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956" y="1293222"/>
            <a:ext cx="5784000" cy="4338000"/>
          </a:xfrm>
          <a:prstGeom prst="rect">
            <a:avLst/>
          </a:prstGeom>
        </p:spPr>
      </p:pic>
      <p:sp>
        <p:nvSpPr>
          <p:cNvPr id="9" name="ZoneTexte 8"/>
          <p:cNvSpPr txBox="1"/>
          <p:nvPr/>
        </p:nvSpPr>
        <p:spPr>
          <a:xfrm>
            <a:off x="3361956" y="5878286"/>
            <a:ext cx="5784000" cy="369332"/>
          </a:xfrm>
          <a:prstGeom prst="rect">
            <a:avLst/>
          </a:prstGeom>
          <a:noFill/>
        </p:spPr>
        <p:txBody>
          <a:bodyPr wrap="square" rtlCol="0">
            <a:spAutoFit/>
          </a:bodyPr>
          <a:lstStyle/>
          <a:p>
            <a:pPr algn="ctr"/>
            <a:r>
              <a:rPr lang="fr-FR" b="1" dirty="0" smtClean="0">
                <a:solidFill>
                  <a:srgbClr val="C00000"/>
                </a:solidFill>
              </a:rPr>
              <a:t>Fresque de la mobilité</a:t>
            </a:r>
            <a:endParaRPr lang="fr-FR" b="1" dirty="0">
              <a:solidFill>
                <a:srgbClr val="C00000"/>
              </a:solidFill>
            </a:endParaRPr>
          </a:p>
        </p:txBody>
      </p:sp>
    </p:spTree>
    <p:extLst>
      <p:ext uri="{BB962C8B-B14F-4D97-AF65-F5344CB8AC3E}">
        <p14:creationId xmlns:p14="http://schemas.microsoft.com/office/powerpoint/2010/main" val="9951817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txBox="1">
            <a:spLocks noGrp="1"/>
          </p:cNvSpPr>
          <p:nvPr>
            <p:ph type="body" idx="1"/>
          </p:nvPr>
        </p:nvSpPr>
        <p:spPr>
          <a:xfrm>
            <a:off x="1925913" y="6655256"/>
            <a:ext cx="4447500" cy="184800"/>
          </a:xfrm>
          <a:prstGeom prst="rect">
            <a:avLst/>
          </a:prstGeom>
          <a:noFill/>
          <a:ln>
            <a:noFill/>
          </a:ln>
        </p:spPr>
        <p:txBody>
          <a:bodyPr spcFirstLastPara="1" wrap="square" lIns="0" tIns="0" rIns="0" bIns="0" anchor="ctr" anchorCtr="0">
            <a:noAutofit/>
          </a:bodyPr>
          <a:lstStyle/>
          <a:p>
            <a:pPr marL="0" indent="0">
              <a:buSzPts val="300"/>
            </a:pPr>
            <a:r>
              <a:rPr lang="fr-FR" sz="1200" dirty="0">
                <a:solidFill>
                  <a:schemeClr val="lt1"/>
                </a:solidFill>
              </a:rPr>
              <a:t>Octobre 2022</a:t>
            </a:r>
            <a:endParaRPr dirty="0">
              <a:solidFill>
                <a:schemeClr val="lt1"/>
              </a:solidFill>
            </a:endParaRPr>
          </a:p>
        </p:txBody>
      </p:sp>
      <p:sp>
        <p:nvSpPr>
          <p:cNvPr id="62" name="Google Shape;62;p1"/>
          <p:cNvSpPr txBox="1">
            <a:spLocks noGrp="1"/>
          </p:cNvSpPr>
          <p:nvPr>
            <p:ph type="title"/>
          </p:nvPr>
        </p:nvSpPr>
        <p:spPr>
          <a:xfrm>
            <a:off x="2414320" y="1784444"/>
            <a:ext cx="7327500" cy="672900"/>
          </a:xfrm>
          <a:prstGeom prst="rect">
            <a:avLst/>
          </a:prstGeom>
          <a:noFill/>
          <a:ln>
            <a:noFill/>
          </a:ln>
        </p:spPr>
        <p:txBody>
          <a:bodyPr spcFirstLastPara="1" wrap="square" lIns="0" tIns="0" rIns="0" bIns="0" anchor="ctr" anchorCtr="0">
            <a:noAutofit/>
          </a:bodyPr>
          <a:lstStyle/>
          <a:p>
            <a:pPr algn="ctr"/>
            <a:r>
              <a:rPr lang="fr-FR" b="1" dirty="0"/>
              <a:t>PLAY-MOBILE</a:t>
            </a:r>
            <a:br>
              <a:rPr lang="fr-FR" b="1" dirty="0"/>
            </a:br>
            <a:r>
              <a:rPr lang="fr-FR" sz="1800" b="1" dirty="0">
                <a:solidFill>
                  <a:srgbClr val="0000FF"/>
                </a:solidFill>
              </a:rPr>
              <a:t>programme qualité de l'air</a:t>
            </a:r>
            <a:endParaRPr lang="fr-FR" b="1" dirty="0"/>
          </a:p>
        </p:txBody>
      </p:sp>
      <p:pic>
        <p:nvPicPr>
          <p:cNvPr id="64" name="Google Shape;64;p1"/>
          <p:cNvPicPr preferRelativeResize="0"/>
          <p:nvPr/>
        </p:nvPicPr>
        <p:blipFill rotWithShape="1">
          <a:blip r:embed="rId3">
            <a:alphaModFix/>
          </a:blip>
          <a:srcRect/>
          <a:stretch/>
        </p:blipFill>
        <p:spPr>
          <a:xfrm>
            <a:off x="7663126" y="5836461"/>
            <a:ext cx="1547002" cy="362933"/>
          </a:xfrm>
          <a:prstGeom prst="rect">
            <a:avLst/>
          </a:prstGeom>
          <a:noFill/>
          <a:ln>
            <a:noFill/>
          </a:ln>
        </p:spPr>
      </p:pic>
      <p:pic>
        <p:nvPicPr>
          <p:cNvPr id="11" name="Image 10">
            <a:extLst>
              <a:ext uri="{FF2B5EF4-FFF2-40B4-BE49-F238E27FC236}">
                <a16:creationId xmlns:a16="http://schemas.microsoft.com/office/drawing/2014/main" id="{D3C514D1-D1F0-FD4D-8D0B-47A3390D89B4}"/>
              </a:ext>
            </a:extLst>
          </p:cNvPr>
          <p:cNvPicPr>
            <a:picLocks noChangeAspect="1"/>
          </p:cNvPicPr>
          <p:nvPr/>
        </p:nvPicPr>
        <p:blipFill rotWithShape="1">
          <a:blip r:embed="rId4"/>
          <a:srcRect l="11112" r="9343" b="44400"/>
          <a:stretch/>
        </p:blipFill>
        <p:spPr>
          <a:xfrm>
            <a:off x="3230589" y="5622506"/>
            <a:ext cx="1654868" cy="753875"/>
          </a:xfrm>
          <a:prstGeom prst="rect">
            <a:avLst/>
          </a:prstGeom>
        </p:spPr>
      </p:pic>
      <p:pic>
        <p:nvPicPr>
          <p:cNvPr id="4" name="Graphique 3">
            <a:extLst>
              <a:ext uri="{FF2B5EF4-FFF2-40B4-BE49-F238E27FC236}">
                <a16:creationId xmlns:a16="http://schemas.microsoft.com/office/drawing/2014/main" id="{03A8812E-927E-F2D8-399E-6D741D10BABD}"/>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222" r="8889" b="14937"/>
          <a:stretch/>
        </p:blipFill>
        <p:spPr>
          <a:xfrm>
            <a:off x="8567014" y="895918"/>
            <a:ext cx="2087936" cy="2000250"/>
          </a:xfrm>
          <a:prstGeom prst="rect">
            <a:avLst/>
          </a:prstGeom>
        </p:spPr>
      </p:pic>
      <p:pic>
        <p:nvPicPr>
          <p:cNvPr id="5" name="Image 4">
            <a:extLst>
              <a:ext uri="{FF2B5EF4-FFF2-40B4-BE49-F238E27FC236}">
                <a16:creationId xmlns:a16="http://schemas.microsoft.com/office/drawing/2014/main" id="{798DE00F-033B-D244-5374-7035F273B6BD}"/>
              </a:ext>
            </a:extLst>
          </p:cNvPr>
          <p:cNvPicPr>
            <a:picLocks noChangeAspect="1"/>
          </p:cNvPicPr>
          <p:nvPr/>
        </p:nvPicPr>
        <p:blipFill>
          <a:blip r:embed="rId7">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120226" y="4503430"/>
            <a:ext cx="1243188" cy="1294332"/>
          </a:xfrm>
          <a:prstGeom prst="rect">
            <a:avLst/>
          </a:prstGeom>
        </p:spPr>
      </p:pic>
      <p:pic>
        <p:nvPicPr>
          <p:cNvPr id="6" name="Graphique 5">
            <a:extLst>
              <a:ext uri="{FF2B5EF4-FFF2-40B4-BE49-F238E27FC236}">
                <a16:creationId xmlns:a16="http://schemas.microsoft.com/office/drawing/2014/main" id="{F9EACBD4-2143-5909-61C0-3BF7B6566AFF}"/>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18339" t="9251" r="24612" b="35737"/>
          <a:stretch/>
        </p:blipFill>
        <p:spPr>
          <a:xfrm>
            <a:off x="1360306" y="4850980"/>
            <a:ext cx="1600200" cy="1543050"/>
          </a:xfrm>
          <a:prstGeom prst="rect">
            <a:avLst/>
          </a:prstGeom>
        </p:spPr>
      </p:pic>
      <p:sp>
        <p:nvSpPr>
          <p:cNvPr id="7" name="Titre 1">
            <a:extLst>
              <a:ext uri="{FF2B5EF4-FFF2-40B4-BE49-F238E27FC236}">
                <a16:creationId xmlns:a16="http://schemas.microsoft.com/office/drawing/2014/main" id="{279A15A8-0D81-9F5B-A54B-A2118E6FCA06}"/>
              </a:ext>
            </a:extLst>
          </p:cNvPr>
          <p:cNvSpPr txBox="1">
            <a:spLocks/>
          </p:cNvSpPr>
          <p:nvPr/>
        </p:nvSpPr>
        <p:spPr>
          <a:xfrm>
            <a:off x="2351492" y="2648043"/>
            <a:ext cx="7624765" cy="1143966"/>
          </a:xfrm>
          <a:prstGeom prst="rect">
            <a:avLst/>
          </a:prstGeom>
        </p:spPr>
        <p:txBody>
          <a:bodyPr wrap="square" lIns="0" tIns="0" rIns="0" bIns="0">
            <a:noAutofit/>
          </a:bodyPr>
          <a:lstStyle>
            <a:lvl1pPr>
              <a:defRPr sz="1600" b="1" i="0">
                <a:solidFill>
                  <a:schemeClr val="tx1"/>
                </a:solidFill>
                <a:latin typeface="Proxima Soft"/>
                <a:ea typeface="+mj-ea"/>
                <a:cs typeface="Proxima Soft"/>
              </a:defRPr>
            </a:lvl1pPr>
          </a:lstStyle>
          <a:p>
            <a:pPr algn="ctr">
              <a:buClr>
                <a:srgbClr val="000000"/>
              </a:buClr>
            </a:pPr>
            <a:r>
              <a:rPr lang="fr-FR" sz="3600" kern="0" baseline="-25000" dirty="0">
                <a:solidFill>
                  <a:srgbClr val="000000"/>
                </a:solidFill>
                <a:latin typeface="Calibri" panose="020F0502020204030204" pitchFamily="34" charset="0"/>
                <a:sym typeface="Arial"/>
              </a:rPr>
              <a:t>UN JEU POUR ORGANISER </a:t>
            </a:r>
            <a:br>
              <a:rPr lang="fr-FR" sz="3600" kern="0" baseline="-25000" dirty="0">
                <a:solidFill>
                  <a:srgbClr val="000000"/>
                </a:solidFill>
                <a:latin typeface="Calibri" panose="020F0502020204030204" pitchFamily="34" charset="0"/>
                <a:sym typeface="Arial"/>
              </a:rPr>
            </a:br>
            <a:r>
              <a:rPr lang="fr-FR" sz="3600" kern="0" baseline="-25000" dirty="0">
                <a:solidFill>
                  <a:srgbClr val="000000"/>
                </a:solidFill>
                <a:latin typeface="Calibri" panose="020F0502020204030204" pitchFamily="34" charset="0"/>
                <a:sym typeface="Arial"/>
              </a:rPr>
              <a:t>LA MOBILITÉ ET L’AMÉNAGEMENT </a:t>
            </a:r>
          </a:p>
          <a:p>
            <a:pPr algn="ctr">
              <a:buClr>
                <a:srgbClr val="000000"/>
              </a:buClr>
            </a:pPr>
            <a:r>
              <a:rPr lang="fr-FR" sz="3600" kern="0" dirty="0">
                <a:solidFill>
                  <a:prstClr val="black"/>
                </a:solidFill>
                <a:latin typeface="Avenir Next LT Pro" panose="020B0504020202020204" pitchFamily="34" charset="0"/>
                <a:sym typeface="Arial"/>
              </a:rPr>
              <a:t/>
            </a:r>
            <a:br>
              <a:rPr lang="fr-FR" sz="3600" kern="0" dirty="0">
                <a:solidFill>
                  <a:prstClr val="black"/>
                </a:solidFill>
                <a:latin typeface="Avenir Next LT Pro" panose="020B0504020202020204" pitchFamily="34" charset="0"/>
                <a:sym typeface="Arial"/>
              </a:rPr>
            </a:br>
            <a:endParaRPr lang="fr-FR" sz="3600" kern="0" dirty="0">
              <a:solidFill>
                <a:prstClr val="black"/>
              </a:solidFill>
              <a:sym typeface="Arial"/>
            </a:endParaRPr>
          </a:p>
        </p:txBody>
      </p:sp>
      <p:pic>
        <p:nvPicPr>
          <p:cNvPr id="2" name="Image 1">
            <a:extLst>
              <a:ext uri="{FF2B5EF4-FFF2-40B4-BE49-F238E27FC236}">
                <a16:creationId xmlns:a16="http://schemas.microsoft.com/office/drawing/2014/main" id="{53B8A822-7FEB-709A-8631-7160EA2DA389}"/>
              </a:ext>
            </a:extLst>
          </p:cNvPr>
          <p:cNvPicPr>
            <a:picLocks noChangeAspect="1"/>
          </p:cNvPicPr>
          <p:nvPr/>
        </p:nvPicPr>
        <p:blipFill rotWithShape="1">
          <a:blip r:embed="rId11"/>
          <a:srcRect l="30965" t="12650" r="8642" b="19555"/>
          <a:stretch/>
        </p:blipFill>
        <p:spPr>
          <a:xfrm>
            <a:off x="5345083" y="5718674"/>
            <a:ext cx="1850192" cy="542121"/>
          </a:xfrm>
          <a:prstGeom prst="rect">
            <a:avLst/>
          </a:prstGeom>
        </p:spPr>
      </p:pic>
    </p:spTree>
    <p:extLst>
      <p:ext uri="{BB962C8B-B14F-4D97-AF65-F5344CB8AC3E}">
        <p14:creationId xmlns:p14="http://schemas.microsoft.com/office/powerpoint/2010/main" val="4033397460"/>
      </p:ext>
    </p:extLst>
  </p:cSld>
  <p:clrMapOvr>
    <a:masterClrMapping/>
  </p:clrMapOvr>
  <mc:AlternateContent xmlns:mc="http://schemas.openxmlformats.org/markup-compatibility/2006" xmlns:p14="http://schemas.microsoft.com/office/powerpoint/2010/main">
    <mc:Choice Requires="p14">
      <p:transition spd="slow" p14:dur="5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33"/>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E2B2FB2-A6E2-341D-FD2A-DB4185FC7A5A}"/>
              </a:ext>
            </a:extLst>
          </p:cNvPr>
          <p:cNvSpPr>
            <a:spLocks noGrp="1"/>
          </p:cNvSpPr>
          <p:nvPr>
            <p:ph type="body" idx="1"/>
          </p:nvPr>
        </p:nvSpPr>
        <p:spPr>
          <a:xfrm>
            <a:off x="1805750" y="1114425"/>
            <a:ext cx="8316000" cy="435900"/>
          </a:xfrm>
        </p:spPr>
        <p:txBody>
          <a:bodyPr/>
          <a:lstStyle/>
          <a:p>
            <a:r>
              <a:rPr lang="fr-FR" sz="2000" dirty="0"/>
              <a:t>, </a:t>
            </a:r>
            <a:br>
              <a:rPr lang="fr-FR" sz="2000" dirty="0"/>
            </a:br>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En s’appuyant sur des partenariats avec des territoires et des structures qui pilotent des projets autour de l’écomobilité</a:t>
            </a:r>
          </a:p>
          <a:p>
            <a:endPar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fr-FR"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4" name="Espace réservé du texte 3">
            <a:extLst>
              <a:ext uri="{FF2B5EF4-FFF2-40B4-BE49-F238E27FC236}">
                <a16:creationId xmlns:a16="http://schemas.microsoft.com/office/drawing/2014/main" id="{AA2CC9F0-4890-2C47-D674-5C1D8803151C}"/>
              </a:ext>
            </a:extLst>
          </p:cNvPr>
          <p:cNvSpPr>
            <a:spLocks noGrp="1"/>
          </p:cNvSpPr>
          <p:nvPr>
            <p:ph type="body" idx="2"/>
          </p:nvPr>
        </p:nvSpPr>
        <p:spPr>
          <a:xfrm>
            <a:off x="1977601" y="2389066"/>
            <a:ext cx="7940123" cy="717549"/>
          </a:xfrm>
        </p:spPr>
        <p:txBody>
          <a:bodyPr/>
          <a:lstStyle/>
          <a:p>
            <a:pPr marL="571500" indent="-342900">
              <a:lnSpc>
                <a:spcPct val="115000"/>
              </a:lnSpc>
              <a:spcAft>
                <a:spcPts val="1000"/>
              </a:spcAft>
              <a:buFont typeface="Arial" panose="020B0604020202020204" pitchFamily="34" charset="0"/>
              <a:buChar char="•"/>
            </a:pPr>
            <a:r>
              <a:rPr lang="fr-FR" sz="2000" dirty="0" smtClean="0">
                <a:solidFill>
                  <a:schemeClr val="tx1"/>
                </a:solidFill>
                <a:latin typeface="Calibri" panose="020F0502020204030204" pitchFamily="34" charset="0"/>
                <a:ea typeface="Noto Sans Symbols"/>
                <a:cs typeface="Calibri" panose="020F0502020204030204" pitchFamily="34" charset="0"/>
              </a:rPr>
              <a:t>Aider </a:t>
            </a:r>
            <a:r>
              <a:rPr lang="fr-FR" sz="2000" dirty="0">
                <a:solidFill>
                  <a:schemeClr val="tx1"/>
                </a:solidFill>
                <a:latin typeface="Calibri" panose="020F0502020204030204" pitchFamily="34" charset="0"/>
                <a:ea typeface="Noto Sans Symbols"/>
                <a:cs typeface="Calibri" panose="020F0502020204030204" pitchFamily="34" charset="0"/>
              </a:rPr>
              <a:t>à développer les différentes versions opérationnelles du jeu scolaire et territoriale </a:t>
            </a:r>
          </a:p>
          <a:p>
            <a:pPr marL="971550" lvl="1" indent="-285750">
              <a:lnSpc>
                <a:spcPct val="115000"/>
              </a:lnSpc>
              <a:spcAft>
                <a:spcPts val="1000"/>
              </a:spcAft>
              <a:buFont typeface="Arial" panose="020B0604020202020204" pitchFamily="34" charset="0"/>
              <a:buChar char="•"/>
            </a:pPr>
            <a:r>
              <a:rPr lang="fr-FR" sz="1800" dirty="0">
                <a:solidFill>
                  <a:schemeClr val="tx1"/>
                </a:solidFill>
                <a:latin typeface="Calibri" panose="020F0502020204030204" pitchFamily="34" charset="0"/>
                <a:cs typeface="Calibri" panose="020F0502020204030204" pitchFamily="34" charset="0"/>
              </a:rPr>
              <a:t>des échanges sur la conception des scénarios et des séances de tests </a:t>
            </a:r>
          </a:p>
          <a:p>
            <a:pPr marL="514350" indent="-285750">
              <a:lnSpc>
                <a:spcPct val="115000"/>
              </a:lnSpc>
              <a:spcAft>
                <a:spcPts val="1000"/>
              </a:spcAft>
              <a:buFont typeface="Arial" panose="020B0604020202020204" pitchFamily="34" charset="0"/>
              <a:buChar char="•"/>
            </a:pPr>
            <a:r>
              <a:rPr lang="fr-FR" sz="2000" dirty="0" smtClean="0">
                <a:solidFill>
                  <a:schemeClr val="tx1"/>
                </a:solidFill>
                <a:latin typeface="Calibri" panose="020F0502020204030204" pitchFamily="34" charset="0"/>
                <a:ea typeface="Noto Sans Symbols"/>
                <a:cs typeface="Calibri" panose="020F0502020204030204" pitchFamily="34" charset="0"/>
              </a:rPr>
              <a:t>Relais </a:t>
            </a:r>
            <a:r>
              <a:rPr lang="fr-FR" sz="2000" dirty="0">
                <a:solidFill>
                  <a:schemeClr val="tx1"/>
                </a:solidFill>
                <a:latin typeface="Calibri" panose="020F0502020204030204" pitchFamily="34" charset="0"/>
                <a:ea typeface="Noto Sans Symbols"/>
                <a:cs typeface="Calibri" panose="020F0502020204030204" pitchFamily="34" charset="0"/>
              </a:rPr>
              <a:t>pour déployer concrètement l’outil sur leurs territoires</a:t>
            </a:r>
          </a:p>
          <a:p>
            <a:pPr marL="971550" lvl="1" indent="-285750">
              <a:lnSpc>
                <a:spcPct val="115000"/>
              </a:lnSpc>
              <a:spcAft>
                <a:spcPts val="1000"/>
              </a:spcAft>
              <a:buFont typeface="Arial" panose="020B0604020202020204" pitchFamily="34" charset="0"/>
              <a:buChar char="•"/>
            </a:pPr>
            <a:r>
              <a:rPr lang="fr-FR" sz="1800" dirty="0">
                <a:solidFill>
                  <a:schemeClr val="tx1"/>
                </a:solidFill>
                <a:latin typeface="Calibri" panose="020F0502020204030204" pitchFamily="34" charset="0"/>
                <a:ea typeface="Noto Sans Symbols"/>
                <a:cs typeface="Calibri" panose="020F0502020204030204" pitchFamily="34" charset="0"/>
              </a:rPr>
              <a:t>des séances d’animation avec le jeu finalisé qui s’intègreront dans le cadre des démarches des partenaires</a:t>
            </a:r>
            <a:endParaRPr lang="fr-FR"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35" name="Google Shape;335;p4"/>
          <p:cNvSpPr txBox="1">
            <a:spLocks noGrp="1"/>
          </p:cNvSpPr>
          <p:nvPr>
            <p:ph type="title"/>
          </p:nvPr>
        </p:nvSpPr>
        <p:spPr>
          <a:xfrm>
            <a:off x="1977600" y="529678"/>
            <a:ext cx="6950500" cy="689522"/>
          </a:xfrm>
          <a:prstGeom prst="rect">
            <a:avLst/>
          </a:prstGeom>
          <a:noFill/>
          <a:ln>
            <a:noFill/>
          </a:ln>
        </p:spPr>
        <p:txBody>
          <a:bodyPr spcFirstLastPara="1" wrap="square" lIns="0" tIns="0" rIns="0" bIns="0" anchor="b" anchorCtr="0">
            <a:noAutofit/>
          </a:bodyPr>
          <a:lstStyle/>
          <a:p>
            <a:r>
              <a:rPr lang="fr-FR" dirty="0" smtClean="0"/>
              <a:t>Phase </a:t>
            </a:r>
            <a:r>
              <a:rPr lang="fr-FR" dirty="0"/>
              <a:t>du projet sept 2022 </a:t>
            </a:r>
            <a:r>
              <a:rPr lang="fr-FR" dirty="0">
                <a:sym typeface="Wingdings" panose="05000000000000000000" pitchFamily="2" charset="2"/>
              </a:rPr>
              <a:t></a:t>
            </a:r>
            <a:r>
              <a:rPr lang="fr-FR" dirty="0"/>
              <a:t> début 2024</a:t>
            </a:r>
            <a:br>
              <a:rPr lang="fr-FR" dirty="0"/>
            </a:br>
            <a:endParaRPr lang="fr-FR" dirty="0"/>
          </a:p>
        </p:txBody>
      </p:sp>
      <p:sp>
        <p:nvSpPr>
          <p:cNvPr id="3" name="Google Shape;334;p4">
            <a:extLst>
              <a:ext uri="{FF2B5EF4-FFF2-40B4-BE49-F238E27FC236}">
                <a16:creationId xmlns:a16="http://schemas.microsoft.com/office/drawing/2014/main" id="{2F4C5C88-776B-31B2-85EF-9D5A65710D96}"/>
              </a:ext>
            </a:extLst>
          </p:cNvPr>
          <p:cNvSpPr txBox="1">
            <a:spLocks noGrp="1"/>
          </p:cNvSpPr>
          <p:nvPr>
            <p:ph type="sldNum" idx="12"/>
          </p:nvPr>
        </p:nvSpPr>
        <p:spPr>
          <a:xfrm>
            <a:off x="10090141" y="6688723"/>
            <a:ext cx="249600" cy="123000"/>
          </a:xfrm>
          <a:prstGeom prst="rect">
            <a:avLst/>
          </a:prstGeom>
          <a:noFill/>
          <a:ln>
            <a:noFill/>
          </a:ln>
        </p:spPr>
        <p:txBody>
          <a:bodyPr spcFirstLastPara="1" wrap="square" lIns="0" tIns="0" rIns="0" bIns="0" anchor="t" anchorCtr="0">
            <a:noAutofit/>
          </a:bodyPr>
          <a:lstStyle/>
          <a:p>
            <a:fld id="{00000000-1234-1234-1234-123412341234}" type="slidenum">
              <a:rPr lang="fr-FR" kern="0">
                <a:solidFill>
                  <a:prstClr val="white"/>
                </a:solidFill>
              </a:rPr>
              <a:pPr/>
              <a:t>38</a:t>
            </a:fld>
            <a:endParaRPr kern="0">
              <a:solidFill>
                <a:prstClr val="white"/>
              </a:solidFill>
            </a:endParaRPr>
          </a:p>
        </p:txBody>
      </p:sp>
    </p:spTree>
    <p:extLst>
      <p:ext uri="{BB962C8B-B14F-4D97-AF65-F5344CB8AC3E}">
        <p14:creationId xmlns:p14="http://schemas.microsoft.com/office/powerpoint/2010/main" val="3983171200"/>
      </p:ext>
    </p:extLst>
  </p:cSld>
  <p:clrMapOvr>
    <a:masterClrMapping/>
  </p:clrMapOvr>
  <mc:AlternateContent xmlns:mc="http://schemas.openxmlformats.org/markup-compatibility/2006" xmlns:p14="http://schemas.microsoft.com/office/powerpoint/2010/main">
    <mc:Choice Requires="p14">
      <p:transition spd="slow" p14:dur="5000" advClick="0" advTm="3000"/>
    </mc:Choice>
    <mc:Fallback xmlns="">
      <p:transition spd="slow" advClick="0" advTm="3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83"/>
        <p:cNvGrpSpPr/>
        <p:nvPr/>
      </p:nvGrpSpPr>
      <p:grpSpPr>
        <a:xfrm>
          <a:off x="0" y="0"/>
          <a:ext cx="0" cy="0"/>
          <a:chOff x="0" y="0"/>
          <a:chExt cx="0" cy="0"/>
        </a:xfrm>
      </p:grpSpPr>
      <p:sp>
        <p:nvSpPr>
          <p:cNvPr id="97" name="Google Shape;97;p2">
            <a:hlinkClick r:id="rId3"/>
          </p:cNvPr>
          <p:cNvSpPr txBox="1"/>
          <p:nvPr/>
        </p:nvSpPr>
        <p:spPr>
          <a:xfrm>
            <a:off x="5460990" y="5735626"/>
            <a:ext cx="1206450" cy="240975"/>
          </a:xfrm>
          <a:prstGeom prst="rect">
            <a:avLst/>
          </a:prstGeom>
          <a:noFill/>
          <a:ln>
            <a:noFill/>
          </a:ln>
        </p:spPr>
        <p:txBody>
          <a:bodyPr spcFirstLastPara="1" wrap="square" lIns="68569" tIns="68569" rIns="68569" bIns="68569" anchor="t" anchorCtr="0">
            <a:noAutofit/>
          </a:bodyPr>
          <a:lstStyle/>
          <a:p>
            <a:pPr>
              <a:buClr>
                <a:srgbClr val="000000"/>
              </a:buClr>
            </a:pPr>
            <a:endParaRPr sz="1050" kern="0">
              <a:solidFill>
                <a:srgbClr val="000000"/>
              </a:solidFill>
              <a:latin typeface="Calibri"/>
              <a:ea typeface="Calibri"/>
              <a:cs typeface="Calibri"/>
              <a:sym typeface="Calibri"/>
            </a:endParaRPr>
          </a:p>
        </p:txBody>
      </p:sp>
      <p:sp>
        <p:nvSpPr>
          <p:cNvPr id="35" name="ZoneTexte 34">
            <a:extLst>
              <a:ext uri="{FF2B5EF4-FFF2-40B4-BE49-F238E27FC236}">
                <a16:creationId xmlns:a16="http://schemas.microsoft.com/office/drawing/2014/main" id="{B77409DA-AE70-4DA4-AFE1-01DD7AB56CB2}"/>
              </a:ext>
            </a:extLst>
          </p:cNvPr>
          <p:cNvSpPr txBox="1"/>
          <p:nvPr/>
        </p:nvSpPr>
        <p:spPr>
          <a:xfrm>
            <a:off x="2754406" y="1274689"/>
            <a:ext cx="6683189" cy="4319131"/>
          </a:xfrm>
          <a:prstGeom prst="rect">
            <a:avLst/>
          </a:prstGeom>
          <a:noFill/>
          <a:ln>
            <a:noFill/>
          </a:ln>
        </p:spPr>
        <p:txBody>
          <a:bodyPr wrap="square">
            <a:spAutoFit/>
          </a:bodyPr>
          <a:lstStyle/>
          <a:p>
            <a:pPr marL="171450">
              <a:buClr>
                <a:prstClr val="black"/>
              </a:buClr>
            </a:pPr>
            <a:r>
              <a:rPr lang="fr-FR" sz="2000" b="1" kern="0" dirty="0">
                <a:solidFill>
                  <a:srgbClr val="000000"/>
                </a:solidFill>
                <a:latin typeface="Arial" panose="020B0604020202020204" pitchFamily="34" charset="0"/>
                <a:cs typeface="Arial"/>
                <a:sym typeface="Arial"/>
              </a:rPr>
              <a:t>Avec Play-Mobile les joueurs s’accordent pour réaménager une rue tout en satisfaisant leurs propres besoins en déplacement</a:t>
            </a:r>
          </a:p>
          <a:p>
            <a:pPr marL="171450">
              <a:buClr>
                <a:prstClr val="black"/>
              </a:buClr>
            </a:pPr>
            <a:endParaRPr lang="fr-FR" sz="2000" kern="0" dirty="0">
              <a:solidFill>
                <a:srgbClr val="000000"/>
              </a:solidFill>
              <a:latin typeface="Arial" panose="020B0604020202020204" pitchFamily="34" charset="0"/>
              <a:cs typeface="Arial"/>
              <a:sym typeface="Arial"/>
            </a:endParaRPr>
          </a:p>
          <a:p>
            <a:pPr marL="171450">
              <a:buClr>
                <a:prstClr val="black"/>
              </a:buClr>
            </a:pPr>
            <a:r>
              <a:rPr lang="fr-FR" sz="2000" kern="0" dirty="0">
                <a:solidFill>
                  <a:srgbClr val="000000"/>
                </a:solidFill>
                <a:latin typeface="Arial" panose="020B0604020202020204" pitchFamily="34" charset="0"/>
                <a:cs typeface="Arial"/>
                <a:sym typeface="Arial"/>
              </a:rPr>
              <a:t>Cet outil ludique permet de :</a:t>
            </a:r>
          </a:p>
          <a:p>
            <a:pPr marL="171450">
              <a:buClr>
                <a:prstClr val="black"/>
              </a:buClr>
            </a:pPr>
            <a:endParaRPr lang="fr-FR" sz="2000" kern="0" dirty="0">
              <a:solidFill>
                <a:srgbClr val="000000"/>
              </a:solidFill>
              <a:latin typeface="Arial" panose="020B0604020202020204" pitchFamily="34" charset="0"/>
              <a:cs typeface="Arial"/>
              <a:sym typeface="Arial"/>
            </a:endParaRPr>
          </a:p>
          <a:p>
            <a:pPr marL="342900" indent="-238125">
              <a:lnSpc>
                <a:spcPct val="90000"/>
              </a:lnSpc>
              <a:spcBef>
                <a:spcPts val="750"/>
              </a:spcBef>
              <a:buClr>
                <a:srgbClr val="00B050"/>
              </a:buClr>
              <a:buSzPts val="1400"/>
              <a:buFont typeface="Arial"/>
              <a:buChar char="➔"/>
            </a:pPr>
            <a:r>
              <a:rPr lang="fr-FR" sz="2000" kern="0" dirty="0">
                <a:solidFill>
                  <a:srgbClr val="00B050"/>
                </a:solidFill>
                <a:latin typeface="Calibri"/>
                <a:cs typeface="Calibri"/>
                <a:sym typeface="Calibri"/>
              </a:rPr>
              <a:t>tester et choisir ensemble les aménagements les plus bénéfiques à la collectivité</a:t>
            </a:r>
          </a:p>
          <a:p>
            <a:pPr marL="342900" indent="-238125">
              <a:lnSpc>
                <a:spcPct val="90000"/>
              </a:lnSpc>
              <a:spcBef>
                <a:spcPts val="750"/>
              </a:spcBef>
              <a:buClr>
                <a:srgbClr val="00B050"/>
              </a:buClr>
              <a:buSzPts val="1400"/>
              <a:buFont typeface="Arial"/>
              <a:buChar char="➔"/>
            </a:pPr>
            <a:r>
              <a:rPr lang="fr-FR" sz="2000" kern="0" dirty="0">
                <a:solidFill>
                  <a:srgbClr val="00B050"/>
                </a:solidFill>
                <a:latin typeface="Calibri"/>
                <a:cs typeface="Calibri"/>
                <a:sym typeface="Calibri"/>
              </a:rPr>
              <a:t>faire prendre conscience de la diversité des besoins et des usages en mobilité et des possibilités d’évolution </a:t>
            </a:r>
          </a:p>
          <a:p>
            <a:pPr marL="342900" indent="-238125">
              <a:lnSpc>
                <a:spcPct val="90000"/>
              </a:lnSpc>
              <a:spcBef>
                <a:spcPts val="750"/>
              </a:spcBef>
              <a:buClr>
                <a:srgbClr val="00B050"/>
              </a:buClr>
              <a:buSzPts val="1400"/>
              <a:buFont typeface="Arial"/>
              <a:buChar char="➔"/>
            </a:pPr>
            <a:endParaRPr lang="fr-FR" sz="2000" kern="0" dirty="0">
              <a:solidFill>
                <a:srgbClr val="00B050"/>
              </a:solidFill>
              <a:latin typeface="Calibri"/>
              <a:cs typeface="Calibri"/>
              <a:sym typeface="Calibri"/>
            </a:endParaRPr>
          </a:p>
          <a:p>
            <a:pPr marL="342900" indent="-238125">
              <a:lnSpc>
                <a:spcPct val="90000"/>
              </a:lnSpc>
              <a:spcBef>
                <a:spcPts val="750"/>
              </a:spcBef>
              <a:buClr>
                <a:srgbClr val="00B050"/>
              </a:buClr>
              <a:buSzPts val="1400"/>
              <a:buFont typeface="Arial"/>
              <a:buChar char="➔"/>
            </a:pPr>
            <a:endParaRPr lang="fr-FR" sz="2000" kern="0" dirty="0">
              <a:solidFill>
                <a:srgbClr val="00B050"/>
              </a:solidFill>
              <a:latin typeface="Calibri"/>
              <a:cs typeface="Calibri"/>
              <a:sym typeface="Calibri"/>
            </a:endParaRPr>
          </a:p>
          <a:p>
            <a:pPr marL="171450">
              <a:buClr>
                <a:prstClr val="black"/>
              </a:buClr>
            </a:pPr>
            <a:endParaRPr lang="fr-FR" sz="2000" kern="0" dirty="0">
              <a:solidFill>
                <a:srgbClr val="000000"/>
              </a:solidFill>
              <a:latin typeface="Arial" panose="020B0604020202020204" pitchFamily="34" charset="0"/>
              <a:cs typeface="Arial"/>
              <a:sym typeface="Arial"/>
            </a:endParaRPr>
          </a:p>
        </p:txBody>
      </p:sp>
      <p:pic>
        <p:nvPicPr>
          <p:cNvPr id="7" name="Image 6">
            <a:extLst>
              <a:ext uri="{FF2B5EF4-FFF2-40B4-BE49-F238E27FC236}">
                <a16:creationId xmlns:a16="http://schemas.microsoft.com/office/drawing/2014/main" id="{00E6DBA3-57CF-52F0-BC72-5EB5390639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441" y="5630178"/>
            <a:ext cx="1926089" cy="451869"/>
          </a:xfrm>
          <a:prstGeom prst="rect">
            <a:avLst/>
          </a:prstGeom>
        </p:spPr>
      </p:pic>
      <p:pic>
        <p:nvPicPr>
          <p:cNvPr id="10" name="Image 9">
            <a:extLst>
              <a:ext uri="{FF2B5EF4-FFF2-40B4-BE49-F238E27FC236}">
                <a16:creationId xmlns:a16="http://schemas.microsoft.com/office/drawing/2014/main" id="{B779C21C-6A8F-7C59-1877-AC1A40AD6FA6}"/>
              </a:ext>
            </a:extLst>
          </p:cNvPr>
          <p:cNvPicPr>
            <a:picLocks noChangeAspect="1"/>
          </p:cNvPicPr>
          <p:nvPr/>
        </p:nvPicPr>
        <p:blipFill rotWithShape="1">
          <a:blip r:embed="rId5">
            <a:clrChange>
              <a:clrFrom>
                <a:srgbClr val="FFFFFF"/>
              </a:clrFrom>
              <a:clrTo>
                <a:srgbClr val="FFFFFF">
                  <a:alpha val="0"/>
                </a:srgbClr>
              </a:clrTo>
            </a:clrChange>
          </a:blip>
          <a:srcRect l="11112" r="9343" b="44400"/>
          <a:stretch/>
        </p:blipFill>
        <p:spPr>
          <a:xfrm>
            <a:off x="3964163" y="5417352"/>
            <a:ext cx="1926287" cy="877520"/>
          </a:xfrm>
          <a:prstGeom prst="rect">
            <a:avLst/>
          </a:prstGeom>
        </p:spPr>
      </p:pic>
      <p:sp>
        <p:nvSpPr>
          <p:cNvPr id="11" name="Titre 1">
            <a:extLst>
              <a:ext uri="{FF2B5EF4-FFF2-40B4-BE49-F238E27FC236}">
                <a16:creationId xmlns:a16="http://schemas.microsoft.com/office/drawing/2014/main" id="{D5BCD395-0402-755B-C812-51A836AEBB6F}"/>
              </a:ext>
            </a:extLst>
          </p:cNvPr>
          <p:cNvSpPr txBox="1">
            <a:spLocks/>
          </p:cNvSpPr>
          <p:nvPr/>
        </p:nvSpPr>
        <p:spPr>
          <a:xfrm>
            <a:off x="8868229" y="6367584"/>
            <a:ext cx="1799772" cy="373396"/>
          </a:xfrm>
          <a:prstGeom prst="rect">
            <a:avLst/>
          </a:prstGeom>
        </p:spPr>
        <p:txBody>
          <a:bodyPr wrap="square" lIns="0" tIns="0" rIns="0" bIns="0" anchor="t">
            <a:normAutofit/>
          </a:bodyPr>
          <a:lstStyle>
            <a:lvl1pPr>
              <a:defRPr sz="1600" b="1" i="0">
                <a:solidFill>
                  <a:schemeClr val="tx1"/>
                </a:solidFill>
                <a:latin typeface="Proxima Soft"/>
                <a:ea typeface="+mj-ea"/>
                <a:cs typeface="Proxima Soft"/>
              </a:defRPr>
            </a:lvl1pPr>
          </a:lstStyle>
          <a:p>
            <a:pPr algn="ctr">
              <a:buClr>
                <a:srgbClr val="000000"/>
              </a:buClr>
            </a:pPr>
            <a:r>
              <a:rPr lang="fr-FR" sz="1350" b="0" i="1" kern="0" dirty="0">
                <a:solidFill>
                  <a:prstClr val="white">
                    <a:lumMod val="65000"/>
                  </a:prstClr>
                </a:solidFill>
                <a:latin typeface="Calibri" panose="020F0502020204030204" pitchFamily="34" charset="0"/>
                <a:cs typeface="Calibri" panose="020F0502020204030204" pitchFamily="34" charset="0"/>
                <a:sym typeface="Arial"/>
              </a:rPr>
              <a:t>un projet en cours</a:t>
            </a:r>
          </a:p>
        </p:txBody>
      </p:sp>
      <p:sp>
        <p:nvSpPr>
          <p:cNvPr id="2" name="Google Shape;334;p4">
            <a:extLst>
              <a:ext uri="{FF2B5EF4-FFF2-40B4-BE49-F238E27FC236}">
                <a16:creationId xmlns:a16="http://schemas.microsoft.com/office/drawing/2014/main" id="{7C410F70-C3F7-9ADA-0E2A-797E03DF0D53}"/>
              </a:ext>
            </a:extLst>
          </p:cNvPr>
          <p:cNvSpPr txBox="1">
            <a:spLocks noGrp="1"/>
          </p:cNvSpPr>
          <p:nvPr>
            <p:ph type="sldNum" idx="12"/>
          </p:nvPr>
        </p:nvSpPr>
        <p:spPr>
          <a:xfrm>
            <a:off x="10090141" y="6688723"/>
            <a:ext cx="249600" cy="123000"/>
          </a:xfrm>
          <a:prstGeom prst="rect">
            <a:avLst/>
          </a:prstGeom>
          <a:noFill/>
          <a:ln>
            <a:noFill/>
          </a:ln>
        </p:spPr>
        <p:txBody>
          <a:bodyPr spcFirstLastPara="1" wrap="square" lIns="0" tIns="0" rIns="0" bIns="0" anchor="t" anchorCtr="0">
            <a:noAutofit/>
          </a:bodyPr>
          <a:lstStyle/>
          <a:p>
            <a:fld id="{00000000-1234-1234-1234-123412341234}" type="slidenum">
              <a:rPr lang="fr-FR" kern="0">
                <a:solidFill>
                  <a:prstClr val="white"/>
                </a:solidFill>
              </a:rPr>
              <a:pPr/>
              <a:t>39</a:t>
            </a:fld>
            <a:endParaRPr kern="0">
              <a:solidFill>
                <a:prstClr val="white"/>
              </a:solidFill>
            </a:endParaRPr>
          </a:p>
        </p:txBody>
      </p:sp>
    </p:spTree>
    <p:extLst>
      <p:ext uri="{BB962C8B-B14F-4D97-AF65-F5344CB8AC3E}">
        <p14:creationId xmlns:p14="http://schemas.microsoft.com/office/powerpoint/2010/main" val="452636290"/>
      </p:ext>
    </p:extLst>
  </p:cSld>
  <p:clrMapOvr>
    <a:masterClrMapping/>
  </p:clrMapOvr>
  <mc:AlternateContent xmlns:mc="http://schemas.openxmlformats.org/markup-compatibility/2006" xmlns:p14="http://schemas.microsoft.com/office/powerpoint/2010/main">
    <mc:Choice Requires="p14">
      <p:transition spd="slow" p14:dur="5000" advClick="0" advTm="3000"/>
    </mc:Choice>
    <mc:Fallback xmlns="">
      <p:transition spd="slow"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5867" dirty="0"/>
              <a:t>CADRE DE LA POLITIQUE REGIONALE</a:t>
            </a:r>
          </a:p>
        </p:txBody>
      </p:sp>
    </p:spTree>
    <p:extLst>
      <p:ext uri="{BB962C8B-B14F-4D97-AF65-F5344CB8AC3E}">
        <p14:creationId xmlns:p14="http://schemas.microsoft.com/office/powerpoint/2010/main" val="2669674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DFF424A9-EB33-9961-8EDD-2A2FB4671D6A}"/>
              </a:ext>
            </a:extLst>
          </p:cNvPr>
          <p:cNvPicPr>
            <a:picLocks noChangeAspect="1"/>
          </p:cNvPicPr>
          <p:nvPr/>
        </p:nvPicPr>
        <p:blipFill>
          <a:blip r:embed="rId3"/>
          <a:stretch>
            <a:fillRect/>
          </a:stretch>
        </p:blipFill>
        <p:spPr>
          <a:xfrm>
            <a:off x="1766235" y="2041032"/>
            <a:ext cx="9057102" cy="2659207"/>
          </a:xfrm>
          <a:prstGeom prst="rect">
            <a:avLst/>
          </a:prstGeom>
        </p:spPr>
      </p:pic>
      <p:sp>
        <p:nvSpPr>
          <p:cNvPr id="3" name="Espace réservé du numéro de diapositive 2">
            <a:extLst>
              <a:ext uri="{FF2B5EF4-FFF2-40B4-BE49-F238E27FC236}">
                <a16:creationId xmlns:a16="http://schemas.microsoft.com/office/drawing/2014/main" id="{1391A777-628F-B86E-F482-A19047860BDE}"/>
              </a:ext>
            </a:extLst>
          </p:cNvPr>
          <p:cNvSpPr>
            <a:spLocks noGrp="1"/>
          </p:cNvSpPr>
          <p:nvPr>
            <p:ph type="sldNum" idx="12"/>
          </p:nvPr>
        </p:nvSpPr>
        <p:spPr>
          <a:xfrm>
            <a:off x="9743289" y="5144689"/>
            <a:ext cx="249600" cy="123000"/>
          </a:xfrm>
        </p:spPr>
        <p:txBody>
          <a:bodyPr/>
          <a:lstStyle/>
          <a:p>
            <a:fld id="{00000000-1234-1234-1234-123412341234}" type="slidenum">
              <a:rPr lang="fr-FR" kern="0">
                <a:solidFill>
                  <a:prstClr val="white"/>
                </a:solidFill>
              </a:rPr>
              <a:pPr/>
              <a:t>40</a:t>
            </a:fld>
            <a:endParaRPr lang="fr-FR" kern="0">
              <a:solidFill>
                <a:prstClr val="white"/>
              </a:solidFill>
            </a:endParaRPr>
          </a:p>
        </p:txBody>
      </p:sp>
      <p:sp>
        <p:nvSpPr>
          <p:cNvPr id="18" name="Titre 1">
            <a:extLst>
              <a:ext uri="{FF2B5EF4-FFF2-40B4-BE49-F238E27FC236}">
                <a16:creationId xmlns:a16="http://schemas.microsoft.com/office/drawing/2014/main" id="{840FE625-7E3B-69E8-21FB-2B0746804B5F}"/>
              </a:ext>
            </a:extLst>
          </p:cNvPr>
          <p:cNvSpPr txBox="1">
            <a:spLocks/>
          </p:cNvSpPr>
          <p:nvPr/>
        </p:nvSpPr>
        <p:spPr>
          <a:xfrm>
            <a:off x="3477142" y="2044707"/>
            <a:ext cx="5635288" cy="66650"/>
          </a:xfrm>
          <a:prstGeom prst="rect">
            <a:avLst/>
          </a:prstGeom>
        </p:spPr>
        <p:txBody>
          <a:bodyPr wrap="square" lIns="0" tIns="0" rIns="0" bIns="0" anchor="t">
            <a:noAutofit/>
          </a:bodyPr>
          <a:lstStyle>
            <a:lvl1pPr>
              <a:defRPr sz="1600" b="1" i="0">
                <a:solidFill>
                  <a:schemeClr val="tx1"/>
                </a:solidFill>
                <a:latin typeface="Proxima Soft"/>
                <a:ea typeface="+mj-ea"/>
                <a:cs typeface="Proxima Soft"/>
              </a:defRPr>
            </a:lvl1pPr>
          </a:lstStyle>
          <a:p>
            <a:pPr>
              <a:buClr>
                <a:srgbClr val="000000"/>
              </a:buClr>
            </a:pPr>
            <a:r>
              <a:rPr lang="fr-FR" sz="2400" kern="0" dirty="0">
                <a:solidFill>
                  <a:srgbClr val="549E39">
                    <a:lumMod val="75000"/>
                  </a:srgbClr>
                </a:solidFill>
                <a:latin typeface="Calibri" panose="020F0502020204030204" pitchFamily="34" charset="0"/>
                <a:cs typeface="Calibri" panose="020F0502020204030204" pitchFamily="34" charset="0"/>
                <a:sym typeface="Arial"/>
              </a:rPr>
              <a:t>Se mettre à la place de différents usagers</a:t>
            </a:r>
          </a:p>
        </p:txBody>
      </p:sp>
      <p:pic>
        <p:nvPicPr>
          <p:cNvPr id="20" name="Image 19">
            <a:extLst>
              <a:ext uri="{FF2B5EF4-FFF2-40B4-BE49-F238E27FC236}">
                <a16:creationId xmlns:a16="http://schemas.microsoft.com/office/drawing/2014/main" id="{B58CDF09-40BE-CA27-A598-5BF72F86E5FF}"/>
              </a:ext>
            </a:extLst>
          </p:cNvPr>
          <p:cNvPicPr>
            <a:picLocks noChangeAspect="1"/>
          </p:cNvPicPr>
          <p:nvPr/>
        </p:nvPicPr>
        <p:blipFill rotWithShape="1">
          <a:blip r:embed="rId4"/>
          <a:srcRect r="74282" b="50700"/>
          <a:stretch/>
        </p:blipFill>
        <p:spPr>
          <a:xfrm>
            <a:off x="1609348" y="4828536"/>
            <a:ext cx="1156742" cy="1592434"/>
          </a:xfrm>
          <a:prstGeom prst="rect">
            <a:avLst/>
          </a:prstGeom>
        </p:spPr>
      </p:pic>
      <p:pic>
        <p:nvPicPr>
          <p:cNvPr id="21" name="Image 20">
            <a:extLst>
              <a:ext uri="{FF2B5EF4-FFF2-40B4-BE49-F238E27FC236}">
                <a16:creationId xmlns:a16="http://schemas.microsoft.com/office/drawing/2014/main" id="{15D89151-4D6C-4910-D9FA-66A1E8549046}"/>
              </a:ext>
            </a:extLst>
          </p:cNvPr>
          <p:cNvPicPr>
            <a:picLocks noChangeAspect="1"/>
          </p:cNvPicPr>
          <p:nvPr/>
        </p:nvPicPr>
        <p:blipFill rotWithShape="1">
          <a:blip r:embed="rId4"/>
          <a:srcRect l="25542" t="942" r="50001" b="49758"/>
          <a:stretch/>
        </p:blipFill>
        <p:spPr>
          <a:xfrm>
            <a:off x="3875641" y="4854217"/>
            <a:ext cx="1106348" cy="1601555"/>
          </a:xfrm>
          <a:prstGeom prst="rect">
            <a:avLst/>
          </a:prstGeom>
        </p:spPr>
      </p:pic>
      <p:pic>
        <p:nvPicPr>
          <p:cNvPr id="22" name="Image 21">
            <a:extLst>
              <a:ext uri="{FF2B5EF4-FFF2-40B4-BE49-F238E27FC236}">
                <a16:creationId xmlns:a16="http://schemas.microsoft.com/office/drawing/2014/main" id="{15E5A8CB-393E-F988-2297-F119D0952D39}"/>
              </a:ext>
            </a:extLst>
          </p:cNvPr>
          <p:cNvPicPr>
            <a:picLocks noChangeAspect="1"/>
          </p:cNvPicPr>
          <p:nvPr/>
        </p:nvPicPr>
        <p:blipFill rotWithShape="1">
          <a:blip r:embed="rId4"/>
          <a:srcRect l="497" t="51482" r="75046" b="-782"/>
          <a:stretch/>
        </p:blipFill>
        <p:spPr>
          <a:xfrm>
            <a:off x="6115907" y="4875801"/>
            <a:ext cx="1103637" cy="1597630"/>
          </a:xfrm>
          <a:prstGeom prst="rect">
            <a:avLst/>
          </a:prstGeom>
        </p:spPr>
      </p:pic>
      <p:pic>
        <p:nvPicPr>
          <p:cNvPr id="23" name="Image 22">
            <a:extLst>
              <a:ext uri="{FF2B5EF4-FFF2-40B4-BE49-F238E27FC236}">
                <a16:creationId xmlns:a16="http://schemas.microsoft.com/office/drawing/2014/main" id="{69359394-5B05-3E3E-CB01-8C8E2E84C755}"/>
              </a:ext>
            </a:extLst>
          </p:cNvPr>
          <p:cNvPicPr>
            <a:picLocks noChangeAspect="1"/>
          </p:cNvPicPr>
          <p:nvPr/>
        </p:nvPicPr>
        <p:blipFill rotWithShape="1">
          <a:blip r:embed="rId4"/>
          <a:srcRect l="49780" t="50011" r="25763" b="689"/>
          <a:stretch/>
        </p:blipFill>
        <p:spPr>
          <a:xfrm>
            <a:off x="8344541" y="4814919"/>
            <a:ext cx="1118861" cy="1619669"/>
          </a:xfrm>
          <a:prstGeom prst="rect">
            <a:avLst/>
          </a:prstGeom>
        </p:spPr>
      </p:pic>
      <p:pic>
        <p:nvPicPr>
          <p:cNvPr id="24" name="Image 23">
            <a:extLst>
              <a:ext uri="{FF2B5EF4-FFF2-40B4-BE49-F238E27FC236}">
                <a16:creationId xmlns:a16="http://schemas.microsoft.com/office/drawing/2014/main" id="{AC754DDD-1144-DA7B-F0E0-F4A9FFF49558}"/>
              </a:ext>
            </a:extLst>
          </p:cNvPr>
          <p:cNvPicPr>
            <a:picLocks noChangeAspect="1"/>
          </p:cNvPicPr>
          <p:nvPr/>
        </p:nvPicPr>
        <p:blipFill rotWithShape="1">
          <a:blip r:embed="rId5"/>
          <a:srcRect l="1034" t="1811" r="73577" b="49079"/>
          <a:stretch/>
        </p:blipFill>
        <p:spPr>
          <a:xfrm>
            <a:off x="2408464" y="194650"/>
            <a:ext cx="1249716" cy="1758288"/>
          </a:xfrm>
          <a:prstGeom prst="rect">
            <a:avLst/>
          </a:prstGeom>
        </p:spPr>
      </p:pic>
      <p:pic>
        <p:nvPicPr>
          <p:cNvPr id="25" name="Image 24">
            <a:extLst>
              <a:ext uri="{FF2B5EF4-FFF2-40B4-BE49-F238E27FC236}">
                <a16:creationId xmlns:a16="http://schemas.microsoft.com/office/drawing/2014/main" id="{C7E41F17-0E52-1954-9719-7A8E4FFC564E}"/>
              </a:ext>
            </a:extLst>
          </p:cNvPr>
          <p:cNvPicPr>
            <a:picLocks noChangeAspect="1"/>
          </p:cNvPicPr>
          <p:nvPr/>
        </p:nvPicPr>
        <p:blipFill rotWithShape="1">
          <a:blip r:embed="rId5"/>
          <a:srcRect l="26287" t="2127" r="49232" b="49129"/>
          <a:stretch/>
        </p:blipFill>
        <p:spPr>
          <a:xfrm>
            <a:off x="4957318" y="215208"/>
            <a:ext cx="1205038" cy="1745169"/>
          </a:xfrm>
          <a:prstGeom prst="rect">
            <a:avLst/>
          </a:prstGeom>
        </p:spPr>
      </p:pic>
      <p:pic>
        <p:nvPicPr>
          <p:cNvPr id="26" name="Image 25">
            <a:extLst>
              <a:ext uri="{FF2B5EF4-FFF2-40B4-BE49-F238E27FC236}">
                <a16:creationId xmlns:a16="http://schemas.microsoft.com/office/drawing/2014/main" id="{5D4E08D4-DCFB-3E73-024E-7B8BD8515AE8}"/>
              </a:ext>
            </a:extLst>
          </p:cNvPr>
          <p:cNvPicPr>
            <a:picLocks noChangeAspect="1"/>
          </p:cNvPicPr>
          <p:nvPr/>
        </p:nvPicPr>
        <p:blipFill rotWithShape="1">
          <a:blip r:embed="rId5"/>
          <a:srcRect l="50801" t="2268" r="24718" b="48988"/>
          <a:stretch/>
        </p:blipFill>
        <p:spPr>
          <a:xfrm>
            <a:off x="6210396" y="226738"/>
            <a:ext cx="1195548" cy="1731425"/>
          </a:xfrm>
          <a:prstGeom prst="rect">
            <a:avLst/>
          </a:prstGeom>
        </p:spPr>
      </p:pic>
      <p:pic>
        <p:nvPicPr>
          <p:cNvPr id="27" name="Image 26">
            <a:extLst>
              <a:ext uri="{FF2B5EF4-FFF2-40B4-BE49-F238E27FC236}">
                <a16:creationId xmlns:a16="http://schemas.microsoft.com/office/drawing/2014/main" id="{50FE4205-2F23-E774-F62F-2BB65FD503D1}"/>
              </a:ext>
            </a:extLst>
          </p:cNvPr>
          <p:cNvPicPr>
            <a:picLocks noChangeAspect="1"/>
          </p:cNvPicPr>
          <p:nvPr/>
        </p:nvPicPr>
        <p:blipFill rotWithShape="1">
          <a:blip r:embed="rId5"/>
          <a:srcRect l="50688" t="50812" r="24831" b="619"/>
          <a:stretch/>
        </p:blipFill>
        <p:spPr>
          <a:xfrm>
            <a:off x="3724544" y="230380"/>
            <a:ext cx="1205036" cy="1738921"/>
          </a:xfrm>
          <a:prstGeom prst="rect">
            <a:avLst/>
          </a:prstGeom>
        </p:spPr>
      </p:pic>
      <p:pic>
        <p:nvPicPr>
          <p:cNvPr id="28" name="Image 27">
            <a:extLst>
              <a:ext uri="{FF2B5EF4-FFF2-40B4-BE49-F238E27FC236}">
                <a16:creationId xmlns:a16="http://schemas.microsoft.com/office/drawing/2014/main" id="{BCF0D4DC-2500-E968-31FC-E9AF01952B20}"/>
              </a:ext>
            </a:extLst>
          </p:cNvPr>
          <p:cNvPicPr>
            <a:picLocks noChangeAspect="1"/>
          </p:cNvPicPr>
          <p:nvPr/>
        </p:nvPicPr>
        <p:blipFill rotWithShape="1">
          <a:blip r:embed="rId5"/>
          <a:srcRect l="26209" t="50875" r="49119" b="765"/>
          <a:stretch/>
        </p:blipFill>
        <p:spPr>
          <a:xfrm>
            <a:off x="7454895" y="240482"/>
            <a:ext cx="1214407" cy="1731425"/>
          </a:xfrm>
          <a:prstGeom prst="rect">
            <a:avLst/>
          </a:prstGeom>
        </p:spPr>
      </p:pic>
      <p:pic>
        <p:nvPicPr>
          <p:cNvPr id="29" name="Image 28">
            <a:extLst>
              <a:ext uri="{FF2B5EF4-FFF2-40B4-BE49-F238E27FC236}">
                <a16:creationId xmlns:a16="http://schemas.microsoft.com/office/drawing/2014/main" id="{842BF0F3-77E4-F962-594C-0C5FC5558706}"/>
              </a:ext>
            </a:extLst>
          </p:cNvPr>
          <p:cNvPicPr>
            <a:picLocks noChangeAspect="1"/>
          </p:cNvPicPr>
          <p:nvPr/>
        </p:nvPicPr>
        <p:blipFill rotWithShape="1">
          <a:blip r:embed="rId5"/>
          <a:srcRect l="1831" t="50859" r="73688" b="397"/>
          <a:stretch/>
        </p:blipFill>
        <p:spPr>
          <a:xfrm>
            <a:off x="8690012" y="243156"/>
            <a:ext cx="1205038" cy="1745169"/>
          </a:xfrm>
          <a:prstGeom prst="rect">
            <a:avLst/>
          </a:prstGeom>
        </p:spPr>
      </p:pic>
      <p:pic>
        <p:nvPicPr>
          <p:cNvPr id="30" name="Image 29">
            <a:extLst>
              <a:ext uri="{FF2B5EF4-FFF2-40B4-BE49-F238E27FC236}">
                <a16:creationId xmlns:a16="http://schemas.microsoft.com/office/drawing/2014/main" id="{9F1571E7-52AF-F7EE-7113-A0B010E79406}"/>
              </a:ext>
            </a:extLst>
          </p:cNvPr>
          <p:cNvPicPr>
            <a:picLocks noChangeAspect="1"/>
          </p:cNvPicPr>
          <p:nvPr/>
        </p:nvPicPr>
        <p:blipFill rotWithShape="1">
          <a:blip r:embed="rId6"/>
          <a:srcRect l="25641" t="50597" r="49665" b="-78"/>
          <a:stretch/>
        </p:blipFill>
        <p:spPr>
          <a:xfrm>
            <a:off x="2766617" y="4867787"/>
            <a:ext cx="1080366" cy="1553184"/>
          </a:xfrm>
          <a:prstGeom prst="rect">
            <a:avLst/>
          </a:prstGeom>
        </p:spPr>
      </p:pic>
      <p:pic>
        <p:nvPicPr>
          <p:cNvPr id="31" name="Image 30">
            <a:extLst>
              <a:ext uri="{FF2B5EF4-FFF2-40B4-BE49-F238E27FC236}">
                <a16:creationId xmlns:a16="http://schemas.microsoft.com/office/drawing/2014/main" id="{6E58B9A1-28AC-87C5-31CF-B6A51BCEF864}"/>
              </a:ext>
            </a:extLst>
          </p:cNvPr>
          <p:cNvPicPr>
            <a:picLocks noChangeAspect="1"/>
          </p:cNvPicPr>
          <p:nvPr/>
        </p:nvPicPr>
        <p:blipFill rotWithShape="1">
          <a:blip r:embed="rId6"/>
          <a:srcRect l="74834" t="1732" r="298" b="49173"/>
          <a:stretch/>
        </p:blipFill>
        <p:spPr>
          <a:xfrm>
            <a:off x="5010648" y="4878858"/>
            <a:ext cx="1088701" cy="1542112"/>
          </a:xfrm>
          <a:prstGeom prst="rect">
            <a:avLst/>
          </a:prstGeom>
        </p:spPr>
      </p:pic>
      <p:pic>
        <p:nvPicPr>
          <p:cNvPr id="32" name="Image 31">
            <a:extLst>
              <a:ext uri="{FF2B5EF4-FFF2-40B4-BE49-F238E27FC236}">
                <a16:creationId xmlns:a16="http://schemas.microsoft.com/office/drawing/2014/main" id="{288CF68C-393F-64A7-856D-B15B5E6AE095}"/>
              </a:ext>
            </a:extLst>
          </p:cNvPr>
          <p:cNvPicPr>
            <a:picLocks noChangeAspect="1"/>
          </p:cNvPicPr>
          <p:nvPr/>
        </p:nvPicPr>
        <p:blipFill rotWithShape="1">
          <a:blip r:embed="rId6"/>
          <a:srcRect l="609" t="1523" r="74254" b="49250"/>
          <a:stretch/>
        </p:blipFill>
        <p:spPr>
          <a:xfrm>
            <a:off x="7233266" y="4867788"/>
            <a:ext cx="1097553" cy="1542112"/>
          </a:xfrm>
          <a:prstGeom prst="rect">
            <a:avLst/>
          </a:prstGeom>
        </p:spPr>
      </p:pic>
      <p:pic>
        <p:nvPicPr>
          <p:cNvPr id="33" name="Image 32">
            <a:extLst>
              <a:ext uri="{FF2B5EF4-FFF2-40B4-BE49-F238E27FC236}">
                <a16:creationId xmlns:a16="http://schemas.microsoft.com/office/drawing/2014/main" id="{E62488C8-AF1A-D3FE-2EE1-22EF81B1FCDB}"/>
              </a:ext>
            </a:extLst>
          </p:cNvPr>
          <p:cNvPicPr>
            <a:picLocks noChangeAspect="1"/>
          </p:cNvPicPr>
          <p:nvPr/>
        </p:nvPicPr>
        <p:blipFill rotWithShape="1">
          <a:blip r:embed="rId6"/>
          <a:srcRect l="74863" t="50938" b="518"/>
          <a:stretch/>
        </p:blipFill>
        <p:spPr>
          <a:xfrm>
            <a:off x="9499398" y="4875408"/>
            <a:ext cx="1118861" cy="1550262"/>
          </a:xfrm>
          <a:prstGeom prst="rect">
            <a:avLst/>
          </a:prstGeom>
        </p:spPr>
      </p:pic>
      <p:sp>
        <p:nvSpPr>
          <p:cNvPr id="19" name="Titre 1">
            <a:extLst>
              <a:ext uri="{FF2B5EF4-FFF2-40B4-BE49-F238E27FC236}">
                <a16:creationId xmlns:a16="http://schemas.microsoft.com/office/drawing/2014/main" id="{7E5F67EE-5078-443D-1BAC-FCEBF709B25B}"/>
              </a:ext>
            </a:extLst>
          </p:cNvPr>
          <p:cNvSpPr txBox="1">
            <a:spLocks/>
          </p:cNvSpPr>
          <p:nvPr/>
        </p:nvSpPr>
        <p:spPr>
          <a:xfrm>
            <a:off x="3875642" y="4403831"/>
            <a:ext cx="4323373" cy="373396"/>
          </a:xfrm>
          <a:prstGeom prst="rect">
            <a:avLst/>
          </a:prstGeom>
        </p:spPr>
        <p:txBody>
          <a:bodyPr wrap="square" lIns="0" tIns="0" rIns="0" bIns="0" anchor="t">
            <a:noAutofit/>
          </a:bodyPr>
          <a:lstStyle>
            <a:lvl1pPr>
              <a:defRPr sz="1600" b="1" i="0">
                <a:solidFill>
                  <a:schemeClr val="tx1"/>
                </a:solidFill>
                <a:latin typeface="Proxima Soft"/>
                <a:ea typeface="+mj-ea"/>
                <a:cs typeface="Proxima Soft"/>
              </a:defRPr>
            </a:lvl1pPr>
          </a:lstStyle>
          <a:p>
            <a:pPr algn="ctr">
              <a:buClr>
                <a:srgbClr val="000000"/>
              </a:buClr>
            </a:pPr>
            <a:r>
              <a:rPr lang="fr-FR" sz="2400" kern="0" dirty="0">
                <a:solidFill>
                  <a:srgbClr val="F07D00"/>
                </a:solidFill>
                <a:latin typeface="Calibri" panose="020F0502020204030204" pitchFamily="34" charset="0"/>
                <a:cs typeface="Calibri" panose="020F0502020204030204" pitchFamily="34" charset="0"/>
                <a:sym typeface="Arial"/>
              </a:rPr>
              <a:t>Décider des aménagements</a:t>
            </a:r>
          </a:p>
        </p:txBody>
      </p:sp>
      <p:sp>
        <p:nvSpPr>
          <p:cNvPr id="37" name="Titre 1">
            <a:extLst>
              <a:ext uri="{FF2B5EF4-FFF2-40B4-BE49-F238E27FC236}">
                <a16:creationId xmlns:a16="http://schemas.microsoft.com/office/drawing/2014/main" id="{9CE30530-7F10-3064-7464-75FD47ACEE74}"/>
              </a:ext>
            </a:extLst>
          </p:cNvPr>
          <p:cNvSpPr txBox="1">
            <a:spLocks/>
          </p:cNvSpPr>
          <p:nvPr/>
        </p:nvSpPr>
        <p:spPr>
          <a:xfrm>
            <a:off x="3292725" y="2539844"/>
            <a:ext cx="5635288" cy="66650"/>
          </a:xfrm>
          <a:prstGeom prst="rect">
            <a:avLst/>
          </a:prstGeom>
        </p:spPr>
        <p:txBody>
          <a:bodyPr wrap="square" lIns="0" tIns="0" rIns="0" bIns="0" anchor="t">
            <a:noAutofit/>
          </a:bodyPr>
          <a:lstStyle>
            <a:lvl1pPr>
              <a:defRPr sz="1600" b="1" i="0">
                <a:solidFill>
                  <a:schemeClr val="tx1"/>
                </a:solidFill>
                <a:latin typeface="Proxima Soft"/>
                <a:ea typeface="+mj-ea"/>
                <a:cs typeface="Proxima Soft"/>
              </a:defRPr>
            </a:lvl1pPr>
          </a:lstStyle>
          <a:p>
            <a:pPr>
              <a:buClr>
                <a:srgbClr val="000000"/>
              </a:buClr>
            </a:pPr>
            <a:r>
              <a:rPr lang="fr-FR" sz="2400" kern="0" dirty="0">
                <a:solidFill>
                  <a:prstClr val="white">
                    <a:lumMod val="50000"/>
                  </a:prstClr>
                </a:solidFill>
                <a:latin typeface="Calibri" panose="020F0502020204030204" pitchFamily="34" charset="0"/>
                <a:cs typeface="Calibri" panose="020F0502020204030204" pitchFamily="34" charset="0"/>
                <a:sym typeface="Arial"/>
              </a:rPr>
              <a:t>Sur un profil de rue </a:t>
            </a:r>
          </a:p>
        </p:txBody>
      </p:sp>
      <p:sp>
        <p:nvSpPr>
          <p:cNvPr id="38" name="Rectangle 37">
            <a:extLst>
              <a:ext uri="{FF2B5EF4-FFF2-40B4-BE49-F238E27FC236}">
                <a16:creationId xmlns:a16="http://schemas.microsoft.com/office/drawing/2014/main" id="{C3741A1B-E081-9596-57F9-C1F8D6EB2237}"/>
              </a:ext>
            </a:extLst>
          </p:cNvPr>
          <p:cNvSpPr/>
          <p:nvPr/>
        </p:nvSpPr>
        <p:spPr>
          <a:xfrm>
            <a:off x="3290843" y="2508487"/>
            <a:ext cx="2583088" cy="4828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fr-FR" sz="1350" kern="0" dirty="0">
              <a:solidFill>
                <a:prstClr val="white"/>
              </a:solidFill>
              <a:latin typeface="Arial"/>
              <a:sym typeface="Arial"/>
            </a:endParaRPr>
          </a:p>
        </p:txBody>
      </p:sp>
      <p:sp>
        <p:nvSpPr>
          <p:cNvPr id="2" name="Google Shape;334;p4">
            <a:extLst>
              <a:ext uri="{FF2B5EF4-FFF2-40B4-BE49-F238E27FC236}">
                <a16:creationId xmlns:a16="http://schemas.microsoft.com/office/drawing/2014/main" id="{D5083EBA-942C-C1D1-B3CC-F1CE3F2199F4}"/>
              </a:ext>
            </a:extLst>
          </p:cNvPr>
          <p:cNvSpPr txBox="1">
            <a:spLocks/>
          </p:cNvSpPr>
          <p:nvPr/>
        </p:nvSpPr>
        <p:spPr>
          <a:xfrm>
            <a:off x="10090141" y="6688723"/>
            <a:ext cx="249600" cy="123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fr-FR" kern="0">
                <a:solidFill>
                  <a:prstClr val="white"/>
                </a:solidFill>
              </a:rPr>
              <a:pPr/>
              <a:t>40</a:t>
            </a:fld>
            <a:endParaRPr lang="fr-FR" kern="0">
              <a:solidFill>
                <a:prstClr val="white"/>
              </a:solidFill>
            </a:endParaRPr>
          </a:p>
        </p:txBody>
      </p:sp>
    </p:spTree>
    <p:extLst>
      <p:ext uri="{BB962C8B-B14F-4D97-AF65-F5344CB8AC3E}">
        <p14:creationId xmlns:p14="http://schemas.microsoft.com/office/powerpoint/2010/main" val="329211568"/>
      </p:ext>
    </p:extLst>
  </p:cSld>
  <p:clrMapOvr>
    <a:masterClrMapping/>
  </p:clrMapOvr>
  <mc:AlternateContent xmlns:mc="http://schemas.openxmlformats.org/markup-compatibility/2006" xmlns:p14="http://schemas.microsoft.com/office/powerpoint/2010/main">
    <mc:Choice Requires="p14">
      <p:transition spd="slow" p14:dur="5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idx="12"/>
          </p:nvPr>
        </p:nvSpPr>
        <p:spPr/>
        <p:txBody>
          <a:bodyPr/>
          <a:lstStyle/>
          <a:p>
            <a:fld id="{00000000-1234-1234-1234-123412341234}" type="slidenum">
              <a:rPr lang="fr-FR" kern="0" smtClean="0">
                <a:solidFill>
                  <a:prstClr val="white"/>
                </a:solidFill>
              </a:rPr>
              <a:pPr/>
              <a:t>41</a:t>
            </a:fld>
            <a:endParaRPr lang="fr-FR" kern="0">
              <a:solidFill>
                <a:prstClr val="white"/>
              </a:solidFill>
            </a:endParaRPr>
          </a:p>
        </p:txBody>
      </p:sp>
      <p:sp>
        <p:nvSpPr>
          <p:cNvPr id="4" name="Google Shape;649;p26"/>
          <p:cNvSpPr txBox="1">
            <a:spLocks/>
          </p:cNvSpPr>
          <p:nvPr/>
        </p:nvSpPr>
        <p:spPr>
          <a:xfrm>
            <a:off x="465552" y="289618"/>
            <a:ext cx="5400000" cy="3387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AC9F97"/>
              </a:buClr>
              <a:buSzPts val="8800"/>
              <a:buFont typeface="Arial"/>
              <a:buNone/>
              <a:defRPr sz="6600" b="0" i="0" u="none" strike="noStrike" cap="none">
                <a:solidFill>
                  <a:srgbClr val="AC9F9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buSzPts val="1400"/>
            </a:pPr>
            <a:r>
              <a:rPr lang="fr-FR" sz="2400" b="1" kern="0" dirty="0" smtClean="0">
                <a:solidFill>
                  <a:schemeClr val="accent2">
                    <a:lumMod val="75000"/>
                  </a:schemeClr>
                </a:solidFill>
              </a:rPr>
              <a:t>Prototype type « puissance 4 »</a:t>
            </a:r>
            <a:endParaRPr lang="fr-FR" sz="2400" b="1" kern="0" dirty="0">
              <a:solidFill>
                <a:schemeClr val="accent2">
                  <a:lumMod val="75000"/>
                </a:schemeClr>
              </a:solidFill>
            </a:endParaRPr>
          </a:p>
        </p:txBody>
      </p:sp>
      <p:pic>
        <p:nvPicPr>
          <p:cNvPr id="5" name="Google Shape;645;p26" descr="Une image contenant texte, immeuble résidentiel&#10;&#10;Description générée automatiquement"/>
          <p:cNvPicPr preferRelativeResize="0"/>
          <p:nvPr/>
        </p:nvPicPr>
        <p:blipFill rotWithShape="1">
          <a:blip r:embed="rId2">
            <a:alphaModFix/>
            <a:extLst>
              <a:ext uri="{BEBA8EAE-BF5A-486C-A8C5-ECC9F3942E4B}">
                <a14:imgProps xmlns:a14="http://schemas.microsoft.com/office/drawing/2010/main">
                  <a14:imgLayer r:embed="rId3">
                    <a14:imgEffect>
                      <a14:brightnessContrast bright="20000" contrast="20000"/>
                    </a14:imgEffect>
                  </a14:imgLayer>
                </a14:imgProps>
              </a:ext>
            </a:extLst>
          </a:blip>
          <a:srcRect t="9271" r="14504" b="12629"/>
          <a:stretch/>
        </p:blipFill>
        <p:spPr>
          <a:xfrm rot="5400000">
            <a:off x="5396131" y="896139"/>
            <a:ext cx="5692051" cy="3899773"/>
          </a:xfrm>
          <a:prstGeom prst="rect">
            <a:avLst/>
          </a:prstGeom>
          <a:noFill/>
          <a:ln>
            <a:noFill/>
          </a:ln>
        </p:spPr>
      </p:pic>
      <p:sp>
        <p:nvSpPr>
          <p:cNvPr id="8" name="Titre 7"/>
          <p:cNvSpPr>
            <a:spLocks noGrp="1"/>
          </p:cNvSpPr>
          <p:nvPr>
            <p:ph type="title"/>
          </p:nvPr>
        </p:nvSpPr>
        <p:spPr/>
        <p:txBody>
          <a:bodyPr/>
          <a:lstStyle/>
          <a:p>
            <a:endParaRPr lang="fr-FR"/>
          </a:p>
        </p:txBody>
      </p:sp>
    </p:spTree>
    <p:extLst>
      <p:ext uri="{BB962C8B-B14F-4D97-AF65-F5344CB8AC3E}">
        <p14:creationId xmlns:p14="http://schemas.microsoft.com/office/powerpoint/2010/main" val="2581357832"/>
      </p:ext>
    </p:extLst>
  </p:cSld>
  <p:clrMapOvr>
    <a:masterClrMapping/>
  </p:clrMapOvr>
  <mc:AlternateContent xmlns:mc="http://schemas.openxmlformats.org/markup-compatibility/2006" xmlns:p14="http://schemas.microsoft.com/office/powerpoint/2010/main">
    <mc:Choice Requires="p14">
      <p:transition spd="slow" p14:dur="5000" advClick="0" advTm="1000"/>
    </mc:Choice>
    <mc:Fallback xmlns="">
      <p:transition spd="slow" advClick="0" advTm="1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8" y="0"/>
            <a:ext cx="9173613" cy="6880210"/>
          </a:xfrm>
          <a:prstGeom prst="rect">
            <a:avLst/>
          </a:prstGeom>
        </p:spPr>
      </p:pic>
      <p:sp>
        <p:nvSpPr>
          <p:cNvPr id="2" name="Titre 1"/>
          <p:cNvSpPr>
            <a:spLocks noGrp="1"/>
          </p:cNvSpPr>
          <p:nvPr>
            <p:ph type="ctrTitle"/>
          </p:nvPr>
        </p:nvSpPr>
        <p:spPr>
          <a:xfrm>
            <a:off x="-2319" y="-486867"/>
            <a:ext cx="9173613" cy="2155118"/>
          </a:xfrm>
          <a:solidFill>
            <a:schemeClr val="bg2">
              <a:alpha val="85000"/>
            </a:schemeClr>
          </a:solidFill>
        </p:spPr>
        <p:txBody>
          <a:bodyPr>
            <a:normAutofit fontScale="90000"/>
          </a:bodyPr>
          <a:lstStyle/>
          <a:p>
            <a:r>
              <a:rPr lang="fr-FR" sz="5400" dirty="0" smtClean="0"/>
              <a:t>Challenge de l’</a:t>
            </a:r>
            <a:r>
              <a:rPr lang="fr-FR" sz="5400" dirty="0" err="1" smtClean="0"/>
              <a:t>écomobilité</a:t>
            </a:r>
            <a:r>
              <a:rPr lang="fr-FR" sz="5400" dirty="0" smtClean="0"/>
              <a:t> scolaire </a:t>
            </a:r>
            <a:br>
              <a:rPr lang="fr-FR" sz="5400" dirty="0" smtClean="0"/>
            </a:br>
            <a:r>
              <a:rPr lang="fr-FR" sz="5400" dirty="0" smtClean="0"/>
              <a:t>version collèges </a:t>
            </a:r>
            <a:endParaRPr lang="fr-FR" sz="5400" dirty="0"/>
          </a:p>
        </p:txBody>
      </p:sp>
      <p:sp>
        <p:nvSpPr>
          <p:cNvPr id="3" name="Sous-titre 2"/>
          <p:cNvSpPr>
            <a:spLocks noGrp="1"/>
          </p:cNvSpPr>
          <p:nvPr>
            <p:ph type="subTitle" idx="1"/>
          </p:nvPr>
        </p:nvSpPr>
        <p:spPr>
          <a:xfrm>
            <a:off x="4083191" y="1138312"/>
            <a:ext cx="10058400" cy="1143000"/>
          </a:xfrm>
        </p:spPr>
        <p:txBody>
          <a:bodyPr/>
          <a:lstStyle/>
          <a:p>
            <a:r>
              <a:rPr lang="fr-FR" dirty="0" smtClean="0">
                <a:solidFill>
                  <a:schemeClr val="tx1"/>
                </a:solidFill>
              </a:rPr>
              <a:t>Résultats 2022 et perspectives</a:t>
            </a:r>
            <a:endParaRPr lang="fr-FR" dirty="0">
              <a:solidFill>
                <a:schemeClr val="tx1"/>
              </a:solidFil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420" y="5292169"/>
            <a:ext cx="715747" cy="720519"/>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5200" y="4492600"/>
            <a:ext cx="1465462" cy="720519"/>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9292" y="5362429"/>
            <a:ext cx="1363596" cy="560438"/>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5283" y="342915"/>
            <a:ext cx="1559178" cy="841956"/>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08782" y="4523636"/>
            <a:ext cx="950179" cy="689483"/>
          </a:xfrm>
          <a:prstGeom prst="rect">
            <a:avLst/>
          </a:prstGeom>
        </p:spPr>
      </p:pic>
      <p:pic>
        <p:nvPicPr>
          <p:cNvPr id="11" name="Imag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8451" y="329231"/>
            <a:ext cx="724437" cy="869324"/>
          </a:xfrm>
          <a:prstGeom prst="rect">
            <a:avLst/>
          </a:prstGeom>
        </p:spPr>
      </p:pic>
      <p:sp>
        <p:nvSpPr>
          <p:cNvPr id="12" name="ZoneTexte 11"/>
          <p:cNvSpPr txBox="1"/>
          <p:nvPr/>
        </p:nvSpPr>
        <p:spPr>
          <a:xfrm>
            <a:off x="9112391" y="3910340"/>
            <a:ext cx="45045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Partenaires de la mission PDES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ZoneTexte 14"/>
          <p:cNvSpPr txBox="1"/>
          <p:nvPr/>
        </p:nvSpPr>
        <p:spPr>
          <a:xfrm>
            <a:off x="1376385" y="6482128"/>
            <a:ext cx="45045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Collège de Caudry</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5750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Objectifs du challenge </a:t>
            </a:r>
            <a:endParaRPr lang="fr-FR" dirty="0"/>
          </a:p>
        </p:txBody>
      </p:sp>
      <p:sp>
        <p:nvSpPr>
          <p:cNvPr id="3" name="Espace réservé du contenu 2"/>
          <p:cNvSpPr>
            <a:spLocks noGrp="1"/>
          </p:cNvSpPr>
          <p:nvPr>
            <p:ph idx="1"/>
          </p:nvPr>
        </p:nvSpPr>
        <p:spPr>
          <a:xfrm>
            <a:off x="1097280" y="1462275"/>
            <a:ext cx="5701726" cy="4319399"/>
          </a:xfrm>
        </p:spPr>
        <p:txBody>
          <a:bodyPr>
            <a:normAutofit lnSpcReduction="10000"/>
          </a:bodyPr>
          <a:lstStyle/>
          <a:p>
            <a:endParaRPr lang="fr-FR" dirty="0"/>
          </a:p>
          <a:p>
            <a:r>
              <a:rPr lang="fr-FR" dirty="0"/>
              <a:t> </a:t>
            </a:r>
          </a:p>
          <a:p>
            <a:r>
              <a:rPr lang="fr-FR" dirty="0"/>
              <a:t>• Promouvoir auprès des jeunes des modes de transports alternatifs à la voiture individuelle pour </a:t>
            </a:r>
            <a:r>
              <a:rPr lang="fr-FR" dirty="0" smtClean="0"/>
              <a:t>leurs trajets </a:t>
            </a:r>
            <a:r>
              <a:rPr lang="fr-FR" dirty="0"/>
              <a:t>domicile-collège : à pied, à vélo, à trottinette, en transport en commun… </a:t>
            </a:r>
          </a:p>
          <a:p>
            <a:r>
              <a:rPr lang="fr-FR" dirty="0"/>
              <a:t>• Valoriser les bonnes pratiques des collégiens et du personnel en matière de mobilité. </a:t>
            </a:r>
          </a:p>
          <a:p>
            <a:r>
              <a:rPr lang="fr-FR" dirty="0"/>
              <a:t>• Faire participer le plus grand nombre </a:t>
            </a:r>
            <a:r>
              <a:rPr lang="fr-FR" dirty="0" smtClean="0"/>
              <a:t>de collèges.</a:t>
            </a:r>
          </a:p>
          <a:p>
            <a:pPr>
              <a:lnSpc>
                <a:spcPct val="100000"/>
              </a:lnSpc>
            </a:pPr>
            <a:r>
              <a:rPr lang="fr-FR" dirty="0"/>
              <a:t>• </a:t>
            </a:r>
            <a:r>
              <a:rPr lang="fr-FR" dirty="0" smtClean="0"/>
              <a:t>Organiser </a:t>
            </a:r>
            <a:r>
              <a:rPr lang="fr-FR" dirty="0"/>
              <a:t>une action clef en main dans le cadre des </a:t>
            </a:r>
            <a:r>
              <a:rPr lang="fr-FR" dirty="0" smtClean="0"/>
              <a:t>PDES – Plans de déplacement des établissements scolaires. </a:t>
            </a:r>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960" y="2279314"/>
            <a:ext cx="4536700" cy="2979218"/>
          </a:xfrm>
          <a:prstGeom prst="rect">
            <a:avLst/>
          </a:prstGeom>
        </p:spPr>
      </p:pic>
    </p:spTree>
    <p:extLst>
      <p:ext uri="{BB962C8B-B14F-4D97-AF65-F5344CB8AC3E}">
        <p14:creationId xmlns:p14="http://schemas.microsoft.com/office/powerpoint/2010/main" val="19034881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2532" y="-589935"/>
            <a:ext cx="10058400" cy="1450757"/>
          </a:xfrm>
        </p:spPr>
        <p:txBody>
          <a:bodyPr/>
          <a:lstStyle/>
          <a:p>
            <a:r>
              <a:rPr lang="fr-FR" dirty="0" smtClean="0"/>
              <a:t>Principe du challenge </a:t>
            </a:r>
            <a:endParaRPr lang="fr-FR" dirty="0"/>
          </a:p>
        </p:txBody>
      </p:sp>
      <p:sp>
        <p:nvSpPr>
          <p:cNvPr id="3" name="Espace réservé du contenu 2"/>
          <p:cNvSpPr>
            <a:spLocks noGrp="1"/>
          </p:cNvSpPr>
          <p:nvPr>
            <p:ph idx="1"/>
          </p:nvPr>
        </p:nvSpPr>
        <p:spPr>
          <a:xfrm>
            <a:off x="1264814" y="742950"/>
            <a:ext cx="8190241" cy="2254968"/>
          </a:xfrm>
        </p:spPr>
        <p:txBody>
          <a:bodyPr>
            <a:normAutofit/>
          </a:bodyPr>
          <a:lstStyle/>
          <a:p>
            <a:pPr marL="0" indent="0">
              <a:buNone/>
            </a:pPr>
            <a:r>
              <a:rPr lang="fr-FR" dirty="0" smtClean="0"/>
              <a:t>Infos</a:t>
            </a:r>
            <a:r>
              <a:rPr lang="fr-FR" dirty="0"/>
              <a:t>, outils, ressources et résultats sur le site </a:t>
            </a:r>
            <a:r>
              <a:rPr lang="fr-FR" dirty="0" smtClean="0"/>
              <a:t>: </a:t>
            </a:r>
            <a:r>
              <a:rPr lang="fr-FR" dirty="0" smtClean="0">
                <a:hlinkClick r:id="rId2"/>
              </a:rPr>
              <a:t>https</a:t>
            </a:r>
            <a:r>
              <a:rPr lang="fr-FR" dirty="0">
                <a:hlinkClick r:id="rId2"/>
              </a:rPr>
              <a:t>://</a:t>
            </a:r>
            <a:r>
              <a:rPr lang="fr-FR" dirty="0" smtClean="0">
                <a:hlinkClick r:id="rId2"/>
              </a:rPr>
              <a:t>www.ecomobilite.org/Les-inscriptions-au-challenge-de-l-ecomobilite-des-colleges</a:t>
            </a:r>
            <a:endParaRPr lang="fr-FR" dirty="0" smtClean="0"/>
          </a:p>
          <a:p>
            <a:r>
              <a:rPr lang="fr-FR" dirty="0" smtClean="0"/>
              <a:t>L’organisation </a:t>
            </a:r>
            <a:r>
              <a:rPr lang="fr-FR" dirty="0"/>
              <a:t>de ce challenge s’appuie sur la participation des </a:t>
            </a:r>
            <a:r>
              <a:rPr lang="fr-FR" dirty="0" smtClean="0"/>
              <a:t>éco-délégués</a:t>
            </a:r>
            <a:r>
              <a:rPr lang="fr-FR" dirty="0"/>
              <a:t>, relais entre les élèves et le référent challenge de l’établissement participant.</a:t>
            </a:r>
            <a:r>
              <a:rPr lang="fr-FR" dirty="0" smtClean="0"/>
              <a:t> </a:t>
            </a:r>
            <a:endParaRPr lang="fr-FR" dirty="0"/>
          </a:p>
        </p:txBody>
      </p:sp>
      <p:pic>
        <p:nvPicPr>
          <p:cNvPr id="8" name="Image 7"/>
          <p:cNvPicPr>
            <a:picLocks noChangeAspect="1"/>
          </p:cNvPicPr>
          <p:nvPr/>
        </p:nvPicPr>
        <p:blipFill>
          <a:blip r:embed="rId3"/>
          <a:stretch>
            <a:fillRect/>
          </a:stretch>
        </p:blipFill>
        <p:spPr>
          <a:xfrm>
            <a:off x="86052" y="2797114"/>
            <a:ext cx="2828598" cy="3990975"/>
          </a:xfrm>
          <a:prstGeom prst="rect">
            <a:avLst/>
          </a:prstGeom>
        </p:spPr>
      </p:pic>
      <p:pic>
        <p:nvPicPr>
          <p:cNvPr id="9" name="Image 8"/>
          <p:cNvPicPr>
            <a:picLocks noChangeAspect="1"/>
          </p:cNvPicPr>
          <p:nvPr/>
        </p:nvPicPr>
        <p:blipFill>
          <a:blip r:embed="rId4"/>
          <a:stretch>
            <a:fillRect/>
          </a:stretch>
        </p:blipFill>
        <p:spPr>
          <a:xfrm>
            <a:off x="3197065" y="2808124"/>
            <a:ext cx="2812074" cy="4021045"/>
          </a:xfrm>
          <a:prstGeom prst="rect">
            <a:avLst/>
          </a:prstGeom>
        </p:spPr>
      </p:pic>
      <p:pic>
        <p:nvPicPr>
          <p:cNvPr id="10" name="Image 9"/>
          <p:cNvPicPr>
            <a:picLocks noChangeAspect="1"/>
          </p:cNvPicPr>
          <p:nvPr/>
        </p:nvPicPr>
        <p:blipFill>
          <a:blip r:embed="rId5"/>
          <a:stretch>
            <a:fillRect/>
          </a:stretch>
        </p:blipFill>
        <p:spPr>
          <a:xfrm>
            <a:off x="9073391" y="2797114"/>
            <a:ext cx="2659402" cy="3790171"/>
          </a:xfrm>
          <a:prstGeom prst="rect">
            <a:avLst/>
          </a:prstGeom>
        </p:spPr>
      </p:pic>
      <p:pic>
        <p:nvPicPr>
          <p:cNvPr id="11" name="Image 10"/>
          <p:cNvPicPr>
            <a:picLocks noChangeAspect="1"/>
          </p:cNvPicPr>
          <p:nvPr/>
        </p:nvPicPr>
        <p:blipFill>
          <a:blip r:embed="rId6"/>
          <a:stretch>
            <a:fillRect/>
          </a:stretch>
        </p:blipFill>
        <p:spPr>
          <a:xfrm>
            <a:off x="6288979" y="2797114"/>
            <a:ext cx="2689162" cy="3842261"/>
          </a:xfrm>
          <a:prstGeom prst="rect">
            <a:avLst/>
          </a:prstGeom>
        </p:spPr>
      </p:pic>
      <p:pic>
        <p:nvPicPr>
          <p:cNvPr id="12" name="Image 11"/>
          <p:cNvPicPr>
            <a:picLocks noChangeAspect="1"/>
          </p:cNvPicPr>
          <p:nvPr/>
        </p:nvPicPr>
        <p:blipFill>
          <a:blip r:embed="rId7"/>
          <a:stretch>
            <a:fillRect/>
          </a:stretch>
        </p:blipFill>
        <p:spPr>
          <a:xfrm>
            <a:off x="7633560" y="3860691"/>
            <a:ext cx="2683724" cy="3853334"/>
          </a:xfrm>
          <a:prstGeom prst="rect">
            <a:avLst/>
          </a:prstGeom>
        </p:spPr>
      </p:pic>
    </p:spTree>
    <p:extLst>
      <p:ext uri="{BB962C8B-B14F-4D97-AF65-F5344CB8AC3E}">
        <p14:creationId xmlns:p14="http://schemas.microsoft.com/office/powerpoint/2010/main" val="4027494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ressources à disposition </a:t>
            </a:r>
            <a:endParaRPr lang="fr-FR" dirty="0"/>
          </a:p>
        </p:txBody>
      </p:sp>
      <p:pic>
        <p:nvPicPr>
          <p:cNvPr id="4" name="Image 3"/>
          <p:cNvPicPr>
            <a:picLocks noChangeAspect="1"/>
          </p:cNvPicPr>
          <p:nvPr/>
        </p:nvPicPr>
        <p:blipFill>
          <a:blip r:embed="rId2"/>
          <a:stretch>
            <a:fillRect/>
          </a:stretch>
        </p:blipFill>
        <p:spPr>
          <a:xfrm>
            <a:off x="8541919" y="3298070"/>
            <a:ext cx="3481434" cy="1728544"/>
          </a:xfrm>
          <a:prstGeom prst="rect">
            <a:avLst/>
          </a:prstGeom>
        </p:spPr>
      </p:pic>
      <p:sp>
        <p:nvSpPr>
          <p:cNvPr id="5" name="ZoneTexte 4"/>
          <p:cNvSpPr txBox="1"/>
          <p:nvPr/>
        </p:nvSpPr>
        <p:spPr>
          <a:xfrm>
            <a:off x="462981" y="1949621"/>
            <a:ext cx="4777934"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L’affiche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Le livret d'explication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Le flyer d’information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Le guide des animations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Le document à destination des collectivités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Une bannière pour les réseaux sociaux</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Une signature mail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Le règlement</a:t>
            </a:r>
            <a:endParaRPr kumimoji="0" lang="fr-FR"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p:cNvSpPr/>
          <p:nvPr/>
        </p:nvSpPr>
        <p:spPr>
          <a:xfrm>
            <a:off x="621345" y="4577882"/>
            <a:ext cx="3959289"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L’ensemble des documents de communication sont disponibles ici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a:t>
            </a: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hlinkClick r:id="rId3"/>
              </a:rPr>
              <a:t>www.ecomobilite.org/Les-inscriptions-au-challenge-de-l-ecomobilite-des-colleges</a:t>
            </a: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Image 6"/>
          <p:cNvPicPr>
            <a:picLocks noChangeAspect="1"/>
          </p:cNvPicPr>
          <p:nvPr/>
        </p:nvPicPr>
        <p:blipFill>
          <a:blip r:embed="rId4"/>
          <a:stretch>
            <a:fillRect/>
          </a:stretch>
        </p:blipFill>
        <p:spPr>
          <a:xfrm>
            <a:off x="5160890" y="1845734"/>
            <a:ext cx="2948857" cy="4161471"/>
          </a:xfrm>
          <a:prstGeom prst="rect">
            <a:avLst/>
          </a:prstGeom>
        </p:spPr>
      </p:pic>
    </p:spTree>
    <p:extLst>
      <p:ext uri="{BB962C8B-B14F-4D97-AF65-F5344CB8AC3E}">
        <p14:creationId xmlns:p14="http://schemas.microsoft.com/office/powerpoint/2010/main" val="37937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première édition du challenge en quelques chiffres :</a:t>
            </a:r>
            <a:endParaRPr lang="fr-FR" dirty="0"/>
          </a:p>
        </p:txBody>
      </p:sp>
      <p:sp>
        <p:nvSpPr>
          <p:cNvPr id="3" name="Espace réservé du contenu 2"/>
          <p:cNvSpPr>
            <a:spLocks noGrp="1"/>
          </p:cNvSpPr>
          <p:nvPr>
            <p:ph idx="1"/>
          </p:nvPr>
        </p:nvSpPr>
        <p:spPr>
          <a:xfrm>
            <a:off x="461522" y="1553422"/>
            <a:ext cx="4825848" cy="4685004"/>
          </a:xfrm>
        </p:spPr>
        <p:txBody>
          <a:bodyPr>
            <a:normAutofit/>
          </a:bodyPr>
          <a:lstStyle/>
          <a:p>
            <a:endParaRPr lang="fr-FR" dirty="0"/>
          </a:p>
          <a:p>
            <a:pPr>
              <a:buFont typeface="Arial" panose="020B0604020202020204" pitchFamily="34" charset="0"/>
              <a:buChar char="•"/>
            </a:pPr>
            <a:r>
              <a:rPr lang="fr-FR" sz="2400" b="1" dirty="0" smtClean="0"/>
              <a:t>  46 collèges participants représentant :</a:t>
            </a:r>
          </a:p>
          <a:p>
            <a:pPr lvl="1">
              <a:buFont typeface="Arial" panose="020B0604020202020204" pitchFamily="34" charset="0"/>
              <a:buChar char="•"/>
            </a:pPr>
            <a:r>
              <a:rPr lang="fr-FR" sz="2000" b="1" dirty="0"/>
              <a:t> </a:t>
            </a:r>
            <a:r>
              <a:rPr lang="fr-FR" sz="2000" b="1" dirty="0" smtClean="0"/>
              <a:t> Plus de 400 </a:t>
            </a:r>
            <a:r>
              <a:rPr lang="fr-FR" sz="2000" b="1" dirty="0"/>
              <a:t>classes, </a:t>
            </a:r>
          </a:p>
          <a:p>
            <a:pPr lvl="1">
              <a:buFont typeface="Arial" panose="020B0604020202020204" pitchFamily="34" charset="0"/>
              <a:buChar char="•"/>
            </a:pPr>
            <a:r>
              <a:rPr lang="fr-FR" sz="2000" b="1" dirty="0" smtClean="0"/>
              <a:t>  Plus </a:t>
            </a:r>
            <a:r>
              <a:rPr lang="fr-FR" sz="2000" b="1" dirty="0"/>
              <a:t>de 8 500 </a:t>
            </a:r>
            <a:r>
              <a:rPr lang="fr-FR" sz="2000" b="1" dirty="0" smtClean="0"/>
              <a:t>élèves, </a:t>
            </a:r>
          </a:p>
          <a:p>
            <a:pPr lvl="1">
              <a:buFont typeface="Arial" panose="020B0604020202020204" pitchFamily="34" charset="0"/>
              <a:buChar char="•"/>
            </a:pPr>
            <a:r>
              <a:rPr lang="fr-FR" sz="2000" b="1" dirty="0"/>
              <a:t> </a:t>
            </a:r>
            <a:r>
              <a:rPr lang="fr-FR" sz="2000" b="1" dirty="0" smtClean="0"/>
              <a:t> 260 </a:t>
            </a:r>
            <a:r>
              <a:rPr lang="fr-FR" sz="2000" b="1" dirty="0"/>
              <a:t>membres du personnel des </a:t>
            </a:r>
            <a:r>
              <a:rPr lang="fr-FR" sz="2000" b="1" dirty="0" smtClean="0"/>
              <a:t>collèges,</a:t>
            </a:r>
            <a:endParaRPr lang="fr-FR" sz="2000" dirty="0" smtClean="0"/>
          </a:p>
          <a:p>
            <a:pPr>
              <a:buFont typeface="Arial" panose="020B0604020202020204" pitchFamily="34" charset="0"/>
              <a:buChar char="•"/>
            </a:pPr>
            <a:r>
              <a:rPr lang="fr-FR" sz="2400" dirty="0"/>
              <a:t> </a:t>
            </a:r>
            <a:r>
              <a:rPr lang="fr-FR" sz="2400" dirty="0" smtClean="0"/>
              <a:t> Plus </a:t>
            </a:r>
            <a:r>
              <a:rPr lang="fr-FR" sz="2400" dirty="0"/>
              <a:t>de </a:t>
            </a:r>
            <a:r>
              <a:rPr lang="fr-FR" sz="2400" b="1" dirty="0"/>
              <a:t>100 animations </a:t>
            </a:r>
            <a:r>
              <a:rPr lang="fr-FR" sz="2400" dirty="0"/>
              <a:t>sur le thème de l’</a:t>
            </a:r>
            <a:r>
              <a:rPr lang="fr-FR" sz="2400" dirty="0" err="1"/>
              <a:t>écomobilité</a:t>
            </a:r>
            <a:r>
              <a:rPr lang="fr-FR" sz="2400" dirty="0"/>
              <a:t> ont été organisées par les établissements à destination des élèves et du personnel</a:t>
            </a:r>
            <a:r>
              <a:rPr lang="fr-FR" sz="2400" dirty="0" smtClean="0"/>
              <a:t>.</a:t>
            </a:r>
          </a:p>
          <a:p>
            <a:pPr>
              <a:buFont typeface="Arial" panose="020B0604020202020204" pitchFamily="34" charset="0"/>
              <a:buChar char="•"/>
            </a:pPr>
            <a:endParaRPr lang="fr-FR" sz="24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6480" y="1845734"/>
            <a:ext cx="5923128" cy="4442346"/>
          </a:xfrm>
          <a:prstGeom prst="rect">
            <a:avLst/>
          </a:prstGeom>
        </p:spPr>
      </p:pic>
      <p:sp>
        <p:nvSpPr>
          <p:cNvPr id="5" name="ZoneTexte 4"/>
          <p:cNvSpPr txBox="1"/>
          <p:nvPr/>
        </p:nvSpPr>
        <p:spPr>
          <a:xfrm>
            <a:off x="6126480" y="5869094"/>
            <a:ext cx="45045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Collège de Trith-Saint-Léger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29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première édition du challenge en carte :</a:t>
            </a:r>
            <a:endParaRPr lang="fr-FR" dirty="0"/>
          </a:p>
        </p:txBody>
      </p:sp>
      <p:pic>
        <p:nvPicPr>
          <p:cNvPr id="7" name="Image 6"/>
          <p:cNvPicPr>
            <a:picLocks noChangeAspect="1"/>
          </p:cNvPicPr>
          <p:nvPr/>
        </p:nvPicPr>
        <p:blipFill>
          <a:blip r:embed="rId2"/>
          <a:stretch>
            <a:fillRect/>
          </a:stretch>
        </p:blipFill>
        <p:spPr>
          <a:xfrm>
            <a:off x="3639669" y="1816152"/>
            <a:ext cx="8298551" cy="4337670"/>
          </a:xfrm>
          <a:prstGeom prst="rect">
            <a:avLst/>
          </a:prstGeom>
        </p:spPr>
      </p:pic>
      <p:sp>
        <p:nvSpPr>
          <p:cNvPr id="8" name="Rectangle 7"/>
          <p:cNvSpPr/>
          <p:nvPr/>
        </p:nvSpPr>
        <p:spPr>
          <a:xfrm>
            <a:off x="134471" y="2949405"/>
            <a:ext cx="3281082"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Carte des collèges </a:t>
            </a: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participants, classement et animations réalisées par collège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http://umap.openstreetmap.fr/fr/map/challenge-ecomobilite-scolaire-college-2022-etabli_773660#10/50.5874/2.8098</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9083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Catégorie éco-mobilité et changement des comportements </a:t>
            </a:r>
            <a:endParaRPr lang="fr-FR" sz="3200" dirty="0"/>
          </a:p>
        </p:txBody>
      </p:sp>
      <p:pic>
        <p:nvPicPr>
          <p:cNvPr id="5" name="Espace réservé pour une image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166" b="32085"/>
          <a:stretch/>
        </p:blipFill>
        <p:spPr>
          <a:xfrm>
            <a:off x="15" y="0"/>
            <a:ext cx="12191985" cy="4914900"/>
          </a:xfrm>
        </p:spPr>
      </p:pic>
      <p:sp>
        <p:nvSpPr>
          <p:cNvPr id="4" name="Espace réservé du texte 3"/>
          <p:cNvSpPr>
            <a:spLocks noGrp="1"/>
          </p:cNvSpPr>
          <p:nvPr>
            <p:ph type="body" sz="half" idx="2"/>
          </p:nvPr>
        </p:nvSpPr>
        <p:spPr/>
        <p:txBody>
          <a:bodyPr/>
          <a:lstStyle/>
          <a:p>
            <a:endParaRPr lang="fr-FR"/>
          </a:p>
        </p:txBody>
      </p:sp>
    </p:spTree>
    <p:extLst>
      <p:ext uri="{BB962C8B-B14F-4D97-AF65-F5344CB8AC3E}">
        <p14:creationId xmlns:p14="http://schemas.microsoft.com/office/powerpoint/2010/main" val="4055975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 gagnants des défis éco-mobilité et changement d’habitudes </a:t>
            </a:r>
            <a:endParaRPr lang="fr-FR" dirty="0"/>
          </a:p>
        </p:txBody>
      </p:sp>
      <p:pic>
        <p:nvPicPr>
          <p:cNvPr id="6" name="Espace réservé du contenu 5"/>
          <p:cNvPicPr>
            <a:picLocks noGrp="1" noChangeAspect="1"/>
          </p:cNvPicPr>
          <p:nvPr>
            <p:ph idx="1"/>
          </p:nvPr>
        </p:nvPicPr>
        <p:blipFill rotWithShape="1">
          <a:blip r:embed="rId2"/>
          <a:srcRect b="28692"/>
          <a:stretch/>
        </p:blipFill>
        <p:spPr>
          <a:xfrm>
            <a:off x="5001641" y="2019058"/>
            <a:ext cx="6373114" cy="2486268"/>
          </a:xfrm>
          <a:prstGeom prst="rect">
            <a:avLst/>
          </a:prstGeom>
        </p:spPr>
      </p:pic>
      <p:sp>
        <p:nvSpPr>
          <p:cNvPr id="7" name="Rectangle 6"/>
          <p:cNvSpPr/>
          <p:nvPr/>
        </p:nvSpPr>
        <p:spPr>
          <a:xfrm>
            <a:off x="415902" y="2081034"/>
            <a:ext cx="3990975" cy="36625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000000"/>
                </a:solidFill>
                <a:effectLst/>
                <a:uLnTx/>
                <a:uFillTx/>
                <a:latin typeface="Calibri" panose="020F0502020204030204"/>
                <a:ea typeface="+mn-ea"/>
                <a:cs typeface="+mn-cs"/>
              </a:rPr>
              <a:t>4 </a:t>
            </a:r>
            <a:r>
              <a:rPr kumimoji="0" lang="fr-FR" sz="1600" b="1" i="0" u="none" strike="noStrike" kern="1200" cap="none" spc="0" normalizeH="0" baseline="0" noProof="0" dirty="0">
                <a:ln>
                  <a:noFill/>
                </a:ln>
                <a:solidFill>
                  <a:srgbClr val="000000"/>
                </a:solidFill>
                <a:effectLst/>
                <a:uLnTx/>
                <a:uFillTx/>
                <a:latin typeface="Calibri" panose="020F0502020204030204"/>
                <a:ea typeface="+mn-ea"/>
                <a:cs typeface="+mn-cs"/>
              </a:rPr>
              <a:t>défis sont à </a:t>
            </a:r>
            <a:r>
              <a:rPr kumimoji="0" lang="fr-FR" sz="1600" b="1" i="0" u="none" strike="noStrike" kern="1200" cap="none" spc="0" normalizeH="0" baseline="0" noProof="0" dirty="0" smtClean="0">
                <a:ln>
                  <a:noFill/>
                </a:ln>
                <a:solidFill>
                  <a:srgbClr val="000000"/>
                </a:solidFill>
                <a:effectLst/>
                <a:uLnTx/>
                <a:uFillTx/>
                <a:latin typeface="Calibri" panose="020F0502020204030204"/>
                <a:ea typeface="+mn-ea"/>
                <a:cs typeface="+mn-cs"/>
              </a:rPr>
              <a:t>remporter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smtClean="0">
                <a:ln>
                  <a:noFill/>
                </a:ln>
                <a:solidFill>
                  <a:srgbClr val="000000"/>
                </a:solidFill>
                <a:effectLst/>
                <a:uLnTx/>
                <a:uFillTx/>
                <a:latin typeface="Calibri" panose="020F0502020204030204"/>
                <a:ea typeface="+mn-ea"/>
                <a:cs typeface="+mn-cs"/>
              </a:rPr>
              <a:t>(+2 dans chaque collèges) </a:t>
            </a:r>
            <a:r>
              <a:rPr kumimoji="0" lang="fr-FR" sz="1600" b="1"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fr-FR" sz="1600" b="1" i="0" u="none" strike="noStrike" kern="1200" cap="none" spc="0" normalizeH="0" baseline="0" noProof="0" dirty="0" smtClean="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400" b="1" i="1" u="none" strike="noStrike" kern="1200" cap="none" spc="0" normalizeH="0" baseline="0" noProof="0" dirty="0">
                <a:ln>
                  <a:noFill/>
                </a:ln>
                <a:solidFill>
                  <a:srgbClr val="000000"/>
                </a:solidFill>
                <a:effectLst/>
                <a:uLnTx/>
                <a:uFillTx/>
                <a:latin typeface="Calibri" panose="020F0502020204030204"/>
                <a:ea typeface="+mn-ea"/>
                <a:cs typeface="+mn-cs"/>
              </a:rPr>
              <a:t>La classe / le collège / le groupe de personnel la / le plus </a:t>
            </a:r>
            <a:r>
              <a:rPr kumimoji="0" lang="fr-FR" sz="1400" b="1" i="1" u="none" strike="noStrike" kern="1200" cap="none" spc="0" normalizeH="0" baseline="0" noProof="0" dirty="0" smtClean="0">
                <a:ln>
                  <a:noFill/>
                </a:ln>
                <a:solidFill>
                  <a:srgbClr val="000000"/>
                </a:solidFill>
                <a:effectLst/>
                <a:uLnTx/>
                <a:uFillTx/>
                <a:latin typeface="Calibri" panose="020F0502020204030204"/>
                <a:ea typeface="+mn-ea"/>
                <a:cs typeface="+mn-cs"/>
              </a:rPr>
              <a:t>éco-mobile :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1" i="0" u="none" strike="noStrike" kern="1200" cap="none" spc="0" normalizeH="0" baseline="0" noProof="0" dirty="0" smtClean="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smtClean="0">
                <a:ln>
                  <a:noFill/>
                </a:ln>
                <a:solidFill>
                  <a:srgbClr val="000000"/>
                </a:solidFill>
                <a:effectLst/>
                <a:uLnTx/>
                <a:uFillTx/>
                <a:latin typeface="Calibri" panose="020F0502020204030204"/>
                <a:ea typeface="+mn-ea"/>
                <a:cs typeface="+mn-cs"/>
              </a:rPr>
              <a:t>le </a:t>
            </a:r>
            <a:r>
              <a:rPr kumimoji="0" lang="fr-FR" sz="1200" b="0" i="1" u="none" strike="noStrike" kern="1200" cap="none" spc="0" normalizeH="0" baseline="0" noProof="0" dirty="0">
                <a:ln>
                  <a:noFill/>
                </a:ln>
                <a:solidFill>
                  <a:srgbClr val="000000"/>
                </a:solidFill>
                <a:effectLst/>
                <a:uLnTx/>
                <a:uFillTx/>
                <a:latin typeface="Calibri" panose="020F0502020204030204"/>
                <a:ea typeface="+mn-ea"/>
                <a:cs typeface="+mn-cs"/>
              </a:rPr>
              <a:t>nombre le plus élevé de personnes </a:t>
            </a:r>
            <a:r>
              <a:rPr kumimoji="0" lang="fr-FR" sz="1200" b="0" i="1" u="none" strike="noStrike" kern="1200" cap="none" spc="0" normalizeH="0" baseline="0" noProof="0" dirty="0" smtClean="0">
                <a:ln>
                  <a:noFill/>
                </a:ln>
                <a:solidFill>
                  <a:srgbClr val="000000"/>
                </a:solidFill>
                <a:effectLst/>
                <a:uLnTx/>
                <a:uFillTx/>
                <a:latin typeface="Calibri" panose="020F0502020204030204"/>
                <a:ea typeface="+mn-ea"/>
                <a:cs typeface="+mn-cs"/>
              </a:rPr>
              <a:t>venus </a:t>
            </a:r>
            <a:r>
              <a:rPr kumimoji="0" lang="fr-FR" sz="1200" b="0" i="1" u="none" strike="noStrike" kern="1200" cap="none" spc="0" normalizeH="0" baseline="0" noProof="0" dirty="0">
                <a:ln>
                  <a:noFill/>
                </a:ln>
                <a:solidFill>
                  <a:srgbClr val="000000"/>
                </a:solidFill>
                <a:effectLst/>
                <a:uLnTx/>
                <a:uFillTx/>
                <a:latin typeface="Calibri" panose="020F0502020204030204"/>
                <a:ea typeface="+mn-ea"/>
                <a:cs typeface="+mn-cs"/>
              </a:rPr>
              <a:t>au collège en mode de transport doux sera désignée comme le groupe le plus </a:t>
            </a:r>
            <a:r>
              <a:rPr kumimoji="0" lang="fr-FR" sz="1200" b="0" i="1" u="none" strike="noStrike" kern="1200" cap="none" spc="0" normalizeH="0" baseline="0" noProof="0" dirty="0" smtClean="0">
                <a:ln>
                  <a:noFill/>
                </a:ln>
                <a:solidFill>
                  <a:srgbClr val="000000"/>
                </a:solidFill>
                <a:effectLst/>
                <a:uLnTx/>
                <a:uFillTx/>
                <a:latin typeface="Calibri" panose="020F0502020204030204"/>
                <a:ea typeface="+mn-ea"/>
                <a:cs typeface="+mn-cs"/>
              </a:rPr>
              <a:t>éco-mobile.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fr-FR" sz="1400" b="1" i="1" u="none" strike="noStrike" kern="1200" cap="none" spc="0" normalizeH="0" baseline="0" noProof="0" dirty="0" smtClean="0">
                <a:ln>
                  <a:noFill/>
                </a:ln>
                <a:solidFill>
                  <a:srgbClr val="000000"/>
                </a:solidFill>
                <a:effectLst/>
                <a:uLnTx/>
                <a:uFillTx/>
                <a:latin typeface="Calibri" panose="020F0502020204030204"/>
                <a:ea typeface="+mn-ea"/>
                <a:cs typeface="+mn-cs"/>
              </a:rPr>
              <a:t>La </a:t>
            </a:r>
            <a:r>
              <a:rPr kumimoji="0" lang="fr-FR" sz="1400" b="1" i="1" u="none" strike="noStrike" kern="1200" cap="none" spc="0" normalizeH="0" baseline="0" noProof="0" dirty="0">
                <a:ln>
                  <a:noFill/>
                </a:ln>
                <a:solidFill>
                  <a:srgbClr val="000000"/>
                </a:solidFill>
                <a:effectLst/>
                <a:uLnTx/>
                <a:uFillTx/>
                <a:latin typeface="Calibri" panose="020F0502020204030204"/>
                <a:ea typeface="+mn-ea"/>
                <a:cs typeface="+mn-cs"/>
              </a:rPr>
              <a:t>classe / le collège / le groupe de personnel ayant fourni le plus bel effort </a:t>
            </a:r>
            <a:r>
              <a:rPr kumimoji="0" lang="fr-FR" sz="1400" b="1" i="1" u="none" strike="noStrike" kern="1200" cap="none" spc="0" normalizeH="0" baseline="0" noProof="0" dirty="0" smtClean="0">
                <a:ln>
                  <a:noFill/>
                </a:ln>
                <a:solidFill>
                  <a:srgbClr val="000000"/>
                </a:solidFill>
                <a:effectLst/>
                <a:uLnTx/>
                <a:uFillTx/>
                <a:latin typeface="Calibri" panose="020F0502020204030204"/>
                <a:ea typeface="+mn-ea"/>
                <a:cs typeface="+mn-cs"/>
              </a:rPr>
              <a:t>éco-mobile</a:t>
            </a:r>
            <a:r>
              <a:rPr kumimoji="0" lang="fr-FR" sz="1400" b="0" i="0" u="none" strike="noStrike" kern="1200" cap="none" spc="0" normalizeH="0" baseline="0" noProof="0" dirty="0" smtClean="0">
                <a:ln>
                  <a:noFill/>
                </a:ln>
                <a:solidFill>
                  <a:srgbClr val="000000"/>
                </a:solidFill>
                <a:effectLst/>
                <a:uLnTx/>
                <a:uFillTx/>
                <a:latin typeface="Calibri" panose="020F0502020204030204"/>
                <a:ea typeface="+mn-ea"/>
                <a:cs typeface="+mn-cs"/>
              </a:rPr>
              <a:t> :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smtClean="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smtClean="0">
                <a:ln>
                  <a:noFill/>
                </a:ln>
                <a:solidFill>
                  <a:srgbClr val="000000"/>
                </a:solidFill>
                <a:effectLst/>
                <a:uLnTx/>
                <a:uFillTx/>
                <a:latin typeface="Calibri" panose="020F0502020204030204"/>
                <a:ea typeface="+mn-ea"/>
                <a:cs typeface="+mn-cs"/>
              </a:rPr>
              <a:t>la </a:t>
            </a:r>
            <a:r>
              <a:rPr kumimoji="0" lang="fr-FR" sz="1200" b="0" i="1" u="none" strike="noStrike" kern="1200" cap="none" spc="0" normalizeH="0" baseline="0" noProof="0" dirty="0">
                <a:ln>
                  <a:noFill/>
                </a:ln>
                <a:solidFill>
                  <a:srgbClr val="000000"/>
                </a:solidFill>
                <a:effectLst/>
                <a:uLnTx/>
                <a:uFillTx/>
                <a:latin typeface="Calibri" panose="020F0502020204030204"/>
                <a:ea typeface="+mn-ea"/>
                <a:cs typeface="+mn-cs"/>
              </a:rPr>
              <a:t>plus belle progression </a:t>
            </a:r>
            <a:r>
              <a:rPr kumimoji="0" lang="fr-FR" sz="1200" b="0" i="1" u="none" strike="noStrike" kern="1200" cap="none" spc="0" normalizeH="0" baseline="0" noProof="0" dirty="0" smtClean="0">
                <a:ln>
                  <a:noFill/>
                </a:ln>
                <a:solidFill>
                  <a:srgbClr val="000000"/>
                </a:solidFill>
                <a:effectLst/>
                <a:uLnTx/>
                <a:uFillTx/>
                <a:latin typeface="Calibri" panose="020F0502020204030204"/>
                <a:ea typeface="+mn-ea"/>
                <a:cs typeface="+mn-cs"/>
              </a:rPr>
              <a:t>éco-mobile </a:t>
            </a:r>
            <a:r>
              <a:rPr kumimoji="0" lang="fr-FR" sz="1200" b="0" i="1" u="none" strike="noStrike" kern="1200" cap="none" spc="0" normalizeH="0" baseline="0" noProof="0" dirty="0">
                <a:ln>
                  <a:noFill/>
                </a:ln>
                <a:solidFill>
                  <a:srgbClr val="000000"/>
                </a:solidFill>
                <a:effectLst/>
                <a:uLnTx/>
                <a:uFillTx/>
                <a:latin typeface="Calibri" panose="020F0502020204030204"/>
                <a:ea typeface="+mn-ea"/>
                <a:cs typeface="+mn-cs"/>
              </a:rPr>
              <a:t>sera désignée comme le groupe ayant fourni le plus bel effort </a:t>
            </a:r>
            <a:r>
              <a:rPr kumimoji="0" lang="fr-FR" sz="1200" b="0" i="1" u="none" strike="noStrike" kern="1200" cap="none" spc="0" normalizeH="0" baseline="0" noProof="0" dirty="0" smtClean="0">
                <a:ln>
                  <a:noFill/>
                </a:ln>
                <a:solidFill>
                  <a:srgbClr val="000000"/>
                </a:solidFill>
                <a:effectLst/>
                <a:uLnTx/>
                <a:uFillTx/>
                <a:latin typeface="Calibri" panose="020F0502020204030204"/>
                <a:ea typeface="+mn-ea"/>
                <a:cs typeface="+mn-cs"/>
              </a:rPr>
              <a:t>éco-mobile en prenant un jour de référence avant le début du challenge. </a:t>
            </a:r>
            <a:endParaRPr kumimoji="0" lang="fr-FR" sz="12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Image 7"/>
          <p:cNvPicPr>
            <a:picLocks noChangeAspect="1"/>
          </p:cNvPicPr>
          <p:nvPr/>
        </p:nvPicPr>
        <p:blipFill>
          <a:blip r:embed="rId3"/>
          <a:stretch>
            <a:fillRect/>
          </a:stretch>
        </p:blipFill>
        <p:spPr>
          <a:xfrm>
            <a:off x="4771862" y="4787024"/>
            <a:ext cx="7088042" cy="956551"/>
          </a:xfrm>
          <a:prstGeom prst="rect">
            <a:avLst/>
          </a:prstGeom>
        </p:spPr>
      </p:pic>
      <p:sp>
        <p:nvSpPr>
          <p:cNvPr id="9" name="Espace réservé du contenu 2"/>
          <p:cNvSpPr txBox="1">
            <a:spLocks/>
          </p:cNvSpPr>
          <p:nvPr/>
        </p:nvSpPr>
        <p:spPr>
          <a:xfrm>
            <a:off x="6166663" y="5743575"/>
            <a:ext cx="4298439" cy="502598"/>
          </a:xfrm>
          <a:prstGeom prst="rect">
            <a:avLst/>
          </a:prstGeom>
          <a:ln>
            <a:solidFill>
              <a:schemeClr val="tx1"/>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Un coefficient permet de favoriser les collèges comptant le plus de participants </a:t>
            </a:r>
          </a:p>
        </p:txBody>
      </p:sp>
    </p:spTree>
    <p:extLst>
      <p:ext uri="{BB962C8B-B14F-4D97-AF65-F5344CB8AC3E}">
        <p14:creationId xmlns:p14="http://schemas.microsoft.com/office/powerpoint/2010/main" val="2900216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51706" y="1168148"/>
            <a:ext cx="11840295" cy="5581408"/>
          </a:xfrm>
        </p:spPr>
        <p:txBody>
          <a:bodyPr>
            <a:normAutofit/>
          </a:bodyPr>
          <a:lstStyle/>
          <a:p>
            <a:r>
              <a:rPr lang="fr-FR" sz="2533" dirty="0"/>
              <a:t>Marqueur de l’action régionale</a:t>
            </a:r>
          </a:p>
          <a:p>
            <a:pPr>
              <a:lnSpc>
                <a:spcPct val="120000"/>
              </a:lnSpc>
              <a:buFont typeface="Wingdings" panose="05000000000000000000" pitchFamily="2" charset="2"/>
              <a:buChar char="Ø"/>
            </a:pPr>
            <a:r>
              <a:rPr lang="fr-FR" sz="2000" dirty="0"/>
              <a:t>Modèle de transition propre aux HDF : transition énergétique, innovation numérique et nouveaux modèles économiques</a:t>
            </a:r>
          </a:p>
          <a:p>
            <a:pPr lvl="1">
              <a:buFont typeface="Verdana" panose="020B0604030504040204" pitchFamily="34" charset="0"/>
              <a:buChar char="-"/>
            </a:pPr>
            <a:r>
              <a:rPr lang="fr-FR" sz="1867" dirty="0"/>
              <a:t>Une approche basée sur l’expérimentation</a:t>
            </a:r>
          </a:p>
          <a:p>
            <a:pPr lvl="1">
              <a:buFont typeface="Verdana" panose="020B0604030504040204" pitchFamily="34" charset="0"/>
              <a:buChar char="-"/>
            </a:pPr>
            <a:r>
              <a:rPr lang="fr-FR" sz="1867" dirty="0"/>
              <a:t>Une attention au développement des filières économiques et la création de nouveaux emplois</a:t>
            </a:r>
          </a:p>
          <a:p>
            <a:pPr lvl="1">
              <a:buFont typeface="Verdana" panose="020B0604030504040204" pitchFamily="34" charset="0"/>
              <a:buChar char="-"/>
            </a:pPr>
            <a:r>
              <a:rPr lang="fr-FR" sz="1867" dirty="0"/>
              <a:t>Une construction multi-partenariale : collaboration avec la recherche, importance des usages avec des liens territoires / citoyens</a:t>
            </a:r>
          </a:p>
          <a:p>
            <a:pPr lvl="1">
              <a:buFont typeface="Verdana" panose="020B0604030504040204" pitchFamily="34" charset="0"/>
              <a:buChar char="-"/>
            </a:pPr>
            <a:r>
              <a:rPr lang="fr-FR" sz="1867" dirty="0"/>
              <a:t>Un objectif de renforcement de l’excellence régionale</a:t>
            </a:r>
          </a:p>
          <a:p>
            <a:pPr marL="0" indent="0">
              <a:lnSpc>
                <a:spcPct val="50000"/>
              </a:lnSpc>
              <a:buNone/>
            </a:pPr>
            <a:endParaRPr lang="fr-FR" sz="2000" dirty="0"/>
          </a:p>
          <a:p>
            <a:r>
              <a:rPr lang="fr-FR" sz="2533" dirty="0"/>
              <a:t>Mobilités durables</a:t>
            </a:r>
          </a:p>
          <a:p>
            <a:pPr>
              <a:buFont typeface="Wingdings" panose="05000000000000000000" pitchFamily="2" charset="2"/>
              <a:buChar char="v"/>
            </a:pPr>
            <a:r>
              <a:rPr lang="fr-FR" sz="2000" dirty="0"/>
              <a:t>Accompagner la transition aux mobilités </a:t>
            </a:r>
            <a:r>
              <a:rPr lang="fr-FR" sz="2000" dirty="0" err="1"/>
              <a:t>décarbonées</a:t>
            </a:r>
            <a:r>
              <a:rPr lang="fr-FR" sz="2000" dirty="0"/>
              <a:t> : combiner différentes solutions techniques</a:t>
            </a:r>
          </a:p>
          <a:p>
            <a:pPr>
              <a:buFont typeface="Wingdings" panose="05000000000000000000" pitchFamily="2" charset="2"/>
              <a:buChar char="v"/>
            </a:pPr>
            <a:r>
              <a:rPr lang="fr-FR" sz="2000" dirty="0"/>
              <a:t>Favoriser les changements de comportements : répondre aux besoins de mobilité, mobiliser des expérimentations innovantes</a:t>
            </a:r>
          </a:p>
          <a:p>
            <a:pPr marL="0" indent="0">
              <a:lnSpc>
                <a:spcPct val="60000"/>
              </a:lnSpc>
              <a:buNone/>
            </a:pPr>
            <a:endParaRPr lang="fr-FR" sz="2000" dirty="0"/>
          </a:p>
        </p:txBody>
      </p:sp>
      <p:sp>
        <p:nvSpPr>
          <p:cNvPr id="4" name="Titre 3"/>
          <p:cNvSpPr>
            <a:spLocks noGrp="1"/>
          </p:cNvSpPr>
          <p:nvPr>
            <p:ph type="title"/>
          </p:nvPr>
        </p:nvSpPr>
        <p:spPr>
          <a:xfrm>
            <a:off x="-413713" y="227014"/>
            <a:ext cx="11698816" cy="686740"/>
          </a:xfrm>
        </p:spPr>
        <p:txBody>
          <a:bodyPr>
            <a:noAutofit/>
          </a:bodyPr>
          <a:lstStyle/>
          <a:p>
            <a:pPr algn="ctr"/>
            <a:r>
              <a:rPr lang="fr-FR" sz="3333" dirty="0"/>
              <a:t>REV3 et les </a:t>
            </a:r>
            <a:r>
              <a:rPr lang="fr-FR" sz="3333" dirty="0" err="1"/>
              <a:t>mobilites</a:t>
            </a:r>
            <a:endParaRPr lang="fr-FR" sz="3333"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339" y="-27381"/>
            <a:ext cx="1640764" cy="1195532"/>
          </a:xfrm>
          <a:prstGeom prst="rect">
            <a:avLst/>
          </a:prstGeom>
        </p:spPr>
      </p:pic>
    </p:spTree>
    <p:extLst>
      <p:ext uri="{BB962C8B-B14F-4D97-AF65-F5344CB8AC3E}">
        <p14:creationId xmlns:p14="http://schemas.microsoft.com/office/powerpoint/2010/main" val="4611185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Catégorie animations </a:t>
            </a:r>
            <a:endParaRPr lang="fr-FR" dirty="0"/>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125" b="23125"/>
          <a:stretch>
            <a:fillRect/>
          </a:stretch>
        </p:blipFill>
        <p:spPr/>
      </p:pic>
      <p:sp>
        <p:nvSpPr>
          <p:cNvPr id="4" name="Espace réservé du texte 3"/>
          <p:cNvSpPr>
            <a:spLocks noGrp="1"/>
          </p:cNvSpPr>
          <p:nvPr>
            <p:ph type="body" sz="half" idx="2"/>
          </p:nvPr>
        </p:nvSpPr>
        <p:spPr/>
        <p:txBody>
          <a:bodyPr/>
          <a:lstStyle/>
          <a:p>
            <a:endParaRPr lang="fr-FR"/>
          </a:p>
        </p:txBody>
      </p:sp>
      <p:sp>
        <p:nvSpPr>
          <p:cNvPr id="6" name="ZoneTexte 5"/>
          <p:cNvSpPr txBox="1"/>
          <p:nvPr/>
        </p:nvSpPr>
        <p:spPr>
          <a:xfrm>
            <a:off x="9292760" y="4365650"/>
            <a:ext cx="45045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Collège de Trith-Saint-Léger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0789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3 lauréats des défis animations </a:t>
            </a:r>
            <a:endParaRPr lang="fr-FR" dirty="0"/>
          </a:p>
        </p:txBody>
      </p:sp>
      <p:sp>
        <p:nvSpPr>
          <p:cNvPr id="3" name="Espace réservé du contenu 2"/>
          <p:cNvSpPr>
            <a:spLocks noGrp="1"/>
          </p:cNvSpPr>
          <p:nvPr>
            <p:ph idx="1"/>
          </p:nvPr>
        </p:nvSpPr>
        <p:spPr>
          <a:xfrm>
            <a:off x="360300" y="1954916"/>
            <a:ext cx="5635673" cy="4023360"/>
          </a:xfrm>
        </p:spPr>
        <p:txBody>
          <a:bodyPr>
            <a:noAutofit/>
          </a:bodyPr>
          <a:lstStyle/>
          <a:p>
            <a:r>
              <a:rPr lang="fr-FR" sz="1300" b="1" u="sng" dirty="0" smtClean="0"/>
              <a:t>Défi des animations les plus originales : </a:t>
            </a:r>
          </a:p>
          <a:p>
            <a:r>
              <a:rPr lang="fr-FR" sz="1300" b="1" dirty="0" smtClean="0"/>
              <a:t>Le collège </a:t>
            </a:r>
            <a:r>
              <a:rPr lang="fr-FR" sz="1300" b="1" dirty="0"/>
              <a:t>de Roost-Warendin qui a : </a:t>
            </a:r>
            <a:endParaRPr lang="fr-FR" sz="1300" b="1" dirty="0" smtClean="0"/>
          </a:p>
          <a:p>
            <a:pPr>
              <a:buFont typeface="Arial" panose="020B0604020202020204" pitchFamily="34" charset="0"/>
              <a:buChar char="•"/>
            </a:pPr>
            <a:r>
              <a:rPr lang="fr-FR" sz="1300" dirty="0" smtClean="0"/>
              <a:t>  saisi </a:t>
            </a:r>
            <a:r>
              <a:rPr lang="fr-FR" sz="1300" dirty="0"/>
              <a:t>l’occasion du challenge pour lancer sa démarche </a:t>
            </a:r>
            <a:r>
              <a:rPr lang="fr-FR" sz="1300" dirty="0" smtClean="0"/>
              <a:t>PDES </a:t>
            </a:r>
            <a:r>
              <a:rPr lang="fr-FR" sz="1300" dirty="0"/>
              <a:t>(plan de déplacement des établissements scolaires), </a:t>
            </a:r>
            <a:endParaRPr lang="fr-FR" sz="1300" dirty="0" smtClean="0"/>
          </a:p>
          <a:p>
            <a:pPr>
              <a:buFont typeface="Arial" panose="020B0604020202020204" pitchFamily="34" charset="0"/>
              <a:buChar char="•"/>
            </a:pPr>
            <a:r>
              <a:rPr lang="fr-FR" sz="1300" dirty="0"/>
              <a:t> </a:t>
            </a:r>
            <a:r>
              <a:rPr lang="fr-FR" sz="1300" dirty="0" smtClean="0"/>
              <a:t> animé </a:t>
            </a:r>
            <a:r>
              <a:rPr lang="fr-FR" sz="1300" dirty="0"/>
              <a:t>des ateliers cartographiques avec un professeur d’histoire géographie afin de repérer les voies de circulation amenant au collège et en repérant les voies alternatives à la route telles que les chemins carrossables et les voies vertes, </a:t>
            </a:r>
            <a:endParaRPr lang="fr-FR" sz="1300" dirty="0" smtClean="0"/>
          </a:p>
          <a:p>
            <a:pPr>
              <a:buFont typeface="Arial" panose="020B0604020202020204" pitchFamily="34" charset="0"/>
              <a:buChar char="•"/>
            </a:pPr>
            <a:r>
              <a:rPr lang="fr-FR" sz="1300" dirty="0"/>
              <a:t> </a:t>
            </a:r>
            <a:r>
              <a:rPr lang="fr-FR" sz="1300" dirty="0" smtClean="0"/>
              <a:t> mis </a:t>
            </a:r>
            <a:r>
              <a:rPr lang="fr-FR" sz="1300" dirty="0"/>
              <a:t>en place </a:t>
            </a:r>
            <a:r>
              <a:rPr lang="fr-FR" sz="1300" dirty="0" smtClean="0"/>
              <a:t>des </a:t>
            </a:r>
            <a:r>
              <a:rPr lang="fr-FR" sz="1300" dirty="0" err="1"/>
              <a:t>vélobus</a:t>
            </a:r>
            <a:r>
              <a:rPr lang="fr-FR" sz="1300" dirty="0"/>
              <a:t>, </a:t>
            </a:r>
            <a:endParaRPr lang="fr-FR" sz="1300" dirty="0" smtClean="0"/>
          </a:p>
          <a:p>
            <a:pPr>
              <a:buFont typeface="Arial" panose="020B0604020202020204" pitchFamily="34" charset="0"/>
              <a:buChar char="•"/>
            </a:pPr>
            <a:r>
              <a:rPr lang="fr-FR" sz="1300" dirty="0"/>
              <a:t> </a:t>
            </a:r>
            <a:r>
              <a:rPr lang="fr-FR" sz="1300" dirty="0" smtClean="0"/>
              <a:t>organisé </a:t>
            </a:r>
            <a:r>
              <a:rPr lang="fr-FR" sz="1300" dirty="0"/>
              <a:t>des actions Contrôle Technique des Vélos avec la participation d'un partenaire, La Bouée des Jeunes (atelier d'insertion de réparation de vélo), </a:t>
            </a:r>
            <a:endParaRPr lang="fr-FR" sz="1300" dirty="0" smtClean="0"/>
          </a:p>
          <a:p>
            <a:pPr>
              <a:buFont typeface="Arial" panose="020B0604020202020204" pitchFamily="34" charset="0"/>
              <a:buChar char="•"/>
            </a:pPr>
            <a:r>
              <a:rPr lang="fr-FR" sz="1300" dirty="0"/>
              <a:t> </a:t>
            </a:r>
            <a:r>
              <a:rPr lang="fr-FR" sz="1300" dirty="0" smtClean="0"/>
              <a:t>les </a:t>
            </a:r>
            <a:r>
              <a:rPr lang="fr-FR" sz="1300" dirty="0"/>
              <a:t>classes de 4ème </a:t>
            </a:r>
            <a:r>
              <a:rPr lang="fr-FR" sz="1300" dirty="0" err="1"/>
              <a:t>Segpa</a:t>
            </a:r>
            <a:r>
              <a:rPr lang="fr-FR" sz="1300" dirty="0"/>
              <a:t>, 3ème </a:t>
            </a:r>
            <a:r>
              <a:rPr lang="fr-FR" sz="1300" dirty="0" err="1"/>
              <a:t>Segpa</a:t>
            </a:r>
            <a:r>
              <a:rPr lang="fr-FR" sz="1300" dirty="0"/>
              <a:t> ont travaillé à l'organisation d'un voyage de fin d'année L’Échappée d'Ernest. Voyage qui sera 100% </a:t>
            </a:r>
            <a:r>
              <a:rPr lang="fr-FR" sz="1300" dirty="0" err="1"/>
              <a:t>écomobile</a:t>
            </a:r>
            <a:r>
              <a:rPr lang="fr-FR" sz="1300" dirty="0"/>
              <a:t> ! </a:t>
            </a:r>
            <a:endParaRPr lang="fr-FR" sz="1300" dirty="0" smtClean="0"/>
          </a:p>
          <a:p>
            <a:pPr>
              <a:buFont typeface="Arial" panose="020B0604020202020204" pitchFamily="34" charset="0"/>
              <a:buChar char="•"/>
            </a:pPr>
            <a:r>
              <a:rPr lang="fr-FR" sz="1300" dirty="0" smtClean="0"/>
              <a:t>  Enfin, monsieur </a:t>
            </a:r>
            <a:r>
              <a:rPr lang="fr-FR" sz="1300" dirty="0" err="1" smtClean="0"/>
              <a:t>Hallé</a:t>
            </a:r>
            <a:r>
              <a:rPr lang="fr-FR" sz="1300" dirty="0" smtClean="0"/>
              <a:t>, </a:t>
            </a:r>
            <a:r>
              <a:rPr lang="fr-FR" sz="1300" dirty="0"/>
              <a:t>2ème vice président de </a:t>
            </a:r>
            <a:r>
              <a:rPr lang="fr-FR" sz="1300" dirty="0" err="1"/>
              <a:t>Douaisis</a:t>
            </a:r>
            <a:r>
              <a:rPr lang="fr-FR" sz="1300" dirty="0"/>
              <a:t> </a:t>
            </a:r>
            <a:r>
              <a:rPr lang="fr-FR" sz="1300" dirty="0" smtClean="0"/>
              <a:t>Agglomération est venu au collège pour un </a:t>
            </a:r>
            <a:r>
              <a:rPr lang="fr-FR" sz="1300" dirty="0"/>
              <a:t>moment de restitution des actions entreprises. </a:t>
            </a:r>
            <a:r>
              <a:rPr lang="fr-FR" sz="1300" dirty="0" smtClean="0"/>
              <a:t>Ces actions ont fait </a:t>
            </a:r>
            <a:r>
              <a:rPr lang="fr-FR" sz="1300" dirty="0"/>
              <a:t>l'objet d'une publication sur les supports de communication de </a:t>
            </a:r>
            <a:r>
              <a:rPr lang="fr-FR" sz="1300" dirty="0" err="1"/>
              <a:t>Douaisis</a:t>
            </a:r>
            <a:r>
              <a:rPr lang="fr-FR" sz="1300" dirty="0"/>
              <a:t> Agglo.</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1896" y="1954916"/>
            <a:ext cx="2605494" cy="17353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57888" y="2293551"/>
            <a:ext cx="2709081" cy="203181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841" y="3945220"/>
            <a:ext cx="3011605" cy="2258704"/>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6480" y="4911369"/>
            <a:ext cx="2601854" cy="1730233"/>
          </a:xfrm>
          <a:prstGeom prst="rect">
            <a:avLst/>
          </a:prstGeom>
        </p:spPr>
      </p:pic>
    </p:spTree>
    <p:extLst>
      <p:ext uri="{BB962C8B-B14F-4D97-AF65-F5344CB8AC3E}">
        <p14:creationId xmlns:p14="http://schemas.microsoft.com/office/powerpoint/2010/main" val="2033419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92062" y="148913"/>
            <a:ext cx="6286159" cy="1450757"/>
          </a:xfrm>
        </p:spPr>
        <p:txBody>
          <a:bodyPr/>
          <a:lstStyle/>
          <a:p>
            <a:r>
              <a:rPr lang="fr-FR" dirty="0" smtClean="0"/>
              <a:t>Les 3 lauréats des défis animations </a:t>
            </a:r>
            <a:endParaRPr lang="fr-FR" dirty="0"/>
          </a:p>
        </p:txBody>
      </p:sp>
      <p:sp>
        <p:nvSpPr>
          <p:cNvPr id="3" name="Espace réservé du contenu 2"/>
          <p:cNvSpPr>
            <a:spLocks noGrp="1"/>
          </p:cNvSpPr>
          <p:nvPr>
            <p:ph idx="1"/>
          </p:nvPr>
        </p:nvSpPr>
        <p:spPr>
          <a:xfrm>
            <a:off x="292062" y="1913972"/>
            <a:ext cx="5958613" cy="4268463"/>
          </a:xfrm>
        </p:spPr>
        <p:txBody>
          <a:bodyPr>
            <a:normAutofit lnSpcReduction="10000"/>
          </a:bodyPr>
          <a:lstStyle/>
          <a:p>
            <a:r>
              <a:rPr lang="fr-FR" b="1" u="sng" dirty="0" smtClean="0"/>
              <a:t>Défi du challenge vivant :  </a:t>
            </a:r>
            <a:endParaRPr lang="fr-FR" b="1" u="sng" dirty="0"/>
          </a:p>
          <a:p>
            <a:r>
              <a:rPr lang="fr-FR" b="1" dirty="0" smtClean="0"/>
              <a:t>Le collège </a:t>
            </a:r>
            <a:r>
              <a:rPr lang="fr-FR" b="1" dirty="0"/>
              <a:t>Jean Macé de </a:t>
            </a:r>
            <a:r>
              <a:rPr lang="fr-FR" b="1" dirty="0" err="1"/>
              <a:t>Bruay</a:t>
            </a:r>
            <a:r>
              <a:rPr lang="fr-FR" b="1" dirty="0"/>
              <a:t>-sur-Escaut </a:t>
            </a:r>
            <a:r>
              <a:rPr lang="fr-FR" dirty="0"/>
              <a:t>qui a réalisé pas moins de 14 animations ! </a:t>
            </a:r>
            <a:endParaRPr lang="fr-FR" dirty="0" smtClean="0"/>
          </a:p>
          <a:p>
            <a:pPr>
              <a:buFont typeface="Arial" panose="020B0604020202020204" pitchFamily="34" charset="0"/>
              <a:buChar char="•"/>
            </a:pPr>
            <a:r>
              <a:rPr lang="fr-FR" sz="1700" dirty="0" smtClean="0"/>
              <a:t>  une </a:t>
            </a:r>
            <a:r>
              <a:rPr lang="fr-FR" sz="1700" dirty="0"/>
              <a:t>sensibilisation de la population de la commune et des parents par le Facebook de la ville et via l’ENT (espace numérique de travail), </a:t>
            </a:r>
            <a:endParaRPr lang="fr-FR" sz="1700" dirty="0" smtClean="0"/>
          </a:p>
          <a:p>
            <a:pPr>
              <a:buFont typeface="Arial" panose="020B0604020202020204" pitchFamily="34" charset="0"/>
              <a:buChar char="•"/>
            </a:pPr>
            <a:r>
              <a:rPr lang="fr-FR" sz="1700" dirty="0"/>
              <a:t> </a:t>
            </a:r>
            <a:r>
              <a:rPr lang="fr-FR" sz="1700" dirty="0" smtClean="0"/>
              <a:t> la </a:t>
            </a:r>
            <a:r>
              <a:rPr lang="fr-FR" sz="1700" dirty="0"/>
              <a:t>réalisation d’une exposition sur la sécurité routière, la pollution </a:t>
            </a:r>
            <a:r>
              <a:rPr lang="fr-FR" sz="1700" dirty="0" smtClean="0"/>
              <a:t>atmosphérique </a:t>
            </a:r>
            <a:r>
              <a:rPr lang="fr-FR" sz="1700" dirty="0"/>
              <a:t>et devenir </a:t>
            </a:r>
            <a:r>
              <a:rPr lang="fr-FR" sz="1700" dirty="0" smtClean="0"/>
              <a:t>éco-mobile </a:t>
            </a:r>
            <a:r>
              <a:rPr lang="fr-FR" sz="1700" dirty="0"/>
              <a:t>pour tous les collégiens, </a:t>
            </a:r>
            <a:endParaRPr lang="fr-FR" sz="1700" dirty="0" smtClean="0"/>
          </a:p>
          <a:p>
            <a:pPr>
              <a:buFont typeface="Arial" panose="020B0604020202020204" pitchFamily="34" charset="0"/>
              <a:buChar char="•"/>
            </a:pPr>
            <a:r>
              <a:rPr lang="fr-FR" sz="1700" dirty="0"/>
              <a:t> </a:t>
            </a:r>
            <a:r>
              <a:rPr lang="fr-FR" sz="1700" dirty="0" smtClean="0"/>
              <a:t> la </a:t>
            </a:r>
            <a:r>
              <a:rPr lang="fr-FR" sz="1700" dirty="0"/>
              <a:t>réalisation d’une maquette "green city" (ville du futur écoresponsable) faite par les ULIS, </a:t>
            </a:r>
            <a:endParaRPr lang="fr-FR" sz="1700" dirty="0" smtClean="0"/>
          </a:p>
          <a:p>
            <a:pPr>
              <a:buFont typeface="Arial" panose="020B0604020202020204" pitchFamily="34" charset="0"/>
              <a:buChar char="•"/>
            </a:pPr>
            <a:r>
              <a:rPr lang="fr-FR" sz="1700" dirty="0"/>
              <a:t> </a:t>
            </a:r>
            <a:r>
              <a:rPr lang="fr-FR" sz="1700" dirty="0" smtClean="0"/>
              <a:t> la </a:t>
            </a:r>
            <a:r>
              <a:rPr lang="fr-FR" sz="1700" dirty="0"/>
              <a:t>découverte de l’itinéraire cyclable Boucle </a:t>
            </a:r>
            <a:r>
              <a:rPr lang="fr-FR" sz="1700" dirty="0" err="1"/>
              <a:t>Un'escaut</a:t>
            </a:r>
            <a:r>
              <a:rPr lang="fr-FR" sz="1700" dirty="0"/>
              <a:t>, </a:t>
            </a:r>
          </a:p>
          <a:p>
            <a:pPr>
              <a:buFont typeface="Arial" panose="020B0604020202020204" pitchFamily="34" charset="0"/>
              <a:buChar char="•"/>
            </a:pPr>
            <a:r>
              <a:rPr lang="fr-FR" sz="1700" dirty="0" smtClean="0"/>
              <a:t>  la </a:t>
            </a:r>
            <a:r>
              <a:rPr lang="fr-FR" sz="1700" dirty="0"/>
              <a:t>mise en place d’un atelier de maniabilité et essai de trottinettes électriques pour les élèves et le personnel du collège (prototype trottinette société JERICO),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3596" y="987227"/>
            <a:ext cx="1633180" cy="122488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425" y="3602438"/>
            <a:ext cx="3106003" cy="3106003"/>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6178" y="4258100"/>
            <a:ext cx="2392908" cy="1794681"/>
          </a:xfrm>
          <a:prstGeom prst="rect">
            <a:avLst/>
          </a:prstGeom>
        </p:spPr>
      </p:pic>
      <p:pic>
        <p:nvPicPr>
          <p:cNvPr id="7" name="Image 6"/>
          <p:cNvPicPr>
            <a:picLocks noChangeAspect="1"/>
          </p:cNvPicPr>
          <p:nvPr/>
        </p:nvPicPr>
        <p:blipFill>
          <a:blip r:embed="rId5"/>
          <a:stretch>
            <a:fillRect/>
          </a:stretch>
        </p:blipFill>
        <p:spPr>
          <a:xfrm>
            <a:off x="6878472" y="148913"/>
            <a:ext cx="4599295" cy="3187688"/>
          </a:xfrm>
          <a:prstGeom prst="rect">
            <a:avLst/>
          </a:prstGeom>
        </p:spPr>
      </p:pic>
    </p:spTree>
    <p:extLst>
      <p:ext uri="{BB962C8B-B14F-4D97-AF65-F5344CB8AC3E}">
        <p14:creationId xmlns:p14="http://schemas.microsoft.com/office/powerpoint/2010/main" val="761069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86603"/>
            <a:ext cx="5781192" cy="1450757"/>
          </a:xfrm>
        </p:spPr>
        <p:txBody>
          <a:bodyPr/>
          <a:lstStyle/>
          <a:p>
            <a:r>
              <a:rPr lang="fr-FR" dirty="0" smtClean="0"/>
              <a:t>Les 3 lauréats des défis animations </a:t>
            </a:r>
            <a:endParaRPr lang="fr-FR" dirty="0"/>
          </a:p>
        </p:txBody>
      </p:sp>
      <p:sp>
        <p:nvSpPr>
          <p:cNvPr id="3" name="Espace réservé du contenu 2"/>
          <p:cNvSpPr>
            <a:spLocks noGrp="1"/>
          </p:cNvSpPr>
          <p:nvPr>
            <p:ph idx="1"/>
          </p:nvPr>
        </p:nvSpPr>
        <p:spPr>
          <a:xfrm>
            <a:off x="401244" y="1913973"/>
            <a:ext cx="6176977" cy="4023360"/>
          </a:xfrm>
        </p:spPr>
        <p:txBody>
          <a:bodyPr>
            <a:normAutofit fontScale="92500" lnSpcReduction="10000"/>
          </a:bodyPr>
          <a:lstStyle/>
          <a:p>
            <a:r>
              <a:rPr lang="fr-FR" b="1" u="sng" dirty="0" smtClean="0"/>
              <a:t>Coup de cœur du jury : </a:t>
            </a:r>
          </a:p>
          <a:p>
            <a:r>
              <a:rPr lang="fr-FR" b="1" dirty="0" smtClean="0"/>
              <a:t>Le collège </a:t>
            </a:r>
            <a:r>
              <a:rPr lang="fr-FR" b="1" dirty="0"/>
              <a:t>Paul Langevin d’Avesnes-les-Aubert </a:t>
            </a:r>
            <a:endParaRPr lang="fr-FR" b="1" dirty="0" smtClean="0"/>
          </a:p>
          <a:p>
            <a:pPr>
              <a:buFont typeface="Arial" panose="020B0604020202020204" pitchFamily="34" charset="0"/>
              <a:buChar char="•"/>
            </a:pPr>
            <a:r>
              <a:rPr lang="fr-FR" dirty="0"/>
              <a:t> </a:t>
            </a:r>
            <a:r>
              <a:rPr lang="fr-FR" dirty="0" smtClean="0"/>
              <a:t> l’organisation </a:t>
            </a:r>
            <a:r>
              <a:rPr lang="fr-FR" dirty="0"/>
              <a:t>d’ateliers d’entretien pour les </a:t>
            </a:r>
            <a:r>
              <a:rPr lang="fr-FR" dirty="0" smtClean="0"/>
              <a:t>vélos </a:t>
            </a:r>
            <a:r>
              <a:rPr lang="fr-FR" dirty="0"/>
              <a:t>avec une vingtaine d'élèves venus à vélo autour d'un </a:t>
            </a:r>
            <a:r>
              <a:rPr lang="fr-FR" dirty="0" smtClean="0"/>
              <a:t>parent, </a:t>
            </a:r>
            <a:r>
              <a:rPr lang="fr-FR" dirty="0"/>
              <a:t>d'une association cycliste, d'un prof de techno et de 4 élèves sachant entretenir leur vélo, </a:t>
            </a:r>
            <a:endParaRPr lang="fr-FR" dirty="0" smtClean="0"/>
          </a:p>
          <a:p>
            <a:pPr>
              <a:buFont typeface="Arial" panose="020B0604020202020204" pitchFamily="34" charset="0"/>
              <a:buChar char="•"/>
            </a:pPr>
            <a:r>
              <a:rPr lang="fr-FR" dirty="0"/>
              <a:t> </a:t>
            </a:r>
            <a:r>
              <a:rPr lang="fr-FR" dirty="0" smtClean="0"/>
              <a:t> la </a:t>
            </a:r>
            <a:r>
              <a:rPr lang="fr-FR" dirty="0"/>
              <a:t>création d’une exposition sur </a:t>
            </a:r>
            <a:r>
              <a:rPr lang="fr-FR" dirty="0" smtClean="0"/>
              <a:t>l'éco-mobilité </a:t>
            </a:r>
            <a:r>
              <a:rPr lang="fr-FR" dirty="0"/>
              <a:t>préparée les semaines précédentes par 2 classes de 4ème, </a:t>
            </a:r>
            <a:endParaRPr lang="fr-FR" dirty="0" smtClean="0"/>
          </a:p>
          <a:p>
            <a:pPr>
              <a:buFont typeface="Arial" panose="020B0604020202020204" pitchFamily="34" charset="0"/>
              <a:buChar char="•"/>
            </a:pPr>
            <a:r>
              <a:rPr lang="fr-FR" dirty="0"/>
              <a:t> </a:t>
            </a:r>
            <a:r>
              <a:rPr lang="fr-FR" dirty="0" smtClean="0"/>
              <a:t> le </a:t>
            </a:r>
            <a:r>
              <a:rPr lang="fr-FR" dirty="0"/>
              <a:t>rassemblement à 8h devant le collège des élèves venus à vélo le mercredi 18 mai, </a:t>
            </a:r>
            <a:endParaRPr lang="fr-FR" dirty="0" smtClean="0"/>
          </a:p>
          <a:p>
            <a:pPr>
              <a:buFont typeface="Arial" panose="020B0604020202020204" pitchFamily="34" charset="0"/>
              <a:buChar char="•"/>
            </a:pPr>
            <a:r>
              <a:rPr lang="fr-FR" dirty="0"/>
              <a:t> </a:t>
            </a:r>
            <a:r>
              <a:rPr lang="fr-FR" dirty="0" smtClean="0"/>
              <a:t> l’organisation </a:t>
            </a:r>
            <a:r>
              <a:rPr lang="fr-FR" dirty="0"/>
              <a:t>d’un jeu de piste pour les 4 classes de 5èmes autour de l'</a:t>
            </a:r>
            <a:r>
              <a:rPr lang="fr-FR" dirty="0" err="1"/>
              <a:t>écomobilité</a:t>
            </a:r>
            <a:r>
              <a:rPr lang="fr-FR" dirty="0"/>
              <a:t> avec 7 épreuves (circuit, mimes, recherche d'informations, calcul ...), </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257" y="145366"/>
            <a:ext cx="3146702" cy="3130097"/>
          </a:xfrm>
          <a:prstGeom prst="rect">
            <a:avLst/>
          </a:prstGeom>
        </p:spPr>
      </p:pic>
      <p:pic>
        <p:nvPicPr>
          <p:cNvPr id="5" name="Image 4"/>
          <p:cNvPicPr>
            <a:picLocks noChangeAspect="1"/>
          </p:cNvPicPr>
          <p:nvPr/>
        </p:nvPicPr>
        <p:blipFill>
          <a:blip r:embed="rId3"/>
          <a:stretch>
            <a:fillRect/>
          </a:stretch>
        </p:blipFill>
        <p:spPr>
          <a:xfrm>
            <a:off x="6578221" y="3275463"/>
            <a:ext cx="5177681" cy="2969552"/>
          </a:xfrm>
          <a:prstGeom prst="rect">
            <a:avLst/>
          </a:prstGeom>
        </p:spPr>
      </p:pic>
    </p:spTree>
    <p:extLst>
      <p:ext uri="{BB962C8B-B14F-4D97-AF65-F5344CB8AC3E}">
        <p14:creationId xmlns:p14="http://schemas.microsoft.com/office/powerpoint/2010/main" val="146964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Exemples d’animations réalisées dans le cadre du challenge </a:t>
            </a:r>
            <a:endParaRPr lang="fr-FR" dirty="0"/>
          </a:p>
        </p:txBody>
      </p:sp>
      <p:sp>
        <p:nvSpPr>
          <p:cNvPr id="3" name="Espace réservé du contenu 2"/>
          <p:cNvSpPr>
            <a:spLocks noGrp="1"/>
          </p:cNvSpPr>
          <p:nvPr>
            <p:ph idx="1"/>
          </p:nvPr>
        </p:nvSpPr>
        <p:spPr>
          <a:xfrm>
            <a:off x="524975" y="5696671"/>
            <a:ext cx="2481008" cy="696035"/>
          </a:xfrm>
        </p:spPr>
        <p:txBody>
          <a:bodyPr>
            <a:normAutofit lnSpcReduction="10000"/>
          </a:bodyPr>
          <a:lstStyle/>
          <a:p>
            <a:pPr>
              <a:spcBef>
                <a:spcPts val="0"/>
              </a:spcBef>
            </a:pPr>
            <a:r>
              <a:rPr lang="fr-FR" sz="1400" dirty="0" smtClean="0"/>
              <a:t>Collège St Exupéry </a:t>
            </a:r>
          </a:p>
          <a:p>
            <a:pPr>
              <a:spcBef>
                <a:spcPts val="0"/>
              </a:spcBef>
            </a:pPr>
            <a:r>
              <a:rPr lang="fr-FR" sz="1400" dirty="0" smtClean="0"/>
              <a:t>Steenvoorde</a:t>
            </a:r>
          </a:p>
          <a:p>
            <a:pPr>
              <a:spcBef>
                <a:spcPts val="0"/>
              </a:spcBef>
            </a:pPr>
            <a:r>
              <a:rPr lang="fr-FR" sz="1400" dirty="0" smtClean="0"/>
              <a:t>Le garage vélo est plein </a:t>
            </a:r>
            <a:endParaRPr lang="fr-FR" sz="14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975" y="1945587"/>
            <a:ext cx="2771443" cy="3695257"/>
          </a:xfrm>
          <a:prstGeom prst="rect">
            <a:avLst/>
          </a:prstGeom>
        </p:spPr>
      </p:pic>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902" y="3490752"/>
            <a:ext cx="2866790" cy="2150092"/>
          </a:xfrm>
          <a:prstGeom prst="rect">
            <a:avLst/>
          </a:prstGeom>
        </p:spPr>
      </p:pic>
      <p:sp>
        <p:nvSpPr>
          <p:cNvPr id="15" name="Espace réservé du contenu 2"/>
          <p:cNvSpPr txBox="1">
            <a:spLocks/>
          </p:cNvSpPr>
          <p:nvPr/>
        </p:nvSpPr>
        <p:spPr>
          <a:xfrm>
            <a:off x="3739944" y="5640844"/>
            <a:ext cx="3329595"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Jean Jaurès Lens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Balade vélo</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6" name="Espace réservé du contenu 2"/>
          <p:cNvSpPr txBox="1">
            <a:spLocks/>
          </p:cNvSpPr>
          <p:nvPr/>
        </p:nvSpPr>
        <p:spPr>
          <a:xfrm>
            <a:off x="7793446" y="5673693"/>
            <a:ext cx="2851807"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Saint Joseph - </a:t>
            </a:r>
            <a:r>
              <a:rPr kumimoji="0" lang="fr-FR" sz="1400" b="0" i="0" u="none" strike="noStrike" kern="1200" cap="none" spc="0" normalizeH="0" baseline="0" noProof="0" dirty="0" err="1" smtClean="0">
                <a:ln>
                  <a:noFill/>
                </a:ln>
                <a:solidFill>
                  <a:srgbClr val="000000">
                    <a:lumMod val="75000"/>
                    <a:lumOff val="25000"/>
                  </a:srgbClr>
                </a:solidFill>
                <a:effectLst/>
                <a:uLnTx/>
                <a:uFillTx/>
                <a:latin typeface="Calibri" panose="020F0502020204030204"/>
                <a:ea typeface="+mn-ea"/>
                <a:cs typeface="+mn-cs"/>
              </a:rPr>
              <a:t>Hellemmes</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Challenge kilomètre vélo 80 km du collège à la mer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902" y="1173707"/>
            <a:ext cx="2866242" cy="2149682"/>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2781" y="2156845"/>
            <a:ext cx="3097363" cy="3097363"/>
          </a:xfrm>
          <a:prstGeom prst="rect">
            <a:avLst/>
          </a:prstGeom>
        </p:spPr>
      </p:pic>
    </p:spTree>
    <p:extLst>
      <p:ext uri="{BB962C8B-B14F-4D97-AF65-F5344CB8AC3E}">
        <p14:creationId xmlns:p14="http://schemas.microsoft.com/office/powerpoint/2010/main" val="862691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d’a</a:t>
            </a:r>
            <a:r>
              <a:rPr lang="fr-FR" dirty="0" smtClean="0"/>
              <a:t>nimations réalisées dans le cadre du challenge </a:t>
            </a:r>
            <a:endParaRPr lang="fr-FR" dirty="0"/>
          </a:p>
        </p:txBody>
      </p:sp>
      <p:sp>
        <p:nvSpPr>
          <p:cNvPr id="3" name="Espace réservé du contenu 2"/>
          <p:cNvSpPr>
            <a:spLocks noGrp="1"/>
          </p:cNvSpPr>
          <p:nvPr>
            <p:ph idx="1"/>
          </p:nvPr>
        </p:nvSpPr>
        <p:spPr/>
        <p:txBody>
          <a:bodyPr/>
          <a:lstStyle/>
          <a:p>
            <a:endParaRPr lang="fr-FR"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5894" y="1975508"/>
            <a:ext cx="7157884" cy="3479527"/>
          </a:xfrm>
          <a:prstGeom prst="rect">
            <a:avLst/>
          </a:prstGeom>
        </p:spPr>
      </p:pic>
      <p:sp>
        <p:nvSpPr>
          <p:cNvPr id="15" name="Espace réservé du contenu 2"/>
          <p:cNvSpPr txBox="1">
            <a:spLocks/>
          </p:cNvSpPr>
          <p:nvPr/>
        </p:nvSpPr>
        <p:spPr>
          <a:xfrm>
            <a:off x="961994" y="5416851"/>
            <a:ext cx="2481008"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Gernez Rieux Ronchin</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Atelier de maniabilité vélo</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6" name="Espace réservé du contenu 2"/>
          <p:cNvSpPr txBox="1">
            <a:spLocks/>
          </p:cNvSpPr>
          <p:nvPr/>
        </p:nvSpPr>
        <p:spPr>
          <a:xfrm>
            <a:off x="4730716" y="5472760"/>
            <a:ext cx="6010072"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Notre Dame de Lourdes Steenvoorde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Atelier de repérage cartographique (itinéraires à emprunter et/ou à améliorer)</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277" y="1886785"/>
            <a:ext cx="2515197" cy="3353597"/>
          </a:xfrm>
          <a:prstGeom prst="rect">
            <a:avLst/>
          </a:prstGeom>
        </p:spPr>
      </p:pic>
    </p:spTree>
    <p:extLst>
      <p:ext uri="{BB962C8B-B14F-4D97-AF65-F5344CB8AC3E}">
        <p14:creationId xmlns:p14="http://schemas.microsoft.com/office/powerpoint/2010/main" val="9210663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d’a</a:t>
            </a:r>
            <a:r>
              <a:rPr lang="fr-FR" dirty="0" smtClean="0"/>
              <a:t>nimations réalisées dans le cadre du challenge </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3064" y="4196298"/>
            <a:ext cx="3548936" cy="266170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41" y="2390999"/>
            <a:ext cx="5175735" cy="2871837"/>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448" y="1889157"/>
            <a:ext cx="2616047" cy="3488062"/>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8745" y="1326401"/>
            <a:ext cx="2452380" cy="1839285"/>
          </a:xfrm>
          <a:prstGeom prst="rect">
            <a:avLst/>
          </a:prstGeom>
        </p:spPr>
      </p:pic>
      <p:sp>
        <p:nvSpPr>
          <p:cNvPr id="14" name="Espace réservé du contenu 2"/>
          <p:cNvSpPr txBox="1">
            <a:spLocks/>
          </p:cNvSpPr>
          <p:nvPr/>
        </p:nvSpPr>
        <p:spPr>
          <a:xfrm>
            <a:off x="339182" y="5281433"/>
            <a:ext cx="2481008"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Dupleix Landrecies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6" name="Espace réservé du contenu 2"/>
          <p:cNvSpPr txBox="1">
            <a:spLocks/>
          </p:cNvSpPr>
          <p:nvPr/>
        </p:nvSpPr>
        <p:spPr>
          <a:xfrm>
            <a:off x="5593373" y="5377219"/>
            <a:ext cx="2481008"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Atelier de réparation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a:t>
            </a:r>
            <a:r>
              <a:rPr kumimoji="0" lang="fr-FR" sz="1400" b="0" i="0" u="none" strike="noStrike" kern="1200" cap="none" spc="0" normalizeH="0" baseline="0" noProof="0" dirty="0" err="1" smtClean="0">
                <a:ln>
                  <a:noFill/>
                </a:ln>
                <a:solidFill>
                  <a:srgbClr val="000000">
                    <a:lumMod val="75000"/>
                    <a:lumOff val="25000"/>
                  </a:srgbClr>
                </a:solidFill>
                <a:effectLst/>
                <a:uLnTx/>
                <a:uFillTx/>
                <a:latin typeface="Calibri" panose="020F0502020204030204"/>
                <a:ea typeface="+mn-ea"/>
                <a:cs typeface="+mn-cs"/>
              </a:rPr>
              <a:t>Trith</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 Saint Léger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7" name="Espace réservé du contenu 2"/>
          <p:cNvSpPr txBox="1">
            <a:spLocks/>
          </p:cNvSpPr>
          <p:nvPr/>
        </p:nvSpPr>
        <p:spPr>
          <a:xfrm>
            <a:off x="9060117" y="3165686"/>
            <a:ext cx="2481008"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Décoration de vélos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de </a:t>
            </a:r>
            <a:r>
              <a:rPr kumimoji="0" lang="fr-FR" sz="1400" b="0" i="0" u="none" strike="noStrike" kern="1200" cap="none" spc="0" normalizeH="0" baseline="0" noProof="0" dirty="0" err="1" smtClean="0">
                <a:ln>
                  <a:noFill/>
                </a:ln>
                <a:solidFill>
                  <a:srgbClr val="000000">
                    <a:lumMod val="75000"/>
                    <a:lumOff val="25000"/>
                  </a:srgbClr>
                </a:solidFill>
                <a:effectLst/>
                <a:uLnTx/>
                <a:uFillTx/>
                <a:latin typeface="Calibri" panose="020F0502020204030204"/>
                <a:ea typeface="+mn-ea"/>
                <a:cs typeface="+mn-cs"/>
              </a:rPr>
              <a:t>Trith</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 Saint Léger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8" name="Espace réservé du contenu 2"/>
          <p:cNvSpPr txBox="1">
            <a:spLocks/>
          </p:cNvSpPr>
          <p:nvPr/>
        </p:nvSpPr>
        <p:spPr>
          <a:xfrm>
            <a:off x="8540467" y="3680992"/>
            <a:ext cx="3548936"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Don de vélos à une association locale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Jean Zay Dunkerque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5349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d’a</a:t>
            </a:r>
            <a:r>
              <a:rPr lang="fr-FR" dirty="0" smtClean="0"/>
              <a:t>nimations réalisées dans le cadre du challenge </a:t>
            </a:r>
            <a:endParaRPr lang="fr-FR" dirty="0"/>
          </a:p>
        </p:txBody>
      </p:sp>
      <p:sp>
        <p:nvSpPr>
          <p:cNvPr id="14" name="Espace réservé du contenu 2"/>
          <p:cNvSpPr txBox="1">
            <a:spLocks/>
          </p:cNvSpPr>
          <p:nvPr/>
        </p:nvSpPr>
        <p:spPr>
          <a:xfrm>
            <a:off x="134466" y="5779335"/>
            <a:ext cx="3645964"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Jean Jaurès Lens</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Distribution de tracts aux parents par les élèves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6" name="Espace réservé du contenu 2"/>
          <p:cNvSpPr txBox="1">
            <a:spLocks/>
          </p:cNvSpPr>
          <p:nvPr/>
        </p:nvSpPr>
        <p:spPr>
          <a:xfrm>
            <a:off x="5443248" y="5240740"/>
            <a:ext cx="1921992" cy="9139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Collège Jean Jaurès </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Lens</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Proposition de réaménagement du local vélo</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3" name="Image 2"/>
          <p:cNvPicPr>
            <a:picLocks noChangeAspect="1"/>
          </p:cNvPicPr>
          <p:nvPr/>
        </p:nvPicPr>
        <p:blipFill>
          <a:blip r:embed="rId2"/>
          <a:stretch>
            <a:fillRect/>
          </a:stretch>
        </p:blipFill>
        <p:spPr>
          <a:xfrm>
            <a:off x="134466" y="1899086"/>
            <a:ext cx="4942502" cy="3850906"/>
          </a:xfrm>
          <a:prstGeom prst="rect">
            <a:avLst/>
          </a:prstGeom>
        </p:spPr>
      </p:pic>
      <p:pic>
        <p:nvPicPr>
          <p:cNvPr id="4" name="Image 3"/>
          <p:cNvPicPr>
            <a:picLocks noChangeAspect="1"/>
          </p:cNvPicPr>
          <p:nvPr/>
        </p:nvPicPr>
        <p:blipFill>
          <a:blip r:embed="rId3"/>
          <a:stretch>
            <a:fillRect/>
          </a:stretch>
        </p:blipFill>
        <p:spPr>
          <a:xfrm>
            <a:off x="4008906" y="4503267"/>
            <a:ext cx="1205866" cy="1624085"/>
          </a:xfrm>
          <a:prstGeom prst="rect">
            <a:avLst/>
          </a:prstGeom>
        </p:spPr>
      </p:pic>
      <p:pic>
        <p:nvPicPr>
          <p:cNvPr id="6" name="Image 5"/>
          <p:cNvPicPr>
            <a:picLocks noChangeAspect="1"/>
          </p:cNvPicPr>
          <p:nvPr/>
        </p:nvPicPr>
        <p:blipFill>
          <a:blip r:embed="rId4"/>
          <a:stretch>
            <a:fillRect/>
          </a:stretch>
        </p:blipFill>
        <p:spPr>
          <a:xfrm>
            <a:off x="5443248" y="2424167"/>
            <a:ext cx="1921992" cy="2604181"/>
          </a:xfrm>
          <a:prstGeom prst="rect">
            <a:avLst/>
          </a:prstGeom>
        </p:spPr>
      </p:pic>
      <p:pic>
        <p:nvPicPr>
          <p:cNvPr id="7" name="Image 6"/>
          <p:cNvPicPr>
            <a:picLocks noChangeAspect="1"/>
          </p:cNvPicPr>
          <p:nvPr/>
        </p:nvPicPr>
        <p:blipFill>
          <a:blip r:embed="rId5"/>
          <a:stretch>
            <a:fillRect/>
          </a:stretch>
        </p:blipFill>
        <p:spPr>
          <a:xfrm>
            <a:off x="7731520" y="2325888"/>
            <a:ext cx="2124371" cy="2800741"/>
          </a:xfrm>
          <a:prstGeom prst="rect">
            <a:avLst/>
          </a:prstGeom>
        </p:spPr>
      </p:pic>
      <p:sp>
        <p:nvSpPr>
          <p:cNvPr id="15" name="Espace réservé du contenu 2"/>
          <p:cNvSpPr txBox="1">
            <a:spLocks/>
          </p:cNvSpPr>
          <p:nvPr/>
        </p:nvSpPr>
        <p:spPr>
          <a:xfrm>
            <a:off x="7646099" y="5240740"/>
            <a:ext cx="1921992"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Collège Jean Jaurès </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Lens</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Sortie en transport en commun avec les médiateurs TADAO</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694804" y="2753438"/>
            <a:ext cx="2599899" cy="1949924"/>
          </a:xfrm>
          <a:prstGeom prst="rect">
            <a:avLst/>
          </a:prstGeom>
        </p:spPr>
      </p:pic>
      <p:sp>
        <p:nvSpPr>
          <p:cNvPr id="17" name="Espace réservé du contenu 2"/>
          <p:cNvSpPr txBox="1">
            <a:spLocks/>
          </p:cNvSpPr>
          <p:nvPr/>
        </p:nvSpPr>
        <p:spPr>
          <a:xfrm>
            <a:off x="10019791" y="5126629"/>
            <a:ext cx="1921992"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Collège </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Roger Salengro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Houplines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Chorale de l’</a:t>
            </a:r>
            <a:r>
              <a:rPr kumimoji="0" lang="fr-FR" sz="1400" b="0" i="0" u="none" strike="noStrike" kern="1200" cap="none" spc="0" normalizeH="0" baseline="0" noProof="0" dirty="0" err="1" smtClean="0">
                <a:ln>
                  <a:noFill/>
                </a:ln>
                <a:solidFill>
                  <a:srgbClr val="000000">
                    <a:lumMod val="75000"/>
                    <a:lumOff val="25000"/>
                  </a:srgbClr>
                </a:solidFill>
                <a:effectLst/>
                <a:uLnTx/>
                <a:uFillTx/>
                <a:latin typeface="Calibri" panose="020F0502020204030204"/>
                <a:ea typeface="+mn-ea"/>
                <a:cs typeface="+mn-cs"/>
              </a:rPr>
              <a:t>écomobilité</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1389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d’a</a:t>
            </a:r>
            <a:r>
              <a:rPr lang="fr-FR" dirty="0" smtClean="0"/>
              <a:t>nimations réalisées dans le cadre du challenge </a:t>
            </a:r>
            <a:endParaRPr lang="fr-FR" dirty="0"/>
          </a:p>
        </p:txBody>
      </p:sp>
      <p:sp>
        <p:nvSpPr>
          <p:cNvPr id="14" name="Espace réservé du contenu 2"/>
          <p:cNvSpPr txBox="1">
            <a:spLocks/>
          </p:cNvSpPr>
          <p:nvPr/>
        </p:nvSpPr>
        <p:spPr>
          <a:xfrm>
            <a:off x="282054" y="5583581"/>
            <a:ext cx="3645964" cy="6960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Saint-Exupéry Steenvoorde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Pédibus</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6" name="Espace réservé du contenu 2"/>
          <p:cNvSpPr txBox="1">
            <a:spLocks/>
          </p:cNvSpPr>
          <p:nvPr/>
        </p:nvSpPr>
        <p:spPr>
          <a:xfrm>
            <a:off x="4693684" y="3452143"/>
            <a:ext cx="2952415" cy="9139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Jean Lemaire des Belges BAVAY</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Distribution de faux PV</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5" name="Espace réservé du contenu 2"/>
          <p:cNvSpPr txBox="1">
            <a:spLocks/>
          </p:cNvSpPr>
          <p:nvPr/>
        </p:nvSpPr>
        <p:spPr>
          <a:xfrm>
            <a:off x="7646099" y="4986854"/>
            <a:ext cx="1921992" cy="1167792"/>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Collège </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Victor Hugo Somain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Des actions en faveur du développement durable donnaient plus de points aux classes participantes </a:t>
            </a:r>
            <a:endPar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7" name="Espace réservé du contenu 2"/>
          <p:cNvSpPr txBox="1">
            <a:spLocks/>
          </p:cNvSpPr>
          <p:nvPr/>
        </p:nvSpPr>
        <p:spPr>
          <a:xfrm>
            <a:off x="10019791" y="5126629"/>
            <a:ext cx="1921992"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Gernez Rieux </a:t>
            </a:r>
          </a:p>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Ronchin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054" y="2209326"/>
            <a:ext cx="4130723" cy="3098042"/>
          </a:xfrm>
          <a:prstGeom prst="rect">
            <a:avLst/>
          </a:prstGeom>
        </p:spPr>
      </p:pic>
      <p:pic>
        <p:nvPicPr>
          <p:cNvPr id="9" name="Image 8"/>
          <p:cNvPicPr>
            <a:picLocks noChangeAspect="1"/>
          </p:cNvPicPr>
          <p:nvPr/>
        </p:nvPicPr>
        <p:blipFill>
          <a:blip r:embed="rId3"/>
          <a:stretch>
            <a:fillRect/>
          </a:stretch>
        </p:blipFill>
        <p:spPr>
          <a:xfrm>
            <a:off x="4693684" y="2020209"/>
            <a:ext cx="3080990" cy="1411785"/>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9751" y="1917471"/>
            <a:ext cx="2222072" cy="3143157"/>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6695" y="2020209"/>
            <a:ext cx="2024480" cy="2863868"/>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5781" y="4035105"/>
            <a:ext cx="2528658" cy="1896493"/>
          </a:xfrm>
          <a:prstGeom prst="rect">
            <a:avLst/>
          </a:prstGeom>
        </p:spPr>
      </p:pic>
      <p:sp>
        <p:nvSpPr>
          <p:cNvPr id="18" name="Espace réservé du contenu 2"/>
          <p:cNvSpPr txBox="1">
            <a:spLocks/>
          </p:cNvSpPr>
          <p:nvPr/>
        </p:nvSpPr>
        <p:spPr>
          <a:xfrm>
            <a:off x="4815780" y="5890160"/>
            <a:ext cx="2704135"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Notre Dame de Lourdes – Steenvoorde Test de stationnement </a:t>
            </a:r>
          </a:p>
        </p:txBody>
      </p:sp>
    </p:spTree>
    <p:extLst>
      <p:ext uri="{BB962C8B-B14F-4D97-AF65-F5344CB8AC3E}">
        <p14:creationId xmlns:p14="http://schemas.microsoft.com/office/powerpoint/2010/main" val="11099527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 et remise de prix </a:t>
            </a:r>
            <a:endParaRPr lang="fr-FR" dirty="0"/>
          </a:p>
        </p:txBody>
      </p:sp>
      <p:sp>
        <p:nvSpPr>
          <p:cNvPr id="4" name="Espace réservé du texte 3"/>
          <p:cNvSpPr>
            <a:spLocks noGrp="1"/>
          </p:cNvSpPr>
          <p:nvPr>
            <p:ph type="body" sz="half" idx="2"/>
          </p:nvPr>
        </p:nvSpPr>
        <p:spPr/>
        <p:txBody>
          <a:bodyPr/>
          <a:lstStyle/>
          <a:p>
            <a:endParaRPr lang="fr-FR"/>
          </a:p>
        </p:txBody>
      </p:sp>
      <p:sp>
        <p:nvSpPr>
          <p:cNvPr id="6" name="ZoneTexte 5"/>
          <p:cNvSpPr txBox="1"/>
          <p:nvPr/>
        </p:nvSpPr>
        <p:spPr>
          <a:xfrm>
            <a:off x="9292760" y="4365650"/>
            <a:ext cx="45045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Collège de Trith-Saint-Léger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Espace réservé pour une image  2"/>
          <p:cNvSpPr>
            <a:spLocks noGrp="1"/>
          </p:cNvSpPr>
          <p:nvPr>
            <p:ph type="pic" idx="1"/>
          </p:nvPr>
        </p:nvSpPr>
        <p:spPr/>
      </p:sp>
      <p:pic>
        <p:nvPicPr>
          <p:cNvPr id="7"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t="18340" b="27555"/>
          <a:stretch/>
        </p:blipFill>
        <p:spPr>
          <a:xfrm>
            <a:off x="15" y="1"/>
            <a:ext cx="12192000" cy="4940490"/>
          </a:xfrm>
          <a:prstGeom prst="rect">
            <a:avLst/>
          </a:prstGeom>
          <a:blipFill>
            <a:blip r:embed="rId3"/>
            <a:stretch>
              <a:fillRect/>
            </a:stretch>
          </a:blipFill>
        </p:spPr>
      </p:pic>
      <p:sp>
        <p:nvSpPr>
          <p:cNvPr id="9" name="ZoneTexte 8"/>
          <p:cNvSpPr txBox="1"/>
          <p:nvPr/>
        </p:nvSpPr>
        <p:spPr>
          <a:xfrm>
            <a:off x="9735403" y="5020576"/>
            <a:ext cx="24565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Collège Roost-Warendin</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945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47810" y="787148"/>
            <a:ext cx="11840295" cy="5581408"/>
          </a:xfrm>
        </p:spPr>
        <p:txBody>
          <a:bodyPr>
            <a:normAutofit/>
          </a:bodyPr>
          <a:lstStyle/>
          <a:p>
            <a:r>
              <a:rPr lang="fr-FR" sz="2533" dirty="0"/>
              <a:t>AMBITION</a:t>
            </a:r>
          </a:p>
          <a:p>
            <a:pPr marL="0" indent="0">
              <a:buNone/>
            </a:pPr>
            <a:r>
              <a:rPr lang="fr-FR" sz="2000" dirty="0"/>
              <a:t>De 2 ordres :</a:t>
            </a:r>
          </a:p>
          <a:p>
            <a:pPr>
              <a:lnSpc>
                <a:spcPct val="50000"/>
              </a:lnSpc>
              <a:buFont typeface="Wingdings" panose="05000000000000000000" pitchFamily="2" charset="2"/>
              <a:buChar char="Ø"/>
            </a:pPr>
            <a:r>
              <a:rPr lang="fr-FR" sz="2000" dirty="0"/>
              <a:t>apporter aux jeunes les moyens de s’ouvrir à la vie,</a:t>
            </a:r>
          </a:p>
          <a:p>
            <a:pPr>
              <a:lnSpc>
                <a:spcPct val="50000"/>
              </a:lnSpc>
              <a:buFont typeface="Wingdings" panose="05000000000000000000" pitchFamily="2" charset="2"/>
              <a:buChar char="Ø"/>
            </a:pPr>
            <a:r>
              <a:rPr lang="fr-FR" sz="2000" dirty="0"/>
              <a:t>contribuer à la réussite de tous les lycéens.</a:t>
            </a:r>
          </a:p>
          <a:p>
            <a:pPr marL="0" indent="0">
              <a:lnSpc>
                <a:spcPct val="50000"/>
              </a:lnSpc>
              <a:buNone/>
            </a:pPr>
            <a:endParaRPr lang="fr-FR" sz="2000" dirty="0"/>
          </a:p>
          <a:p>
            <a:r>
              <a:rPr lang="fr-FR" sz="2533" dirty="0"/>
              <a:t>MODALITES</a:t>
            </a:r>
          </a:p>
          <a:p>
            <a:pPr marL="0" indent="0">
              <a:lnSpc>
                <a:spcPct val="60000"/>
              </a:lnSpc>
              <a:buNone/>
            </a:pPr>
            <a:r>
              <a:rPr lang="fr-FR" sz="2000" dirty="0"/>
              <a:t>3 axes d’action :</a:t>
            </a:r>
          </a:p>
          <a:p>
            <a:pPr>
              <a:buFont typeface="Wingdings" panose="05000000000000000000" pitchFamily="2" charset="2"/>
              <a:buChar char="v"/>
            </a:pPr>
            <a:r>
              <a:rPr lang="fr-FR" sz="2000" dirty="0"/>
              <a:t>L’appui à l’innovation pédagogique et technique via le déploiement des Espaces d’Innovation Partagé ou le soutien aux Campus des Métiers et Qualifications.</a:t>
            </a:r>
          </a:p>
          <a:p>
            <a:pPr>
              <a:buFont typeface="Wingdings" panose="05000000000000000000" pitchFamily="2" charset="2"/>
              <a:buChar char="v"/>
            </a:pPr>
            <a:r>
              <a:rPr lang="fr-FR" sz="2000" dirty="0"/>
              <a:t>Le développement du numérique éducatif via la mise à disposition des enseignants, des lycéens et de leur famille des ressources et services adaptés à leur besoin (cf. ENT).</a:t>
            </a:r>
          </a:p>
          <a:p>
            <a:pPr>
              <a:buFont typeface="Wingdings" panose="05000000000000000000" pitchFamily="2" charset="2"/>
              <a:buChar char="v"/>
            </a:pPr>
            <a:r>
              <a:rPr lang="fr-FR" sz="2000" dirty="0"/>
              <a:t>Le soutien à des projets pédagogiques s’inscrivant dans le projet d’établissement via « l’enveloppe forfaitaire », le dispositif « projets emblématiques » et les 3 déclinaisons thématiques de Génération+ rev3.</a:t>
            </a:r>
          </a:p>
          <a:p>
            <a:pPr marL="0" indent="0">
              <a:lnSpc>
                <a:spcPct val="60000"/>
              </a:lnSpc>
              <a:buNone/>
            </a:pPr>
            <a:endParaRPr lang="fr-FR" sz="2000" dirty="0"/>
          </a:p>
        </p:txBody>
      </p:sp>
      <p:sp>
        <p:nvSpPr>
          <p:cNvPr id="4" name="Titre 3"/>
          <p:cNvSpPr>
            <a:spLocks noGrp="1"/>
          </p:cNvSpPr>
          <p:nvPr>
            <p:ph type="title"/>
          </p:nvPr>
        </p:nvSpPr>
        <p:spPr>
          <a:xfrm>
            <a:off x="-413713" y="227014"/>
            <a:ext cx="11698816" cy="686740"/>
          </a:xfrm>
        </p:spPr>
        <p:txBody>
          <a:bodyPr>
            <a:noAutofit/>
          </a:bodyPr>
          <a:lstStyle/>
          <a:p>
            <a:pPr algn="ctr"/>
            <a:r>
              <a:rPr lang="fr-FR" sz="3333" dirty="0"/>
              <a:t>LA POLITIQUE EDUCATIVE DE LA REGION</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339" y="-27381"/>
            <a:ext cx="1640764" cy="1195532"/>
          </a:xfrm>
          <a:prstGeom prst="rect">
            <a:avLst/>
          </a:prstGeom>
        </p:spPr>
      </p:pic>
    </p:spTree>
    <p:extLst>
      <p:ext uri="{BB962C8B-B14F-4D97-AF65-F5344CB8AC3E}">
        <p14:creationId xmlns:p14="http://schemas.microsoft.com/office/powerpoint/2010/main" val="13261944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445411"/>
            <a:ext cx="5893455" cy="1250653"/>
          </a:xfrm>
        </p:spPr>
        <p:txBody>
          <a:bodyPr>
            <a:normAutofit/>
          </a:bodyPr>
          <a:lstStyle/>
          <a:p>
            <a:r>
              <a:rPr lang="fr-FR" dirty="0" smtClean="0"/>
              <a:t>Remises de prix </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80" y="3255356"/>
            <a:ext cx="2772699" cy="207952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7873" y="3048158"/>
            <a:ext cx="2831677" cy="212375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8249" y="3391058"/>
            <a:ext cx="2910348" cy="2182761"/>
          </a:xfrm>
          <a:prstGeom prst="rect">
            <a:avLst/>
          </a:prstGeom>
        </p:spPr>
      </p:pic>
      <p:sp>
        <p:nvSpPr>
          <p:cNvPr id="8" name="ZoneTexte 7"/>
          <p:cNvSpPr txBox="1"/>
          <p:nvPr/>
        </p:nvSpPr>
        <p:spPr>
          <a:xfrm>
            <a:off x="501445" y="2064774"/>
            <a:ext cx="5530645" cy="36933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7 remises de prix pour les 7 collèges gagnants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Espace réservé du contenu 2"/>
          <p:cNvSpPr txBox="1">
            <a:spLocks/>
          </p:cNvSpPr>
          <p:nvPr/>
        </p:nvSpPr>
        <p:spPr>
          <a:xfrm>
            <a:off x="4869898" y="5573819"/>
            <a:ext cx="2915159"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Léon Blum Wavrin</a:t>
            </a:r>
          </a:p>
        </p:txBody>
      </p:sp>
      <p:sp>
        <p:nvSpPr>
          <p:cNvPr id="13" name="Espace réservé du contenu 2"/>
          <p:cNvSpPr txBox="1">
            <a:spLocks/>
          </p:cNvSpPr>
          <p:nvPr/>
        </p:nvSpPr>
        <p:spPr>
          <a:xfrm>
            <a:off x="8807873" y="5230918"/>
            <a:ext cx="2915159"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Jean Macé </a:t>
            </a:r>
            <a:r>
              <a:rPr kumimoji="0" lang="fr-FR" sz="1400" b="0" i="0" u="none" strike="noStrike" kern="1200" cap="none" spc="0" normalizeH="0" baseline="0" noProof="0" dirty="0" err="1" smtClean="0">
                <a:ln>
                  <a:noFill/>
                </a:ln>
                <a:solidFill>
                  <a:srgbClr val="000000">
                    <a:lumMod val="75000"/>
                    <a:lumOff val="25000"/>
                  </a:srgbClr>
                </a:solidFill>
                <a:effectLst/>
                <a:uLnTx/>
                <a:uFillTx/>
                <a:latin typeface="Calibri" panose="020F0502020204030204"/>
                <a:ea typeface="+mn-ea"/>
                <a:cs typeface="+mn-cs"/>
              </a:rPr>
              <a:t>Bruay</a:t>
            </a:r>
            <a:r>
              <a:rPr kumimoji="0" lang="fr-FR"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t>
            </a: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sur-Escaut </a:t>
            </a:r>
          </a:p>
        </p:txBody>
      </p:sp>
      <p:sp>
        <p:nvSpPr>
          <p:cNvPr id="14" name="Espace réservé du contenu 2"/>
          <p:cNvSpPr txBox="1">
            <a:spLocks/>
          </p:cNvSpPr>
          <p:nvPr/>
        </p:nvSpPr>
        <p:spPr>
          <a:xfrm>
            <a:off x="1210968" y="5412141"/>
            <a:ext cx="2915159"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Saint-Exupéry Hautmont </a:t>
            </a: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200" y="0"/>
            <a:ext cx="3098800" cy="2324100"/>
          </a:xfrm>
          <a:prstGeom prst="rect">
            <a:avLst/>
          </a:prstGeom>
        </p:spPr>
      </p:pic>
      <p:sp>
        <p:nvSpPr>
          <p:cNvPr id="16" name="Espace réservé du contenu 2"/>
          <p:cNvSpPr txBox="1">
            <a:spLocks/>
          </p:cNvSpPr>
          <p:nvPr/>
        </p:nvSpPr>
        <p:spPr>
          <a:xfrm>
            <a:off x="7569200" y="2324100"/>
            <a:ext cx="2915159" cy="9139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0"/>
              </a:spcBef>
              <a:spcAft>
                <a:spcPts val="200"/>
              </a:spcAft>
              <a:buClr>
                <a:srgbClr val="E48312"/>
              </a:buClr>
              <a:buSzPct val="100000"/>
              <a:buFont typeface="Calibri" panose="020F0502020204030204" pitchFamily="34" charset="0"/>
              <a:buChar char=" "/>
              <a:tabLst/>
              <a:defRPr/>
            </a:pPr>
            <a:r>
              <a:rPr kumimoji="0" lang="fr-FR" sz="1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Collège Saint Jean La Madeleine </a:t>
            </a:r>
          </a:p>
        </p:txBody>
      </p:sp>
    </p:spTree>
    <p:extLst>
      <p:ext uri="{BB962C8B-B14F-4D97-AF65-F5344CB8AC3E}">
        <p14:creationId xmlns:p14="http://schemas.microsoft.com/office/powerpoint/2010/main" val="4191437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Autres récompenses </a:t>
            </a:r>
            <a:endParaRPr lang="fr-FR" dirty="0"/>
          </a:p>
        </p:txBody>
      </p:sp>
      <p:pic>
        <p:nvPicPr>
          <p:cNvPr id="4" name="Espace réservé du contenu 3"/>
          <p:cNvPicPr>
            <a:picLocks noGrp="1" noChangeAspect="1"/>
          </p:cNvPicPr>
          <p:nvPr>
            <p:ph idx="1"/>
          </p:nvPr>
        </p:nvPicPr>
        <p:blipFill>
          <a:blip r:embed="rId2"/>
          <a:stretch>
            <a:fillRect/>
          </a:stretch>
        </p:blipFill>
        <p:spPr>
          <a:xfrm>
            <a:off x="8736251" y="455608"/>
            <a:ext cx="3294704" cy="2563504"/>
          </a:xfrm>
          <a:prstGeom prst="rect">
            <a:avLst/>
          </a:prstGeom>
        </p:spPr>
      </p:pic>
      <p:pic>
        <p:nvPicPr>
          <p:cNvPr id="5" name="Image 4"/>
          <p:cNvPicPr>
            <a:picLocks noChangeAspect="1"/>
          </p:cNvPicPr>
          <p:nvPr/>
        </p:nvPicPr>
        <p:blipFill>
          <a:blip r:embed="rId3"/>
          <a:stretch>
            <a:fillRect/>
          </a:stretch>
        </p:blipFill>
        <p:spPr>
          <a:xfrm>
            <a:off x="8688278" y="3532905"/>
            <a:ext cx="3390651" cy="261984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480" y="2215325"/>
            <a:ext cx="2143432" cy="1607574"/>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7486" y="4173794"/>
            <a:ext cx="2261419" cy="1696064"/>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8231" y="345272"/>
            <a:ext cx="2090047" cy="1567535"/>
          </a:xfrm>
          <a:prstGeom prst="rect">
            <a:avLst/>
          </a:prstGeom>
        </p:spPr>
      </p:pic>
      <p:sp>
        <p:nvSpPr>
          <p:cNvPr id="9" name="ZoneTexte 8"/>
          <p:cNvSpPr txBox="1"/>
          <p:nvPr/>
        </p:nvSpPr>
        <p:spPr>
          <a:xfrm>
            <a:off x="446735" y="2532240"/>
            <a:ext cx="5338916" cy="313932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La plupart des récompenses ont été délivrées par les collèges eux-mêmes, par la commune et/ou par des partenaires privés (enseigne d’</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é</a:t>
            </a: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quipement sportif, fondation assurance, etc.). Parmi ces lots, il y a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Divers goodies (bracelets fluorescents, gourdes, etc.),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Organisation de balades à vélos,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Organisation de goûters ou de petits déjeuners,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Remises des trophées et diplômes (pour les classes gagnantes dans le collège).</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226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Organisation de la 2°édition - 2023 </a:t>
            </a:r>
            <a:endParaRPr lang="fr-FR" dirty="0"/>
          </a:p>
        </p:txBody>
      </p:sp>
      <p:sp>
        <p:nvSpPr>
          <p:cNvPr id="4" name="Espace réservé du texte 3"/>
          <p:cNvSpPr>
            <a:spLocks noGrp="1"/>
          </p:cNvSpPr>
          <p:nvPr>
            <p:ph type="body" sz="half" idx="2"/>
          </p:nvPr>
        </p:nvSpPr>
        <p:spPr>
          <a:xfrm>
            <a:off x="1097280" y="5952224"/>
            <a:ext cx="10113264" cy="594360"/>
          </a:xfrm>
        </p:spPr>
        <p:txBody>
          <a:bodyPr/>
          <a:lstStyle/>
          <a:p>
            <a:r>
              <a:rPr lang="fr-FR" dirty="0" smtClean="0"/>
              <a:t>PERSPECTIVES DU CHALLENGE </a:t>
            </a:r>
            <a:endParaRPr lang="fr-FR" dirty="0"/>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b="49652"/>
          <a:stretch/>
        </p:blipFill>
        <p:spPr>
          <a:xfrm>
            <a:off x="-104633" y="-1296538"/>
            <a:ext cx="12296633" cy="6191141"/>
          </a:xfrm>
          <a:prstGeom prst="rect">
            <a:avLst/>
          </a:prstGeom>
        </p:spPr>
      </p:pic>
      <p:sp>
        <p:nvSpPr>
          <p:cNvPr id="6" name="ZoneTexte 5"/>
          <p:cNvSpPr txBox="1"/>
          <p:nvPr/>
        </p:nvSpPr>
        <p:spPr>
          <a:xfrm>
            <a:off x="9253183" y="5020576"/>
            <a:ext cx="29388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Collège </a:t>
            </a:r>
            <a:r>
              <a:rPr kumimoji="0" lang="fr-FR" sz="1800" b="0" i="0" u="none" strike="noStrike" kern="1200" cap="none" spc="0" normalizeH="0" baseline="0" noProof="0" dirty="0" err="1" smtClean="0">
                <a:ln>
                  <a:noFill/>
                </a:ln>
                <a:solidFill>
                  <a:srgbClr val="000000"/>
                </a:solidFill>
                <a:effectLst/>
                <a:uLnTx/>
                <a:uFillTx/>
                <a:latin typeface="Calibri" panose="020F0502020204030204"/>
                <a:ea typeface="+mn-ea"/>
                <a:cs typeface="+mn-cs"/>
              </a:rPr>
              <a:t>Bruay</a:t>
            </a: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-sur-Escaut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Maquette de la ville du futur </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401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Objectifs de la deuxième édition 2023</a:t>
            </a:r>
            <a:endParaRPr lang="fr-FR" dirty="0"/>
          </a:p>
        </p:txBody>
      </p:sp>
      <p:sp>
        <p:nvSpPr>
          <p:cNvPr id="3" name="Espace réservé du contenu 2"/>
          <p:cNvSpPr>
            <a:spLocks noGrp="1"/>
          </p:cNvSpPr>
          <p:nvPr>
            <p:ph idx="1"/>
          </p:nvPr>
        </p:nvSpPr>
        <p:spPr>
          <a:xfrm>
            <a:off x="966651" y="2039170"/>
            <a:ext cx="10058400" cy="4023360"/>
          </a:xfrm>
        </p:spPr>
        <p:txBody>
          <a:bodyPr>
            <a:normAutofit fontScale="92500" lnSpcReduction="10000"/>
          </a:bodyPr>
          <a:lstStyle/>
          <a:p>
            <a:pPr>
              <a:buFont typeface="Arial" panose="020B0604020202020204" pitchFamily="34" charset="0"/>
              <a:buChar char="•"/>
            </a:pPr>
            <a:r>
              <a:rPr lang="fr-FR" dirty="0" smtClean="0"/>
              <a:t>  Avoir plus de participants (en lien avec la 3</a:t>
            </a:r>
            <a:r>
              <a:rPr lang="fr-FR" baseline="30000" dirty="0" smtClean="0"/>
              <a:t>ème</a:t>
            </a:r>
            <a:r>
              <a:rPr lang="fr-FR" dirty="0" smtClean="0"/>
              <a:t> phase de déploiement de la mission PDES)</a:t>
            </a:r>
          </a:p>
          <a:p>
            <a:pPr>
              <a:buFont typeface="Arial" panose="020B0604020202020204" pitchFamily="34" charset="0"/>
              <a:buChar char="•"/>
            </a:pPr>
            <a:r>
              <a:rPr lang="fr-FR" dirty="0"/>
              <a:t> </a:t>
            </a:r>
            <a:r>
              <a:rPr lang="fr-FR" dirty="0" smtClean="0"/>
              <a:t> Etendre le challenge au niveau régional (inviter l’ensemble des départements de la région Hauts-de-France à participer et à s’investir dans le challenge</a:t>
            </a:r>
            <a:r>
              <a:rPr lang="fr-FR" dirty="0"/>
              <a:t>) - </a:t>
            </a:r>
            <a:r>
              <a:rPr lang="fr-FR" b="1" dirty="0"/>
              <a:t>à ajuster selon l'évolution des partenariats </a:t>
            </a:r>
            <a:endParaRPr lang="fr-FR" b="1" dirty="0" smtClean="0"/>
          </a:p>
          <a:p>
            <a:pPr>
              <a:buFont typeface="Arial" panose="020B0604020202020204" pitchFamily="34" charset="0"/>
              <a:buChar char="•"/>
            </a:pPr>
            <a:r>
              <a:rPr lang="fr-FR" dirty="0"/>
              <a:t> </a:t>
            </a:r>
            <a:r>
              <a:rPr lang="fr-FR" dirty="0" smtClean="0"/>
              <a:t> Développer le concept de territoires ambassadeurs du challenge (les territoires pourront obtenir ce label en communiquant autour du challenge ou par exemple en finançant des impressions d’outils de communication, des lots, etc.)</a:t>
            </a:r>
          </a:p>
          <a:p>
            <a:pPr>
              <a:buFont typeface="Arial" panose="020B0604020202020204" pitchFamily="34" charset="0"/>
              <a:buChar char="•"/>
            </a:pPr>
            <a:r>
              <a:rPr lang="fr-FR" dirty="0"/>
              <a:t> </a:t>
            </a:r>
            <a:r>
              <a:rPr lang="fr-FR" dirty="0" smtClean="0"/>
              <a:t> Travailler à mutualiser la communication et l’organisation avec le challenge de l’éco-mobilité scolaire à destination des écoles primaires </a:t>
            </a:r>
          </a:p>
          <a:p>
            <a:pPr>
              <a:buFont typeface="Arial" panose="020B0604020202020204" pitchFamily="34" charset="0"/>
              <a:buChar char="•"/>
            </a:pPr>
            <a:r>
              <a:rPr lang="fr-FR" dirty="0"/>
              <a:t> </a:t>
            </a:r>
            <a:r>
              <a:rPr lang="fr-FR" dirty="0" smtClean="0"/>
              <a:t> Organiser le challenge plus tôt dans l’année pour anticiper les remises de prix </a:t>
            </a:r>
          </a:p>
          <a:p>
            <a:pPr>
              <a:buFont typeface="Arial" panose="020B0604020202020204" pitchFamily="34" charset="0"/>
              <a:buChar char="•"/>
            </a:pPr>
            <a:r>
              <a:rPr lang="fr-FR" dirty="0" smtClean="0"/>
              <a:t>  Faire davantage de lien avec la démarche PDES</a:t>
            </a:r>
          </a:p>
          <a:p>
            <a:pPr>
              <a:buFont typeface="Arial" panose="020B0604020202020204" pitchFamily="34" charset="0"/>
              <a:buChar char="•"/>
            </a:pPr>
            <a:r>
              <a:rPr lang="fr-FR" dirty="0"/>
              <a:t> </a:t>
            </a:r>
            <a:r>
              <a:rPr lang="fr-FR" dirty="0" smtClean="0"/>
              <a:t> Encourager les éco-délégués à suivre et animer la démarche (et davantage détailler la fiche résultat pour éviter les erreurs)</a:t>
            </a:r>
          </a:p>
          <a:p>
            <a:pPr>
              <a:buFont typeface="Arial" panose="020B0604020202020204" pitchFamily="34" charset="0"/>
              <a:buChar char="•"/>
            </a:pPr>
            <a:endParaRPr lang="fr-FR" dirty="0" smtClean="0"/>
          </a:p>
        </p:txBody>
      </p:sp>
    </p:spTree>
    <p:extLst>
      <p:ext uri="{BB962C8B-B14F-4D97-AF65-F5344CB8AC3E}">
        <p14:creationId xmlns:p14="http://schemas.microsoft.com/office/powerpoint/2010/main" val="3268277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Calendrier du challenge </a:t>
            </a:r>
            <a:r>
              <a:rPr lang="fr-FR" sz="4000" dirty="0" err="1" smtClean="0"/>
              <a:t>écomobilité</a:t>
            </a:r>
            <a:r>
              <a:rPr lang="fr-FR" sz="4000" dirty="0"/>
              <a:t> </a:t>
            </a:r>
            <a:r>
              <a:rPr lang="fr-FR" sz="4000" dirty="0" smtClean="0"/>
              <a:t>collège 2023</a:t>
            </a:r>
            <a:endParaRPr lang="fr-FR" sz="4000" dirty="0"/>
          </a:p>
        </p:txBody>
      </p:sp>
      <p:sp>
        <p:nvSpPr>
          <p:cNvPr id="5" name="Espace réservé du contenu 2"/>
          <p:cNvSpPr>
            <a:spLocks noGrp="1"/>
          </p:cNvSpPr>
          <p:nvPr>
            <p:ph idx="1"/>
          </p:nvPr>
        </p:nvSpPr>
        <p:spPr>
          <a:xfrm>
            <a:off x="373947" y="1941268"/>
            <a:ext cx="10058400" cy="4023360"/>
          </a:xfrm>
        </p:spPr>
        <p:txBody>
          <a:bodyPr/>
          <a:lstStyle/>
          <a:p>
            <a:pPr>
              <a:buFont typeface="Arial" panose="020B0604020202020204" pitchFamily="34" charset="0"/>
              <a:buChar char="•"/>
            </a:pPr>
            <a:r>
              <a:rPr lang="fr-FR" b="1" dirty="0" smtClean="0"/>
              <a:t> Dates du challenge : du 03 au 07 Avril 2023 : </a:t>
            </a:r>
          </a:p>
          <a:p>
            <a:pPr>
              <a:buFont typeface="Arial" panose="020B0604020202020204" pitchFamily="34" charset="0"/>
              <a:buChar char="•"/>
            </a:pPr>
            <a:endParaRPr lang="fr-FR" b="1" dirty="0" smtClean="0"/>
          </a:p>
        </p:txBody>
      </p:sp>
      <p:graphicFrame>
        <p:nvGraphicFramePr>
          <p:cNvPr id="4" name="Diagramme 3"/>
          <p:cNvGraphicFramePr/>
          <p:nvPr>
            <p:extLst/>
          </p:nvPr>
        </p:nvGraphicFramePr>
        <p:xfrm>
          <a:off x="632497" y="2395233"/>
          <a:ext cx="10987965" cy="235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e 7"/>
          <p:cNvGraphicFramePr/>
          <p:nvPr>
            <p:extLst/>
          </p:nvPr>
        </p:nvGraphicFramePr>
        <p:xfrm>
          <a:off x="562742" y="4749421"/>
          <a:ext cx="10987965" cy="21641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a:xfrm>
            <a:off x="4816294" y="2395233"/>
            <a:ext cx="1173707"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Du 03/04 au 07/04</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3412850" y="2395232"/>
            <a:ext cx="1173707"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Le 31/03</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Rectangle 9"/>
          <p:cNvSpPr/>
          <p:nvPr/>
        </p:nvSpPr>
        <p:spPr>
          <a:xfrm>
            <a:off x="6193203" y="2368618"/>
            <a:ext cx="2577151"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Du 11/04 au 05/05</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Rectangle 10"/>
          <p:cNvSpPr/>
          <p:nvPr/>
        </p:nvSpPr>
        <p:spPr>
          <a:xfrm>
            <a:off x="8973557" y="2368618"/>
            <a:ext cx="1200242"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Le 24/05</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 name="Rectangle 11"/>
          <p:cNvSpPr/>
          <p:nvPr/>
        </p:nvSpPr>
        <p:spPr>
          <a:xfrm>
            <a:off x="10350465" y="2368617"/>
            <a:ext cx="1200242"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Du 24/05 au 07/07</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12"/>
          <p:cNvSpPr/>
          <p:nvPr/>
        </p:nvSpPr>
        <p:spPr>
          <a:xfrm>
            <a:off x="2096597" y="2395232"/>
            <a:ext cx="1173707"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Du 06/03 au 17/03</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Rectangle 13"/>
          <p:cNvSpPr/>
          <p:nvPr/>
        </p:nvSpPr>
        <p:spPr>
          <a:xfrm>
            <a:off x="761921" y="2395231"/>
            <a:ext cx="1173707"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Le plus tôt possible jusqu’au 01/03</a:t>
            </a:r>
          </a:p>
        </p:txBody>
      </p:sp>
      <p:sp>
        <p:nvSpPr>
          <p:cNvPr id="15" name="Rectangle 14"/>
          <p:cNvSpPr/>
          <p:nvPr/>
        </p:nvSpPr>
        <p:spPr>
          <a:xfrm>
            <a:off x="4564795" y="4844601"/>
            <a:ext cx="3074255"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Du 02/05 au 10/05</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 name="Rectangle 19"/>
          <p:cNvSpPr/>
          <p:nvPr/>
        </p:nvSpPr>
        <p:spPr>
          <a:xfrm>
            <a:off x="1244865" y="4844601"/>
            <a:ext cx="2637807"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NOV/DEC</a:t>
            </a:r>
            <a:r>
              <a:rPr kumimoji="0" lang="fr-FR" sz="12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2022</a:t>
            </a:r>
          </a:p>
        </p:txBody>
      </p:sp>
      <p:sp>
        <p:nvSpPr>
          <p:cNvPr id="21" name="Rectangle 20"/>
          <p:cNvSpPr/>
          <p:nvPr/>
        </p:nvSpPr>
        <p:spPr>
          <a:xfrm>
            <a:off x="7936326" y="4837812"/>
            <a:ext cx="3178143" cy="5124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Du 15/05 au 07/07</a:t>
            </a: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Espace réservé du contenu 2"/>
          <p:cNvSpPr txBox="1">
            <a:spLocks/>
          </p:cNvSpPr>
          <p:nvPr/>
        </p:nvSpPr>
        <p:spPr>
          <a:xfrm>
            <a:off x="292065" y="4303468"/>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r>
              <a:rPr kumimoji="0" lang="fr-FR" sz="2000" b="1"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 Calendrier technique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Arial" panose="020B0604020202020204" pitchFamily="34" charset="0"/>
              <a:buChar char="•"/>
              <a:tabLst/>
              <a:defRPr/>
            </a:pPr>
            <a:endParaRPr kumimoji="0" lang="fr-FR" sz="2000" b="1"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30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smtClean="0"/>
              <a:t>Comment les territoires (AOM, départements, </a:t>
            </a:r>
            <a:r>
              <a:rPr lang="fr-FR" sz="3600" dirty="0"/>
              <a:t>communes</a:t>
            </a:r>
            <a:r>
              <a:rPr lang="fr-FR" sz="3600" dirty="0" smtClean="0"/>
              <a:t>, intercommunalités, etc.) peuvent-ils s’impliquer ?</a:t>
            </a:r>
            <a:endParaRPr lang="fr-FR" sz="3600" dirty="0"/>
          </a:p>
        </p:txBody>
      </p:sp>
      <p:sp>
        <p:nvSpPr>
          <p:cNvPr id="3" name="Espace réservé du contenu 2"/>
          <p:cNvSpPr>
            <a:spLocks noGrp="1"/>
          </p:cNvSpPr>
          <p:nvPr>
            <p:ph idx="1"/>
          </p:nvPr>
        </p:nvSpPr>
        <p:spPr>
          <a:xfrm>
            <a:off x="1299421" y="1965204"/>
            <a:ext cx="8596668" cy="4258872"/>
          </a:xfrm>
        </p:spPr>
        <p:txBody>
          <a:bodyPr>
            <a:normAutofit fontScale="92500" lnSpcReduction="10000"/>
          </a:bodyPr>
          <a:lstStyle/>
          <a:p>
            <a:pPr>
              <a:buFont typeface="Arial" panose="020B0604020202020204" pitchFamily="34" charset="0"/>
              <a:buChar char="•"/>
            </a:pPr>
            <a:r>
              <a:rPr lang="fr-FR" dirty="0" smtClean="0"/>
              <a:t>  Relais </a:t>
            </a:r>
            <a:r>
              <a:rPr lang="fr-FR" dirty="0"/>
              <a:t>d’information sur l’existence du Challenge via vos </a:t>
            </a:r>
            <a:r>
              <a:rPr lang="fr-FR" dirty="0" smtClean="0"/>
              <a:t>sites internet</a:t>
            </a:r>
            <a:r>
              <a:rPr lang="fr-FR" dirty="0"/>
              <a:t>, journaux municipaux et tout support de communication </a:t>
            </a:r>
            <a:r>
              <a:rPr lang="fr-FR" dirty="0" smtClean="0"/>
              <a:t>à destination </a:t>
            </a:r>
            <a:r>
              <a:rPr lang="fr-FR" dirty="0"/>
              <a:t>des habitants (vous pouvez télécharger la signature </a:t>
            </a:r>
            <a:r>
              <a:rPr lang="fr-FR" dirty="0" smtClean="0"/>
              <a:t>du challenge </a:t>
            </a:r>
            <a:r>
              <a:rPr lang="fr-FR" dirty="0"/>
              <a:t>mail sur notre </a:t>
            </a:r>
            <a:r>
              <a:rPr lang="fr-FR" dirty="0" smtClean="0"/>
              <a:t>site)</a:t>
            </a:r>
          </a:p>
          <a:p>
            <a:pPr>
              <a:buFont typeface="Arial" panose="020B0604020202020204" pitchFamily="34" charset="0"/>
              <a:buChar char="•"/>
            </a:pPr>
            <a:r>
              <a:rPr lang="fr-FR" dirty="0"/>
              <a:t> </a:t>
            </a:r>
            <a:r>
              <a:rPr lang="fr-FR" dirty="0" smtClean="0"/>
              <a:t> Information </a:t>
            </a:r>
            <a:r>
              <a:rPr lang="fr-FR" dirty="0"/>
              <a:t>directe des collèges de votre territoire (nous </a:t>
            </a:r>
            <a:r>
              <a:rPr lang="fr-FR" dirty="0" smtClean="0"/>
              <a:t>pouvons mettre </a:t>
            </a:r>
            <a:r>
              <a:rPr lang="fr-FR" dirty="0"/>
              <a:t>à votre disposition des </a:t>
            </a:r>
            <a:r>
              <a:rPr lang="fr-FR" dirty="0" smtClean="0"/>
              <a:t>courriers-types)</a:t>
            </a:r>
          </a:p>
          <a:p>
            <a:pPr>
              <a:buFont typeface="Arial" panose="020B0604020202020204" pitchFamily="34" charset="0"/>
              <a:buChar char="•"/>
            </a:pPr>
            <a:r>
              <a:rPr lang="fr-FR" dirty="0"/>
              <a:t> </a:t>
            </a:r>
            <a:r>
              <a:rPr lang="fr-FR" dirty="0" smtClean="0"/>
              <a:t> Personnalisation </a:t>
            </a:r>
            <a:r>
              <a:rPr lang="fr-FR" dirty="0"/>
              <a:t>des supports de </a:t>
            </a:r>
            <a:r>
              <a:rPr lang="fr-FR" dirty="0" smtClean="0"/>
              <a:t>communication avec </a:t>
            </a:r>
            <a:r>
              <a:rPr lang="fr-FR" dirty="0"/>
              <a:t>les logos de votre </a:t>
            </a:r>
            <a:r>
              <a:rPr lang="fr-FR" dirty="0" smtClean="0"/>
              <a:t>collectivité</a:t>
            </a:r>
          </a:p>
          <a:p>
            <a:pPr>
              <a:buFont typeface="Arial" panose="020B0604020202020204" pitchFamily="34" charset="0"/>
              <a:buChar char="•"/>
            </a:pPr>
            <a:r>
              <a:rPr lang="fr-FR" dirty="0"/>
              <a:t> </a:t>
            </a:r>
            <a:r>
              <a:rPr lang="fr-FR" dirty="0" smtClean="0"/>
              <a:t> Organiser </a:t>
            </a:r>
            <a:r>
              <a:rPr lang="fr-FR" dirty="0"/>
              <a:t>aux côtés de l'établissement des animations </a:t>
            </a:r>
            <a:r>
              <a:rPr lang="fr-FR" dirty="0" smtClean="0"/>
              <a:t>sur l'éco-mobilité </a:t>
            </a:r>
            <a:r>
              <a:rPr lang="fr-FR" dirty="0"/>
              <a:t>pour les </a:t>
            </a:r>
            <a:r>
              <a:rPr lang="fr-FR" dirty="0" smtClean="0"/>
              <a:t>élèves </a:t>
            </a:r>
            <a:r>
              <a:rPr lang="fr-FR" dirty="0"/>
              <a:t>et le </a:t>
            </a:r>
            <a:r>
              <a:rPr lang="fr-FR" dirty="0" smtClean="0"/>
              <a:t>personnel</a:t>
            </a:r>
          </a:p>
          <a:p>
            <a:pPr>
              <a:buFont typeface="Arial" panose="020B0604020202020204" pitchFamily="34" charset="0"/>
              <a:buChar char="•"/>
            </a:pPr>
            <a:r>
              <a:rPr lang="fr-FR" dirty="0"/>
              <a:t> </a:t>
            </a:r>
            <a:r>
              <a:rPr lang="fr-FR" dirty="0" smtClean="0"/>
              <a:t> Remises </a:t>
            </a:r>
            <a:r>
              <a:rPr lang="fr-FR" dirty="0"/>
              <a:t>de prix </a:t>
            </a:r>
            <a:r>
              <a:rPr lang="fr-FR" dirty="0" smtClean="0"/>
              <a:t>locales</a:t>
            </a:r>
            <a:endParaRPr lang="fr-FR" dirty="0">
              <a:cs typeface="Calibri"/>
            </a:endParaRPr>
          </a:p>
          <a:p>
            <a:pPr>
              <a:buFont typeface="Arial" panose="020B0604020202020204" pitchFamily="34" charset="0"/>
              <a:buChar char="•"/>
            </a:pPr>
            <a:r>
              <a:rPr lang="fr-FR" dirty="0" smtClean="0">
                <a:cs typeface="Calibri"/>
              </a:rPr>
              <a:t>  </a:t>
            </a:r>
            <a:r>
              <a:rPr lang="fr-FR" dirty="0" smtClean="0"/>
              <a:t>Animations </a:t>
            </a:r>
            <a:r>
              <a:rPr lang="fr-FR" dirty="0"/>
              <a:t>pendant le challenge </a:t>
            </a:r>
            <a:r>
              <a:rPr lang="fr-FR" dirty="0" smtClean="0"/>
              <a:t>…</a:t>
            </a:r>
          </a:p>
          <a:p>
            <a:pPr>
              <a:buFont typeface="Arial" panose="020B0604020202020204" pitchFamily="34" charset="0"/>
              <a:buChar char="•"/>
            </a:pPr>
            <a:r>
              <a:rPr lang="fr-FR" dirty="0">
                <a:cs typeface="Calibri"/>
              </a:rPr>
              <a:t> </a:t>
            </a:r>
            <a:r>
              <a:rPr lang="fr-FR" dirty="0" smtClean="0">
                <a:cs typeface="Calibri"/>
              </a:rPr>
              <a:t> Soutien </a:t>
            </a:r>
            <a:r>
              <a:rPr lang="fr-FR" dirty="0">
                <a:cs typeface="Calibri"/>
              </a:rPr>
              <a:t>matériel </a:t>
            </a:r>
            <a:r>
              <a:rPr lang="fr-FR" sz="1400" i="1" dirty="0"/>
              <a:t>(stationnement vélo, aide mise en place d'un test </a:t>
            </a:r>
            <a:r>
              <a:rPr lang="fr-FR" sz="1400" i="1" dirty="0" err="1" smtClean="0"/>
              <a:t>Carapatte</a:t>
            </a:r>
            <a:r>
              <a:rPr lang="fr-FR" sz="1400" i="1" dirty="0" smtClean="0"/>
              <a:t>/Pédibus)</a:t>
            </a:r>
          </a:p>
          <a:p>
            <a:pPr>
              <a:buFont typeface="Arial" panose="020B0604020202020204" pitchFamily="34" charset="0"/>
              <a:buChar char="•"/>
            </a:pPr>
            <a:r>
              <a:rPr lang="fr-FR" dirty="0" smtClean="0">
                <a:cs typeface="Calibri"/>
              </a:rPr>
              <a:t>  Test </a:t>
            </a:r>
            <a:r>
              <a:rPr lang="fr-FR" dirty="0">
                <a:cs typeface="Calibri"/>
              </a:rPr>
              <a:t>de rue scolaire / rue aux </a:t>
            </a:r>
            <a:r>
              <a:rPr lang="fr-FR" dirty="0" smtClean="0">
                <a:cs typeface="Calibri"/>
              </a:rPr>
              <a:t>enfants </a:t>
            </a:r>
            <a:endParaRPr lang="fr-FR" dirty="0">
              <a:cs typeface="Calibri"/>
            </a:endParaRPr>
          </a:p>
          <a:p>
            <a:endParaRPr lang="fr-FR" dirty="0"/>
          </a:p>
        </p:txBody>
      </p:sp>
    </p:spTree>
    <p:extLst>
      <p:ext uri="{BB962C8B-B14F-4D97-AF65-F5344CB8AC3E}">
        <p14:creationId xmlns:p14="http://schemas.microsoft.com/office/powerpoint/2010/main" val="405836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286603"/>
            <a:ext cx="6490875" cy="1450757"/>
          </a:xfrm>
        </p:spPr>
        <p:txBody>
          <a:bodyPr>
            <a:normAutofit/>
          </a:bodyPr>
          <a:lstStyle/>
          <a:p>
            <a:r>
              <a:rPr lang="fr-FR" dirty="0" smtClean="0"/>
              <a:t>Récompensez </a:t>
            </a:r>
            <a:r>
              <a:rPr lang="fr-FR" dirty="0"/>
              <a:t>les </a:t>
            </a:r>
            <a:r>
              <a:rPr lang="fr-FR" dirty="0" smtClean="0"/>
              <a:t>élèves </a:t>
            </a:r>
            <a:r>
              <a:rPr lang="fr-FR" dirty="0"/>
              <a:t>de votre territoire</a:t>
            </a:r>
          </a:p>
        </p:txBody>
      </p:sp>
      <p:sp>
        <p:nvSpPr>
          <p:cNvPr id="3" name="Espace réservé du contenu 2"/>
          <p:cNvSpPr>
            <a:spLocks noGrp="1"/>
          </p:cNvSpPr>
          <p:nvPr>
            <p:ph idx="1"/>
          </p:nvPr>
        </p:nvSpPr>
        <p:spPr>
          <a:xfrm>
            <a:off x="1097280" y="2146942"/>
            <a:ext cx="7374916" cy="3880773"/>
          </a:xfrm>
        </p:spPr>
        <p:txBody>
          <a:bodyPr>
            <a:normAutofit fontScale="85000" lnSpcReduction="20000"/>
          </a:bodyPr>
          <a:lstStyle/>
          <a:p>
            <a:pPr marL="0" indent="0">
              <a:buNone/>
            </a:pPr>
            <a:r>
              <a:rPr lang="fr-FR" b="1" dirty="0" smtClean="0"/>
              <a:t>Exemples de récompenses :</a:t>
            </a:r>
          </a:p>
          <a:p>
            <a:pPr marL="0" indent="0">
              <a:buNone/>
            </a:pPr>
            <a:endParaRPr lang="fr-FR" b="1" dirty="0"/>
          </a:p>
          <a:p>
            <a:pPr>
              <a:buFont typeface="Arial" panose="020B0604020202020204" pitchFamily="34" charset="0"/>
              <a:buChar char="•"/>
            </a:pPr>
            <a:r>
              <a:rPr lang="fr-FR" dirty="0" smtClean="0"/>
              <a:t>  Kit </a:t>
            </a:r>
            <a:r>
              <a:rPr lang="fr-FR" dirty="0"/>
              <a:t>sécurité piétons/vélos (kit éclairage, casque, brassards </a:t>
            </a:r>
            <a:r>
              <a:rPr lang="fr-FR" dirty="0" smtClean="0"/>
              <a:t>fluo magnétiques, </a:t>
            </a:r>
            <a:r>
              <a:rPr lang="fr-FR" dirty="0"/>
              <a:t>etc</a:t>
            </a:r>
            <a:r>
              <a:rPr lang="fr-FR" dirty="0" smtClean="0"/>
              <a:t>.)</a:t>
            </a:r>
          </a:p>
          <a:p>
            <a:pPr>
              <a:buFont typeface="Arial" panose="020B0604020202020204" pitchFamily="34" charset="0"/>
              <a:buChar char="•"/>
            </a:pPr>
            <a:r>
              <a:rPr lang="fr-FR" dirty="0"/>
              <a:t> </a:t>
            </a:r>
            <a:r>
              <a:rPr lang="fr-FR" dirty="0" smtClean="0"/>
              <a:t> Titres </a:t>
            </a:r>
            <a:r>
              <a:rPr lang="fr-FR" dirty="0"/>
              <a:t>de transport en </a:t>
            </a:r>
            <a:r>
              <a:rPr lang="fr-FR" dirty="0" smtClean="0"/>
              <a:t>commun</a:t>
            </a:r>
          </a:p>
          <a:p>
            <a:pPr>
              <a:buFont typeface="Arial" panose="020B0604020202020204" pitchFamily="34" charset="0"/>
              <a:buChar char="•"/>
            </a:pPr>
            <a:r>
              <a:rPr lang="fr-FR" dirty="0"/>
              <a:t> </a:t>
            </a:r>
            <a:r>
              <a:rPr lang="fr-FR" dirty="0" smtClean="0"/>
              <a:t> Gourdes </a:t>
            </a:r>
            <a:r>
              <a:rPr lang="fr-FR" dirty="0"/>
              <a:t>personnalisées </a:t>
            </a:r>
            <a:endParaRPr lang="fr-FR" dirty="0" smtClean="0"/>
          </a:p>
          <a:p>
            <a:pPr>
              <a:buFont typeface="Arial" panose="020B0604020202020204" pitchFamily="34" charset="0"/>
              <a:buChar char="•"/>
            </a:pPr>
            <a:r>
              <a:rPr lang="fr-FR" dirty="0"/>
              <a:t> </a:t>
            </a:r>
            <a:r>
              <a:rPr lang="fr-FR" dirty="0" smtClean="0"/>
              <a:t> Agendas </a:t>
            </a:r>
            <a:endParaRPr lang="fr-FR" dirty="0"/>
          </a:p>
          <a:p>
            <a:pPr>
              <a:buFont typeface="Arial" panose="020B0604020202020204" pitchFamily="34" charset="0"/>
              <a:buChar char="•"/>
            </a:pPr>
            <a:r>
              <a:rPr lang="fr-FR" dirty="0"/>
              <a:t> </a:t>
            </a:r>
            <a:r>
              <a:rPr lang="fr-FR" dirty="0" smtClean="0"/>
              <a:t> Sacs </a:t>
            </a:r>
            <a:r>
              <a:rPr lang="fr-FR" dirty="0"/>
              <a:t>à dos ou sac en toile de jute </a:t>
            </a:r>
          </a:p>
          <a:p>
            <a:pPr>
              <a:buFont typeface="Arial" panose="020B0604020202020204" pitchFamily="34" charset="0"/>
              <a:buChar char="•"/>
            </a:pPr>
            <a:r>
              <a:rPr lang="fr-FR" dirty="0" smtClean="0"/>
              <a:t>  Animations </a:t>
            </a:r>
            <a:r>
              <a:rPr lang="fr-FR" dirty="0"/>
              <a:t>: </a:t>
            </a:r>
            <a:endParaRPr lang="fr-FR" dirty="0" smtClean="0"/>
          </a:p>
          <a:p>
            <a:pPr lvl="1">
              <a:buFont typeface="Arial" panose="020B0604020202020204" pitchFamily="34" charset="0"/>
              <a:buChar char="•"/>
            </a:pPr>
            <a:r>
              <a:rPr lang="fr-FR" dirty="0"/>
              <a:t> </a:t>
            </a:r>
            <a:r>
              <a:rPr lang="fr-FR" dirty="0" smtClean="0"/>
              <a:t>Atelier de maniabilité vélo, </a:t>
            </a:r>
            <a:r>
              <a:rPr lang="fr-FR" dirty="0"/>
              <a:t>Atelier de réparation vélo, </a:t>
            </a:r>
            <a:r>
              <a:rPr lang="fr-FR" dirty="0" smtClean="0"/>
              <a:t>etc.</a:t>
            </a:r>
          </a:p>
          <a:p>
            <a:pPr lvl="1">
              <a:buFont typeface="Arial" panose="020B0604020202020204" pitchFamily="34" charset="0"/>
              <a:buChar char="•"/>
            </a:pPr>
            <a:r>
              <a:rPr lang="fr-FR" dirty="0"/>
              <a:t> </a:t>
            </a:r>
            <a:r>
              <a:rPr lang="fr-FR" dirty="0" smtClean="0"/>
              <a:t>Animations sportives, culturelles </a:t>
            </a:r>
            <a:r>
              <a:rPr lang="fr-FR" dirty="0"/>
              <a:t>etc</a:t>
            </a:r>
            <a:r>
              <a:rPr lang="fr-FR" dirty="0" smtClean="0"/>
              <a:t>.</a:t>
            </a:r>
          </a:p>
          <a:p>
            <a:pPr lvl="1">
              <a:buFont typeface="Arial" panose="020B0604020202020204" pitchFamily="34" charset="0"/>
              <a:buChar char="•"/>
            </a:pPr>
            <a:r>
              <a:rPr lang="fr-FR" dirty="0" smtClean="0"/>
              <a:t> Accès </a:t>
            </a:r>
            <a:r>
              <a:rPr lang="fr-FR" dirty="0"/>
              <a:t>gratuit à des équipements </a:t>
            </a:r>
            <a:r>
              <a:rPr lang="fr-FR" dirty="0" smtClean="0"/>
              <a:t>municipaux </a:t>
            </a:r>
            <a:r>
              <a:rPr lang="fr-FR" dirty="0"/>
              <a:t>ou communautaire (ex : piscine, ...)</a:t>
            </a:r>
            <a:endParaRPr lang="fr-FR" dirty="0" smtClean="0"/>
          </a:p>
          <a:p>
            <a:pPr>
              <a:buFont typeface="Arial" panose="020B0604020202020204" pitchFamily="34" charset="0"/>
              <a:buChar char="•"/>
            </a:pPr>
            <a:r>
              <a:rPr lang="fr-FR" dirty="0" smtClean="0"/>
              <a:t>  Etc.</a:t>
            </a:r>
            <a:endParaRPr lang="fr-FR" dirty="0"/>
          </a:p>
        </p:txBody>
      </p:sp>
    </p:spTree>
    <p:extLst>
      <p:ext uri="{BB962C8B-B14F-4D97-AF65-F5344CB8AC3E}">
        <p14:creationId xmlns:p14="http://schemas.microsoft.com/office/powerpoint/2010/main" val="199508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84064"/>
            <a:ext cx="3200400" cy="2286000"/>
          </a:xfrm>
        </p:spPr>
        <p:txBody>
          <a:bodyPr/>
          <a:lstStyle/>
          <a:p>
            <a:r>
              <a:rPr lang="fr-FR" dirty="0" smtClean="0"/>
              <a:t>Contact </a:t>
            </a:r>
            <a:endParaRPr lang="fr-FR" dirty="0"/>
          </a:p>
        </p:txBody>
      </p:sp>
      <p:sp>
        <p:nvSpPr>
          <p:cNvPr id="4" name="Espace réservé du texte 3"/>
          <p:cNvSpPr>
            <a:spLocks noGrp="1"/>
          </p:cNvSpPr>
          <p:nvPr>
            <p:ph type="body" sz="half" idx="2"/>
          </p:nvPr>
        </p:nvSpPr>
        <p:spPr/>
        <p:txBody>
          <a:bodyPr/>
          <a:lstStyle/>
          <a:p>
            <a:endParaRPr lang="fr-FR" dirty="0"/>
          </a:p>
        </p:txBody>
      </p:sp>
      <p:pic>
        <p:nvPicPr>
          <p:cNvPr id="5" name="Image 4"/>
          <p:cNvPicPr>
            <a:picLocks noChangeAspect="1"/>
          </p:cNvPicPr>
          <p:nvPr/>
        </p:nvPicPr>
        <p:blipFill>
          <a:blip r:embed="rId2"/>
          <a:stretch>
            <a:fillRect/>
          </a:stretch>
        </p:blipFill>
        <p:spPr>
          <a:xfrm>
            <a:off x="4824284" y="2274553"/>
            <a:ext cx="2745793" cy="3089017"/>
          </a:xfrm>
          <a:prstGeom prst="rect">
            <a:avLst/>
          </a:prstGeom>
        </p:spPr>
      </p:pic>
      <p:sp>
        <p:nvSpPr>
          <p:cNvPr id="6" name="Espace réservé du contenu 2"/>
          <p:cNvSpPr txBox="1">
            <a:spLocks/>
          </p:cNvSpPr>
          <p:nvPr/>
        </p:nvSpPr>
        <p:spPr>
          <a:xfrm>
            <a:off x="7903135" y="2780564"/>
            <a:ext cx="4512988" cy="3317938"/>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Raphaël HONOREZ </a:t>
            </a:r>
            <a:b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b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Chargé de mission PDES - </a:t>
            </a:r>
            <a:r>
              <a:rPr kumimoji="0" lang="fr-FR" sz="2000" b="0" i="0" u="none" strike="noStrike" kern="1200" cap="none" spc="0" normalizeH="0" baseline="0" noProof="0" dirty="0" err="1" smtClean="0">
                <a:ln>
                  <a:noFill/>
                </a:ln>
                <a:solidFill>
                  <a:srgbClr val="000000"/>
                </a:solidFill>
                <a:effectLst/>
                <a:uLnTx/>
                <a:uFillTx/>
                <a:latin typeface="Calibri" panose="020F0502020204030204"/>
                <a:ea typeface="+mn-ea"/>
                <a:cs typeface="+mn-cs"/>
              </a:rPr>
              <a:t>Crem</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b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b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5 rue Jules de </a:t>
            </a:r>
            <a:r>
              <a:rPr kumimoji="0" lang="fr-FR" sz="2000" b="0" i="0" u="none" strike="noStrike" kern="1200" cap="none" spc="0" normalizeH="0" baseline="0" noProof="0" dirty="0" err="1" smtClean="0">
                <a:ln>
                  <a:noFill/>
                </a:ln>
                <a:solidFill>
                  <a:srgbClr val="000000"/>
                </a:solidFill>
                <a:effectLst/>
                <a:uLnTx/>
                <a:uFillTx/>
                <a:latin typeface="Calibri" panose="020F0502020204030204"/>
                <a:ea typeface="+mn-ea"/>
                <a:cs typeface="+mn-cs"/>
              </a:rPr>
              <a:t>Vicq</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b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b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59 800 LILLE </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hlinkClick r:id="rId3"/>
              </a:rPr>
              <a:t>raphael.honorez@ecomobilite.org</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b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b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Tél : 03 20 52 97 58 – 07 49 86 18 34</a:t>
            </a:r>
            <a:b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b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site ADAV : </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hlinkClick r:id="rId4"/>
              </a:rPr>
              <a:t>www.droitauvelo.org</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b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b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site </a:t>
            </a:r>
            <a:r>
              <a:rPr kumimoji="0" lang="fr-FR" sz="2000" b="0" i="0" u="none" strike="noStrike" kern="1200" cap="none" spc="0" normalizeH="0" baseline="0" noProof="0" dirty="0" err="1" smtClean="0">
                <a:ln>
                  <a:noFill/>
                </a:ln>
                <a:solidFill>
                  <a:srgbClr val="000000"/>
                </a:solidFill>
                <a:effectLst/>
                <a:uLnTx/>
                <a:uFillTx/>
                <a:latin typeface="Calibri" panose="020F0502020204030204"/>
                <a:ea typeface="+mn-ea"/>
                <a:cs typeface="+mn-cs"/>
              </a:rPr>
              <a:t>Crem</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hlinkClick r:id="rId5"/>
              </a:rPr>
              <a:t>www.ecomobilite.org</a:t>
            </a:r>
            <a:r>
              <a:rPr kumimoji="0" lang="fr-FR" sz="20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fr-FR" sz="2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17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solidFill>
                  <a:srgbClr val="6AC2BF"/>
                </a:solidFill>
              </a:rPr>
              <a:t>VIDEOS COURTES</a:t>
            </a:r>
            <a:endParaRPr lang="fr-FR" dirty="0"/>
          </a:p>
        </p:txBody>
      </p:sp>
      <p:sp>
        <p:nvSpPr>
          <p:cNvPr id="3" name="Espace réservé du texte 2"/>
          <p:cNvSpPr>
            <a:spLocks noGrp="1"/>
          </p:cNvSpPr>
          <p:nvPr>
            <p:ph type="body" idx="1"/>
          </p:nvPr>
        </p:nvSpPr>
        <p:spPr>
          <a:xfrm>
            <a:off x="275771" y="1290144"/>
            <a:ext cx="5013960" cy="5321113"/>
          </a:xfrm>
          <a:solidFill>
            <a:schemeClr val="bg1"/>
          </a:solidFill>
        </p:spPr>
        <p:txBody>
          <a:bodyPr>
            <a:normAutofit fontScale="55000" lnSpcReduction="20000"/>
          </a:bodyPr>
          <a:lstStyle/>
          <a:p>
            <a:pPr marL="114300" indent="0">
              <a:lnSpc>
                <a:spcPct val="160000"/>
              </a:lnSpc>
              <a:buNone/>
            </a:pPr>
            <a:r>
              <a:rPr lang="fr-FR" sz="4200" b="1" dirty="0" smtClean="0">
                <a:solidFill>
                  <a:srgbClr val="C00000"/>
                </a:solidFill>
              </a:rPr>
              <a:t>Faut que ca bouge</a:t>
            </a:r>
            <a:endParaRPr lang="fr-FR" sz="4200" b="1" dirty="0">
              <a:solidFill>
                <a:schemeClr val="tx1"/>
              </a:solidFill>
            </a:endParaRPr>
          </a:p>
          <a:p>
            <a:pPr marL="114300" indent="0">
              <a:lnSpc>
                <a:spcPct val="160000"/>
              </a:lnSpc>
              <a:buNone/>
            </a:pPr>
            <a:r>
              <a:rPr lang="fr-FR" b="1" i="1" dirty="0" smtClean="0">
                <a:solidFill>
                  <a:schemeClr val="tx1"/>
                </a:solidFill>
              </a:rPr>
              <a:t>Série documentaire sur l’écomobilité produite par EKODEV </a:t>
            </a:r>
          </a:p>
          <a:p>
            <a:pPr marL="114300" indent="0">
              <a:lnSpc>
                <a:spcPct val="160000"/>
              </a:lnSpc>
              <a:buNone/>
            </a:pPr>
            <a:r>
              <a:rPr lang="fr-FR" b="1" i="1" dirty="0" smtClean="0">
                <a:solidFill>
                  <a:schemeClr val="tx1"/>
                </a:solidFill>
              </a:rPr>
              <a:t>Durée : 9 minutes / épisode</a:t>
            </a:r>
          </a:p>
          <a:p>
            <a:pPr marL="114300" indent="0">
              <a:lnSpc>
                <a:spcPct val="160000"/>
              </a:lnSpc>
              <a:buNone/>
            </a:pPr>
            <a:endParaRPr lang="fr-FR" b="1" i="1" dirty="0" smtClean="0">
              <a:solidFill>
                <a:schemeClr val="tx1"/>
              </a:solidFill>
            </a:endParaRPr>
          </a:p>
          <a:p>
            <a:pPr marL="114300" indent="0">
              <a:lnSpc>
                <a:spcPct val="160000"/>
              </a:lnSpc>
              <a:buNone/>
            </a:pPr>
            <a:r>
              <a:rPr lang="fr-FR" b="1" dirty="0" smtClean="0">
                <a:solidFill>
                  <a:schemeClr val="tx1"/>
                </a:solidFill>
              </a:rPr>
              <a:t>THEMES </a:t>
            </a:r>
          </a:p>
          <a:p>
            <a:pPr>
              <a:lnSpc>
                <a:spcPct val="160000"/>
              </a:lnSpc>
            </a:pPr>
            <a:r>
              <a:rPr lang="fr-FR" b="1" dirty="0" smtClean="0">
                <a:solidFill>
                  <a:schemeClr val="tx1"/>
                </a:solidFill>
              </a:rPr>
              <a:t>Les transports du futur seront-ils plus écologiques ? </a:t>
            </a:r>
          </a:p>
          <a:p>
            <a:pPr>
              <a:lnSpc>
                <a:spcPct val="160000"/>
              </a:lnSpc>
            </a:pPr>
            <a:r>
              <a:rPr lang="fr-FR" b="1" dirty="0" smtClean="0">
                <a:solidFill>
                  <a:schemeClr val="tx1"/>
                </a:solidFill>
              </a:rPr>
              <a:t>Faut-il arrêter de se déplacer ? </a:t>
            </a:r>
          </a:p>
          <a:p>
            <a:pPr>
              <a:lnSpc>
                <a:spcPct val="160000"/>
              </a:lnSpc>
            </a:pPr>
            <a:r>
              <a:rPr lang="fr-FR" b="1" dirty="0" smtClean="0">
                <a:solidFill>
                  <a:schemeClr val="tx1"/>
                </a:solidFill>
              </a:rPr>
              <a:t>Faut-il des pistes cyclables partout ? </a:t>
            </a:r>
          </a:p>
          <a:p>
            <a:pPr>
              <a:lnSpc>
                <a:spcPct val="160000"/>
              </a:lnSpc>
            </a:pPr>
            <a:r>
              <a:rPr lang="fr-FR" b="1" dirty="0" smtClean="0">
                <a:solidFill>
                  <a:schemeClr val="tx1"/>
                </a:solidFill>
              </a:rPr>
              <a:t>Peut-on vivre sans voiture ? </a:t>
            </a:r>
          </a:p>
          <a:p>
            <a:pPr>
              <a:lnSpc>
                <a:spcPct val="160000"/>
              </a:lnSpc>
            </a:pPr>
            <a:r>
              <a:rPr lang="fr-FR" b="1" dirty="0" smtClean="0">
                <a:solidFill>
                  <a:schemeClr val="tx1"/>
                </a:solidFill>
              </a:rPr>
              <a:t>Comment changer les comportements ? </a:t>
            </a:r>
          </a:p>
          <a:p>
            <a:pPr marL="114300" indent="0">
              <a:lnSpc>
                <a:spcPct val="160000"/>
              </a:lnSpc>
              <a:buNone/>
            </a:pPr>
            <a:endParaRPr lang="fr-FR" dirty="0"/>
          </a:p>
        </p:txBody>
      </p:sp>
      <p:pic>
        <p:nvPicPr>
          <p:cNvPr id="4" name="Image 3"/>
          <p:cNvPicPr>
            <a:picLocks noChangeAspect="1"/>
          </p:cNvPicPr>
          <p:nvPr/>
        </p:nvPicPr>
        <p:blipFill>
          <a:blip r:embed="rId2"/>
          <a:stretch>
            <a:fillRect/>
          </a:stretch>
        </p:blipFill>
        <p:spPr>
          <a:xfrm>
            <a:off x="5834120" y="1980893"/>
            <a:ext cx="5548651" cy="3254400"/>
          </a:xfrm>
          <a:prstGeom prst="rect">
            <a:avLst/>
          </a:prstGeom>
        </p:spPr>
      </p:pic>
    </p:spTree>
    <p:extLst>
      <p:ext uri="{BB962C8B-B14F-4D97-AF65-F5344CB8AC3E}">
        <p14:creationId xmlns:p14="http://schemas.microsoft.com/office/powerpoint/2010/main" val="269564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p:txBody>
          <a:bodyPr/>
          <a:lstStyle/>
          <a:p>
            <a:endParaRPr lang="fr-FR" dirty="0"/>
          </a:p>
        </p:txBody>
      </p:sp>
      <p:pic>
        <p:nvPicPr>
          <p:cNvPr id="6" name="Image 5">
            <a:hlinkClick r:id="rId2"/>
          </p:cNvPr>
          <p:cNvPicPr>
            <a:picLocks noChangeAspect="1"/>
          </p:cNvPicPr>
          <p:nvPr/>
        </p:nvPicPr>
        <p:blipFill>
          <a:blip r:embed="rId3"/>
          <a:stretch>
            <a:fillRect/>
          </a:stretch>
        </p:blipFill>
        <p:spPr>
          <a:xfrm>
            <a:off x="1596000" y="274638"/>
            <a:ext cx="9000000" cy="5939732"/>
          </a:xfrm>
          <a:prstGeom prst="rect">
            <a:avLst/>
          </a:prstGeom>
        </p:spPr>
      </p:pic>
    </p:spTree>
    <p:extLst>
      <p:ext uri="{BB962C8B-B14F-4D97-AF65-F5344CB8AC3E}">
        <p14:creationId xmlns:p14="http://schemas.microsoft.com/office/powerpoint/2010/main" val="1009848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63409" y="1646296"/>
            <a:ext cx="11652641" cy="5211704"/>
          </a:xfrm>
        </p:spPr>
        <p:txBody>
          <a:bodyPr>
            <a:normAutofit/>
          </a:bodyPr>
          <a:lstStyle/>
          <a:p>
            <a:r>
              <a:rPr lang="fr-FR" dirty="0" smtClean="0"/>
              <a:t>Convention pluriannuelle d’objectifs 2022-2024 :</a:t>
            </a:r>
          </a:p>
          <a:p>
            <a:pPr marL="0" indent="0">
              <a:buNone/>
            </a:pPr>
            <a:r>
              <a:rPr lang="fr-FR" dirty="0"/>
              <a:t>	</a:t>
            </a:r>
            <a:r>
              <a:rPr lang="fr-FR" dirty="0" smtClean="0">
                <a:solidFill>
                  <a:schemeClr val="bg1"/>
                </a:solidFill>
              </a:rPr>
              <a:t>2. Mobilisation citoyenne</a:t>
            </a:r>
          </a:p>
          <a:p>
            <a:pPr marL="0" indent="0">
              <a:buNone/>
            </a:pPr>
            <a:r>
              <a:rPr lang="fr-FR" dirty="0">
                <a:solidFill>
                  <a:schemeClr val="bg1"/>
                </a:solidFill>
              </a:rPr>
              <a:t>	</a:t>
            </a:r>
            <a:r>
              <a:rPr lang="fr-FR" dirty="0" smtClean="0">
                <a:solidFill>
                  <a:schemeClr val="bg1"/>
                </a:solidFill>
              </a:rPr>
              <a:t>3. Réseau tifs de citoyens </a:t>
            </a:r>
            <a:r>
              <a:rPr lang="fr-FR" dirty="0" smtClean="0"/>
              <a:t>		</a:t>
            </a:r>
          </a:p>
          <a:p>
            <a:pPr marL="0" indent="0" algn="ctr">
              <a:buNone/>
            </a:pPr>
            <a:r>
              <a:rPr lang="fr-FR" dirty="0" smtClean="0"/>
              <a:t>Thème : Eco-mobilité	</a:t>
            </a:r>
          </a:p>
          <a:p>
            <a:r>
              <a:rPr lang="fr-FR" dirty="0" smtClean="0"/>
              <a:t>Appui sur : </a:t>
            </a:r>
            <a:r>
              <a:rPr lang="fr-FR" dirty="0">
                <a:solidFill>
                  <a:schemeClr val="bg1"/>
                </a:solidFill>
              </a:rPr>
              <a:t>	</a:t>
            </a:r>
            <a:r>
              <a:rPr lang="fr-FR" dirty="0" smtClean="0">
                <a:solidFill>
                  <a:schemeClr val="bg1"/>
                </a:solidFill>
              </a:rPr>
              <a:t>	&amp; expérimentations éco-mobilité</a:t>
            </a:r>
          </a:p>
          <a:p>
            <a:pPr marL="812760" lvl="1" indent="0">
              <a:buNone/>
            </a:pPr>
            <a:r>
              <a:rPr lang="fr-FR" dirty="0">
                <a:solidFill>
                  <a:schemeClr val="bg1"/>
                </a:solidFill>
              </a:rPr>
              <a:t>	</a:t>
            </a:r>
            <a:endParaRPr lang="fr-FR" dirty="0" smtClean="0">
              <a:solidFill>
                <a:schemeClr val="bg1"/>
              </a:solidFill>
            </a:endParaRPr>
          </a:p>
          <a:p>
            <a:pPr marL="812760" lvl="1" indent="0" algn="ctr">
              <a:buNone/>
            </a:pPr>
            <a:r>
              <a:rPr lang="fr-FR" sz="3733" dirty="0"/>
              <a:t>Méthodologie éprouvée 	    Difficultés rencontrées</a:t>
            </a:r>
          </a:p>
        </p:txBody>
      </p:sp>
      <p:sp>
        <p:nvSpPr>
          <p:cNvPr id="4" name="Titre 3"/>
          <p:cNvSpPr>
            <a:spLocks noGrp="1"/>
          </p:cNvSpPr>
          <p:nvPr>
            <p:ph type="title"/>
          </p:nvPr>
        </p:nvSpPr>
        <p:spPr/>
        <p:txBody>
          <a:bodyPr>
            <a:normAutofit/>
          </a:bodyPr>
          <a:lstStyle/>
          <a:p>
            <a:r>
              <a:rPr lang="fr-FR" dirty="0" smtClean="0"/>
              <a:t>Partenariat Région &amp; CPIE</a:t>
            </a:r>
            <a:endParaRPr lang="fr-FR" dirty="0"/>
          </a:p>
        </p:txBody>
      </p:sp>
      <p:sp>
        <p:nvSpPr>
          <p:cNvPr id="5" name="Rectangle avec coins arrondis en diagonale 4"/>
          <p:cNvSpPr/>
          <p:nvPr/>
        </p:nvSpPr>
        <p:spPr>
          <a:xfrm>
            <a:off x="472870" y="2384926"/>
            <a:ext cx="2715941" cy="1089721"/>
          </a:xfrm>
          <a:prstGeom prst="round2Diag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2400" dirty="0">
                <a:solidFill>
                  <a:prstClr val="white"/>
                </a:solidFill>
                <a:latin typeface="Calibri"/>
              </a:rPr>
              <a:t>1. Connaissance et préservation/maintien</a:t>
            </a:r>
          </a:p>
        </p:txBody>
      </p:sp>
      <p:sp>
        <p:nvSpPr>
          <p:cNvPr id="7" name="Rectangle avec coins arrondis en diagonale 6"/>
          <p:cNvSpPr/>
          <p:nvPr/>
        </p:nvSpPr>
        <p:spPr>
          <a:xfrm>
            <a:off x="3371159" y="2384926"/>
            <a:ext cx="2715941" cy="1089721"/>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2400" dirty="0">
                <a:solidFill>
                  <a:prstClr val="white"/>
                </a:solidFill>
                <a:latin typeface="Calibri"/>
              </a:rPr>
              <a:t>2. Mobilisation citoyenne</a:t>
            </a:r>
          </a:p>
        </p:txBody>
      </p:sp>
      <p:sp>
        <p:nvSpPr>
          <p:cNvPr id="8" name="Rectangle avec coins arrondis en diagonale 7"/>
          <p:cNvSpPr/>
          <p:nvPr/>
        </p:nvSpPr>
        <p:spPr>
          <a:xfrm>
            <a:off x="6257134" y="2384926"/>
            <a:ext cx="2715941" cy="1089721"/>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2400" dirty="0">
                <a:solidFill>
                  <a:prstClr val="white"/>
                </a:solidFill>
                <a:latin typeface="Calibri"/>
              </a:rPr>
              <a:t>3. Réseau</a:t>
            </a:r>
          </a:p>
        </p:txBody>
      </p:sp>
      <p:sp>
        <p:nvSpPr>
          <p:cNvPr id="9" name="Rectangle avec coins arrondis en diagonale 8"/>
          <p:cNvSpPr/>
          <p:nvPr/>
        </p:nvSpPr>
        <p:spPr>
          <a:xfrm>
            <a:off x="9167738" y="2332524"/>
            <a:ext cx="2715941" cy="1089721"/>
          </a:xfrm>
          <a:prstGeom prst="round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2400" dirty="0">
                <a:solidFill>
                  <a:prstClr val="white"/>
                </a:solidFill>
                <a:latin typeface="Calibri"/>
              </a:rPr>
              <a:t>4. Territoires &amp; collectifs de citoyens</a:t>
            </a:r>
          </a:p>
        </p:txBody>
      </p:sp>
      <p:sp>
        <p:nvSpPr>
          <p:cNvPr id="10" name="Trapèze 9"/>
          <p:cNvSpPr/>
          <p:nvPr/>
        </p:nvSpPr>
        <p:spPr>
          <a:xfrm>
            <a:off x="6260548" y="4917493"/>
            <a:ext cx="5623131" cy="1089721"/>
          </a:xfrm>
          <a:prstGeom prst="trapezoid">
            <a:avLst/>
          </a:prstGeom>
          <a:solidFill>
            <a:srgbClr val="0A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2400" dirty="0">
                <a:solidFill>
                  <a:prstClr val="white"/>
                </a:solidFill>
                <a:latin typeface="Calibri"/>
              </a:rPr>
              <a:t>Initiatives éco-mobilité</a:t>
            </a:r>
          </a:p>
        </p:txBody>
      </p:sp>
      <p:sp>
        <p:nvSpPr>
          <p:cNvPr id="11" name="Trapèze 10"/>
          <p:cNvSpPr/>
          <p:nvPr/>
        </p:nvSpPr>
        <p:spPr>
          <a:xfrm>
            <a:off x="559593" y="4917494"/>
            <a:ext cx="5623131" cy="1089721"/>
          </a:xfrm>
          <a:prstGeom prst="trapezoid">
            <a:avLst/>
          </a:prstGeom>
          <a:solidFill>
            <a:srgbClr val="0A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fr-FR" sz="2400" dirty="0">
                <a:solidFill>
                  <a:prstClr val="white"/>
                </a:solidFill>
                <a:latin typeface="Calibri"/>
              </a:rPr>
              <a:t>Projets « Lycée et nature »</a:t>
            </a:r>
          </a:p>
        </p:txBody>
      </p:sp>
    </p:spTree>
    <p:extLst>
      <p:ext uri="{BB962C8B-B14F-4D97-AF65-F5344CB8AC3E}">
        <p14:creationId xmlns:p14="http://schemas.microsoft.com/office/powerpoint/2010/main" val="30800966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solidFill>
                  <a:srgbClr val="6AC2BF"/>
                </a:solidFill>
              </a:rPr>
              <a:t>VIDEOS LONGUES</a:t>
            </a:r>
            <a:endParaRPr lang="fr-FR" dirty="0"/>
          </a:p>
        </p:txBody>
      </p:sp>
      <p:sp>
        <p:nvSpPr>
          <p:cNvPr id="3" name="Espace réservé du texte 2"/>
          <p:cNvSpPr>
            <a:spLocks noGrp="1"/>
          </p:cNvSpPr>
          <p:nvPr>
            <p:ph type="body" idx="1"/>
          </p:nvPr>
        </p:nvSpPr>
        <p:spPr>
          <a:xfrm>
            <a:off x="541020" y="1476189"/>
            <a:ext cx="10972800" cy="4525963"/>
          </a:xfrm>
          <a:solidFill>
            <a:schemeClr val="bg1"/>
          </a:solidFill>
        </p:spPr>
        <p:txBody>
          <a:bodyPr>
            <a:normAutofit/>
          </a:bodyPr>
          <a:lstStyle/>
          <a:p>
            <a:pPr marL="114300" indent="0">
              <a:lnSpc>
                <a:spcPct val="160000"/>
              </a:lnSpc>
              <a:buNone/>
            </a:pPr>
            <a:endParaRPr lang="fr-FR" b="1" dirty="0">
              <a:solidFill>
                <a:schemeClr val="tx1"/>
              </a:solidFill>
            </a:endParaRPr>
          </a:p>
          <a:p>
            <a:pPr marL="114300" indent="0">
              <a:lnSpc>
                <a:spcPct val="160000"/>
              </a:lnSpc>
              <a:buNone/>
            </a:pPr>
            <a:r>
              <a:rPr lang="fr-FR" b="1" dirty="0" smtClean="0">
                <a:solidFill>
                  <a:schemeClr val="tx1"/>
                </a:solidFill>
              </a:rPr>
              <a:t> </a:t>
            </a:r>
          </a:p>
          <a:p>
            <a:pPr marL="114300" indent="0">
              <a:lnSpc>
                <a:spcPct val="160000"/>
              </a:lnSpc>
              <a:buNone/>
            </a:pPr>
            <a:endParaRPr lang="fr-FR" b="1" dirty="0" smtClean="0">
              <a:solidFill>
                <a:srgbClr val="C00000"/>
              </a:solidFill>
            </a:endParaRPr>
          </a:p>
          <a:p>
            <a:pPr>
              <a:lnSpc>
                <a:spcPct val="160000"/>
              </a:lnSpc>
            </a:pPr>
            <a:endParaRPr lang="fr-FR" b="1" dirty="0" smtClean="0">
              <a:solidFill>
                <a:srgbClr val="C00000"/>
              </a:solidFill>
            </a:endParaRPr>
          </a:p>
          <a:p>
            <a:endParaRPr lang="fr-FR" dirty="0"/>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380" y="1417638"/>
            <a:ext cx="3322800" cy="470508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420" y="1417638"/>
            <a:ext cx="3340800" cy="4698000"/>
          </a:xfrm>
          <a:prstGeom prst="rect">
            <a:avLst/>
          </a:prstGeom>
        </p:spPr>
      </p:pic>
    </p:spTree>
    <p:extLst>
      <p:ext uri="{BB962C8B-B14F-4D97-AF65-F5344CB8AC3E}">
        <p14:creationId xmlns:p14="http://schemas.microsoft.com/office/powerpoint/2010/main" val="2672959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solidFill>
                  <a:srgbClr val="6AC2BF"/>
                </a:solidFill>
              </a:rPr>
              <a:t>EXEMPLES D’ANIMATIONS</a:t>
            </a:r>
            <a:endParaRPr lang="fr-FR" dirty="0"/>
          </a:p>
        </p:txBody>
      </p:sp>
      <p:sp>
        <p:nvSpPr>
          <p:cNvPr id="3" name="Espace réservé du texte 2"/>
          <p:cNvSpPr>
            <a:spLocks noGrp="1"/>
          </p:cNvSpPr>
          <p:nvPr>
            <p:ph type="body" idx="1"/>
          </p:nvPr>
        </p:nvSpPr>
        <p:spPr>
          <a:xfrm>
            <a:off x="424656" y="1417638"/>
            <a:ext cx="10972800" cy="4525963"/>
          </a:xfrm>
          <a:solidFill>
            <a:schemeClr val="bg1"/>
          </a:solidFill>
        </p:spPr>
        <p:txBody>
          <a:bodyPr>
            <a:normAutofit/>
          </a:bodyPr>
          <a:lstStyle/>
          <a:p>
            <a:pPr marL="114300" indent="0">
              <a:lnSpc>
                <a:spcPct val="160000"/>
              </a:lnSpc>
              <a:buNone/>
            </a:pPr>
            <a:endParaRPr lang="fr-FR" b="1" dirty="0">
              <a:solidFill>
                <a:schemeClr val="tx1"/>
              </a:solidFill>
            </a:endParaRPr>
          </a:p>
          <a:p>
            <a:pPr marL="114300" indent="0">
              <a:lnSpc>
                <a:spcPct val="160000"/>
              </a:lnSpc>
              <a:buNone/>
            </a:pPr>
            <a:r>
              <a:rPr lang="fr-FR" b="1" dirty="0" smtClean="0">
                <a:solidFill>
                  <a:schemeClr val="tx1"/>
                </a:solidFill>
              </a:rPr>
              <a:t> </a:t>
            </a:r>
          </a:p>
          <a:p>
            <a:pPr marL="114300" indent="0">
              <a:lnSpc>
                <a:spcPct val="160000"/>
              </a:lnSpc>
              <a:buNone/>
            </a:pPr>
            <a:endParaRPr lang="fr-FR" b="1" dirty="0" smtClean="0">
              <a:solidFill>
                <a:srgbClr val="C00000"/>
              </a:solidFill>
            </a:endParaRPr>
          </a:p>
          <a:p>
            <a:pPr>
              <a:lnSpc>
                <a:spcPct val="160000"/>
              </a:lnSpc>
            </a:pPr>
            <a:endParaRPr lang="fr-FR" b="1" dirty="0" smtClean="0">
              <a:solidFill>
                <a:srgbClr val="C00000"/>
              </a:solidFill>
            </a:endParaRPr>
          </a:p>
          <a:p>
            <a:endParaRPr lang="fr-FR" dirty="0"/>
          </a:p>
          <a:p>
            <a:endParaRPr lang="fr-FR"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962" y="2069613"/>
            <a:ext cx="4658400" cy="2620350"/>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151" y="1737360"/>
            <a:ext cx="4658400" cy="3105600"/>
          </a:xfrm>
          <a:prstGeom prst="rect">
            <a:avLst/>
          </a:prstGeom>
        </p:spPr>
      </p:pic>
      <p:sp>
        <p:nvSpPr>
          <p:cNvPr id="11" name="ZoneTexte 10"/>
          <p:cNvSpPr txBox="1"/>
          <p:nvPr/>
        </p:nvSpPr>
        <p:spPr>
          <a:xfrm>
            <a:off x="1468639" y="4947450"/>
            <a:ext cx="4010297" cy="369332"/>
          </a:xfrm>
          <a:prstGeom prst="rect">
            <a:avLst/>
          </a:prstGeom>
          <a:noFill/>
        </p:spPr>
        <p:txBody>
          <a:bodyPr wrap="square" rtlCol="0">
            <a:spAutoFit/>
          </a:bodyPr>
          <a:lstStyle/>
          <a:p>
            <a:r>
              <a:rPr lang="fr-FR" dirty="0" smtClean="0">
                <a:solidFill>
                  <a:srgbClr val="C00000"/>
                </a:solidFill>
              </a:rPr>
              <a:t>Opérations éclairage, …</a:t>
            </a:r>
          </a:p>
        </p:txBody>
      </p:sp>
      <p:sp>
        <p:nvSpPr>
          <p:cNvPr id="12" name="ZoneTexte 11"/>
          <p:cNvSpPr txBox="1"/>
          <p:nvPr/>
        </p:nvSpPr>
        <p:spPr>
          <a:xfrm>
            <a:off x="7139254" y="5023948"/>
            <a:ext cx="4010297" cy="369332"/>
          </a:xfrm>
          <a:prstGeom prst="rect">
            <a:avLst/>
          </a:prstGeom>
          <a:noFill/>
        </p:spPr>
        <p:txBody>
          <a:bodyPr wrap="square" rtlCol="0">
            <a:spAutoFit/>
          </a:bodyPr>
          <a:lstStyle/>
          <a:p>
            <a:r>
              <a:rPr lang="fr-FR" dirty="0" smtClean="0">
                <a:solidFill>
                  <a:srgbClr val="C00000"/>
                </a:solidFill>
              </a:rPr>
              <a:t>Rue aux enfants, rue pour tous</a:t>
            </a:r>
            <a:endParaRPr lang="fr-FR" dirty="0">
              <a:solidFill>
                <a:srgbClr val="C00000"/>
              </a:solidFill>
            </a:endParaRPr>
          </a:p>
        </p:txBody>
      </p:sp>
    </p:spTree>
    <p:extLst>
      <p:ext uri="{BB962C8B-B14F-4D97-AF65-F5344CB8AC3E}">
        <p14:creationId xmlns:p14="http://schemas.microsoft.com/office/powerpoint/2010/main" val="26711319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1027590" y="1572528"/>
            <a:ext cx="4639322" cy="3400900"/>
          </a:xfrm>
          <a:prstGeom prst="rect">
            <a:avLst/>
          </a:prstGeom>
        </p:spPr>
      </p:pic>
      <p:sp>
        <p:nvSpPr>
          <p:cNvPr id="3" name="Espace réservé du texte 2"/>
          <p:cNvSpPr>
            <a:spLocks noGrp="1"/>
          </p:cNvSpPr>
          <p:nvPr>
            <p:ph type="body" idx="1"/>
          </p:nvPr>
        </p:nvSpPr>
        <p:spPr>
          <a:xfrm>
            <a:off x="4533900" y="684854"/>
            <a:ext cx="10972800" cy="4525963"/>
          </a:xfrm>
        </p:spPr>
        <p:txBody>
          <a:bodyPr/>
          <a:lstStyle/>
          <a:p>
            <a:endParaRPr lang="fr-FR" dirty="0"/>
          </a:p>
        </p:txBody>
      </p:sp>
      <p:sp>
        <p:nvSpPr>
          <p:cNvPr id="5" name="ZoneTexte 4"/>
          <p:cNvSpPr txBox="1"/>
          <p:nvPr/>
        </p:nvSpPr>
        <p:spPr>
          <a:xfrm>
            <a:off x="1656615" y="5026151"/>
            <a:ext cx="4010297" cy="369332"/>
          </a:xfrm>
          <a:prstGeom prst="rect">
            <a:avLst/>
          </a:prstGeom>
          <a:noFill/>
        </p:spPr>
        <p:txBody>
          <a:bodyPr wrap="square" rtlCol="0">
            <a:spAutoFit/>
          </a:bodyPr>
          <a:lstStyle/>
          <a:p>
            <a:r>
              <a:rPr lang="fr-FR" dirty="0" smtClean="0">
                <a:solidFill>
                  <a:srgbClr val="C00000"/>
                </a:solidFill>
              </a:rPr>
              <a:t>Diagnostic en roulant / en marchant </a:t>
            </a:r>
            <a:endParaRPr lang="fr-FR" dirty="0">
              <a:solidFill>
                <a:srgbClr val="C00000"/>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112" y="1676151"/>
            <a:ext cx="4467600" cy="3350000"/>
          </a:xfrm>
          <a:prstGeom prst="rect">
            <a:avLst/>
          </a:prstGeom>
        </p:spPr>
      </p:pic>
      <p:sp>
        <p:nvSpPr>
          <p:cNvPr id="7" name="ZoneTexte 6"/>
          <p:cNvSpPr txBox="1"/>
          <p:nvPr/>
        </p:nvSpPr>
        <p:spPr>
          <a:xfrm>
            <a:off x="7572103" y="5127672"/>
            <a:ext cx="4010297" cy="369332"/>
          </a:xfrm>
          <a:prstGeom prst="rect">
            <a:avLst/>
          </a:prstGeom>
          <a:noFill/>
        </p:spPr>
        <p:txBody>
          <a:bodyPr wrap="square" rtlCol="0">
            <a:spAutoFit/>
          </a:bodyPr>
          <a:lstStyle/>
          <a:p>
            <a:r>
              <a:rPr lang="fr-FR" dirty="0" smtClean="0">
                <a:solidFill>
                  <a:srgbClr val="C00000"/>
                </a:solidFill>
              </a:rPr>
              <a:t>Remise en selle</a:t>
            </a:r>
            <a:endParaRPr lang="fr-FR" dirty="0">
              <a:solidFill>
                <a:srgbClr val="C00000"/>
              </a:solidFill>
            </a:endParaRPr>
          </a:p>
        </p:txBody>
      </p:sp>
      <p:sp>
        <p:nvSpPr>
          <p:cNvPr id="8" name="Titre 1"/>
          <p:cNvSpPr txBox="1">
            <a:spLocks/>
          </p:cNvSpPr>
          <p:nvPr/>
        </p:nvSpPr>
        <p:spPr>
          <a:xfrm>
            <a:off x="390525" y="316249"/>
            <a:ext cx="109728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b="1" i="1" kern="0" dirty="0" smtClean="0">
                <a:solidFill>
                  <a:srgbClr val="6AC2BF"/>
                </a:solidFill>
              </a:rPr>
              <a:t>EXEMPLES D’ANIMATIONS</a:t>
            </a:r>
            <a:endParaRPr lang="fr-FR" kern="0" dirty="0"/>
          </a:p>
        </p:txBody>
      </p:sp>
    </p:spTree>
    <p:extLst>
      <p:ext uri="{BB962C8B-B14F-4D97-AF65-F5344CB8AC3E}">
        <p14:creationId xmlns:p14="http://schemas.microsoft.com/office/powerpoint/2010/main" val="7334907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2168" y="568406"/>
            <a:ext cx="5545455" cy="1143000"/>
          </a:xfrm>
        </p:spPr>
        <p:txBody>
          <a:bodyPr>
            <a:normAutofit fontScale="90000"/>
          </a:bodyPr>
          <a:lstStyle/>
          <a:p>
            <a:r>
              <a:rPr lang="fr-FR" b="1" i="1" dirty="0" smtClean="0">
                <a:solidFill>
                  <a:srgbClr val="6AC2BF"/>
                </a:solidFill>
              </a:rPr>
              <a:t>EXEMPLES D’ANIMATION</a:t>
            </a:r>
            <a:endParaRPr lang="fr-FR" dirty="0"/>
          </a:p>
        </p:txBody>
      </p:sp>
      <p:sp>
        <p:nvSpPr>
          <p:cNvPr id="3" name="Espace réservé du texte 2"/>
          <p:cNvSpPr>
            <a:spLocks noGrp="1"/>
          </p:cNvSpPr>
          <p:nvPr>
            <p:ph type="body" idx="1"/>
          </p:nvPr>
        </p:nvSpPr>
        <p:spPr>
          <a:xfrm>
            <a:off x="541020" y="1476190"/>
            <a:ext cx="10972800" cy="3023240"/>
          </a:xfrm>
          <a:solidFill>
            <a:schemeClr val="bg1"/>
          </a:solidFill>
        </p:spPr>
        <p:txBody>
          <a:bodyPr>
            <a:normAutofit/>
          </a:bodyPr>
          <a:lstStyle/>
          <a:p>
            <a:pPr marL="114300" indent="0">
              <a:lnSpc>
                <a:spcPct val="160000"/>
              </a:lnSpc>
              <a:buNone/>
            </a:pPr>
            <a:endParaRPr lang="fr-FR" b="1" dirty="0">
              <a:solidFill>
                <a:schemeClr val="tx1"/>
              </a:solidFill>
            </a:endParaRPr>
          </a:p>
          <a:p>
            <a:pPr marL="114300" indent="0">
              <a:lnSpc>
                <a:spcPct val="160000"/>
              </a:lnSpc>
              <a:buNone/>
            </a:pPr>
            <a:r>
              <a:rPr lang="fr-FR" b="1" dirty="0" smtClean="0">
                <a:solidFill>
                  <a:schemeClr val="tx1"/>
                </a:solidFill>
              </a:rPr>
              <a:t> </a:t>
            </a:r>
          </a:p>
          <a:p>
            <a:pPr marL="114300" indent="0">
              <a:lnSpc>
                <a:spcPct val="160000"/>
              </a:lnSpc>
              <a:buNone/>
            </a:pPr>
            <a:endParaRPr lang="fr-FR" b="1" dirty="0" smtClean="0">
              <a:solidFill>
                <a:srgbClr val="C00000"/>
              </a:solidFill>
            </a:endParaRPr>
          </a:p>
          <a:p>
            <a:pPr>
              <a:lnSpc>
                <a:spcPct val="160000"/>
              </a:lnSpc>
            </a:pPr>
            <a:endParaRPr lang="fr-FR" b="1" dirty="0" smtClean="0">
              <a:solidFill>
                <a:srgbClr val="C00000"/>
              </a:solidFill>
            </a:endParaRPr>
          </a:p>
          <a:p>
            <a:endParaRPr lang="fr-FR" dirty="0"/>
          </a:p>
          <a:p>
            <a:endParaRPr lang="fr-FR" dirty="0"/>
          </a:p>
        </p:txBody>
      </p:sp>
      <p:sp>
        <p:nvSpPr>
          <p:cNvPr id="7" name="Espace réservé du texte 2"/>
          <p:cNvSpPr txBox="1">
            <a:spLocks/>
          </p:cNvSpPr>
          <p:nvPr/>
        </p:nvSpPr>
        <p:spPr>
          <a:xfrm>
            <a:off x="606562" y="1711406"/>
            <a:ext cx="5569131" cy="45259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fr-FR" kern="0" dirty="0" smtClean="0"/>
              <a:t>Ateliers diagnostic / réparation vélos-</a:t>
            </a:r>
            <a:r>
              <a:rPr lang="fr-FR" kern="0" dirty="0" err="1" smtClean="0"/>
              <a:t>trotinettes</a:t>
            </a:r>
            <a:endParaRPr lang="fr-FR" kern="0" dirty="0" smtClean="0"/>
          </a:p>
          <a:p>
            <a:r>
              <a:rPr lang="fr-FR" kern="0" dirty="0" smtClean="0"/>
              <a:t>Réalisation de </a:t>
            </a:r>
            <a:r>
              <a:rPr lang="fr-FR" kern="0" dirty="0" err="1" smtClean="0"/>
              <a:t>webdocumentaire</a:t>
            </a:r>
            <a:endParaRPr lang="fr-FR" kern="0" dirty="0" smtClean="0"/>
          </a:p>
          <a:p>
            <a:r>
              <a:rPr lang="fr-FR" kern="0" dirty="0" err="1" smtClean="0"/>
              <a:t>Webradio</a:t>
            </a:r>
            <a:endParaRPr lang="fr-FR" kern="0" dirty="0" smtClean="0"/>
          </a:p>
          <a:p>
            <a:endParaRPr lang="fr-FR" kern="0" dirty="0" smtClean="0"/>
          </a:p>
          <a:p>
            <a:endParaRPr lang="fr-FR" kern="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623" y="1711406"/>
            <a:ext cx="5629275" cy="3562350"/>
          </a:xfrm>
          <a:prstGeom prst="rect">
            <a:avLst/>
          </a:prstGeom>
        </p:spPr>
      </p:pic>
    </p:spTree>
    <p:extLst>
      <p:ext uri="{BB962C8B-B14F-4D97-AF65-F5344CB8AC3E}">
        <p14:creationId xmlns:p14="http://schemas.microsoft.com/office/powerpoint/2010/main" val="41927663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C00000"/>
                </a:solidFill>
              </a:rPr>
              <a:t>TADAO EXPRESS</a:t>
            </a:r>
            <a:br>
              <a:rPr lang="fr-FR" dirty="0" smtClean="0">
                <a:solidFill>
                  <a:srgbClr val="C00000"/>
                </a:solidFill>
              </a:rPr>
            </a:br>
            <a:r>
              <a:rPr lang="fr-FR" dirty="0" smtClean="0">
                <a:solidFill>
                  <a:srgbClr val="C00000"/>
                </a:solidFill>
              </a:rPr>
              <a:t>(</a:t>
            </a:r>
            <a:r>
              <a:rPr lang="fr-FR" dirty="0" smtClean="0">
                <a:solidFill>
                  <a:schemeClr val="tx1"/>
                </a:solidFill>
              </a:rPr>
              <a:t>Bassin Minier – Département du Pas-de-Calais</a:t>
            </a:r>
            <a:r>
              <a:rPr lang="fr-FR" dirty="0" smtClean="0">
                <a:solidFill>
                  <a:srgbClr val="C00000"/>
                </a:solidFill>
              </a:rPr>
              <a:t>)</a:t>
            </a:r>
            <a:endParaRPr lang="fr-FR" dirty="0">
              <a:solidFill>
                <a:srgbClr val="C00000"/>
              </a:solidFill>
            </a:endParaRPr>
          </a:p>
        </p:txBody>
      </p:sp>
      <p:sp>
        <p:nvSpPr>
          <p:cNvPr id="3" name="Espace réservé du texte 2"/>
          <p:cNvSpPr>
            <a:spLocks noGrp="1"/>
          </p:cNvSpPr>
          <p:nvPr>
            <p:ph type="body" idx="1"/>
          </p:nvPr>
        </p:nvSpPr>
        <p:spPr/>
        <p:txBody>
          <a:bodyPr/>
          <a:lstStyle/>
          <a:p>
            <a:endParaRPr lang="fr-FR" dirty="0"/>
          </a:p>
        </p:txBody>
      </p:sp>
      <p:pic>
        <p:nvPicPr>
          <p:cNvPr id="4" name="Image 3">
            <a:extLst>
              <a:ext uri="{FF2B5EF4-FFF2-40B4-BE49-F238E27FC236}">
                <a16:creationId xmlns:a16="http://schemas.microsoft.com/office/drawing/2014/main" id="{991B638C-373F-4660-9F2F-8277661292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8733" y="1617763"/>
            <a:ext cx="4518000" cy="3096388"/>
          </a:xfrm>
          <a:prstGeom prst="rect">
            <a:avLst/>
          </a:prstGeom>
        </p:spPr>
      </p:pic>
      <p:pic>
        <p:nvPicPr>
          <p:cNvPr id="5" name="Image 4">
            <a:extLst>
              <a:ext uri="{FF2B5EF4-FFF2-40B4-BE49-F238E27FC236}">
                <a16:creationId xmlns:a16="http://schemas.microsoft.com/office/drawing/2014/main" id="{67E17D82-AEAD-44FB-A303-B1F8EA8781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1466" y="3576276"/>
            <a:ext cx="4045780" cy="2275751"/>
          </a:xfrm>
          <a:prstGeom prst="rect">
            <a:avLst/>
          </a:prstGeom>
        </p:spPr>
      </p:pic>
    </p:spTree>
    <p:extLst>
      <p:ext uri="{BB962C8B-B14F-4D97-AF65-F5344CB8AC3E}">
        <p14:creationId xmlns:p14="http://schemas.microsoft.com/office/powerpoint/2010/main" val="40308478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C00000"/>
                </a:solidFill>
              </a:rPr>
              <a:t>LE CHEMIN DES COLLEGIENS </a:t>
            </a:r>
            <a:br>
              <a:rPr lang="fr-FR" dirty="0" smtClean="0">
                <a:solidFill>
                  <a:srgbClr val="C00000"/>
                </a:solidFill>
              </a:rPr>
            </a:br>
            <a:r>
              <a:rPr lang="fr-FR" dirty="0" smtClean="0">
                <a:solidFill>
                  <a:schemeClr val="tx1"/>
                </a:solidFill>
              </a:rPr>
              <a:t>(Collège Paul Eluard de Cysoing)</a:t>
            </a:r>
            <a:endParaRPr lang="fr-FR" dirty="0">
              <a:solidFill>
                <a:schemeClr val="tx1"/>
              </a:solidFill>
            </a:endParaRPr>
          </a:p>
        </p:txBody>
      </p:sp>
      <p:sp>
        <p:nvSpPr>
          <p:cNvPr id="3" name="Espace réservé du texte 2"/>
          <p:cNvSpPr>
            <a:spLocks noGrp="1"/>
          </p:cNvSpPr>
          <p:nvPr>
            <p:ph type="body" idx="1"/>
          </p:nvPr>
        </p:nvSpPr>
        <p:spPr/>
        <p:txBody>
          <a:bodyPr/>
          <a:lstStyle/>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73" y="1417638"/>
            <a:ext cx="10393200" cy="4606510"/>
          </a:xfrm>
          <a:prstGeom prst="rect">
            <a:avLst/>
          </a:prstGeom>
        </p:spPr>
      </p:pic>
    </p:spTree>
    <p:extLst>
      <p:ext uri="{BB962C8B-B14F-4D97-AF65-F5344CB8AC3E}">
        <p14:creationId xmlns:p14="http://schemas.microsoft.com/office/powerpoint/2010/main" val="14061628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LYCEE BAGGIO – LILLE</a:t>
            </a:r>
            <a:br>
              <a:rPr lang="fr-FR" dirty="0" smtClean="0"/>
            </a:br>
            <a:r>
              <a:rPr lang="fr-FR" dirty="0" smtClean="0">
                <a:solidFill>
                  <a:srgbClr val="C00000"/>
                </a:solidFill>
              </a:rPr>
              <a:t>Voyage à vélo en Angleterre pendant une semaine</a:t>
            </a:r>
            <a:endParaRPr lang="fr-FR" dirty="0">
              <a:solidFill>
                <a:srgbClr val="C00000"/>
              </a:solidFill>
            </a:endParaRPr>
          </a:p>
        </p:txBody>
      </p:sp>
      <p:sp>
        <p:nvSpPr>
          <p:cNvPr id="3" name="Espace réservé du texte 2"/>
          <p:cNvSpPr>
            <a:spLocks noGrp="1"/>
          </p:cNvSpPr>
          <p:nvPr>
            <p:ph type="body" idx="1"/>
          </p:nvPr>
        </p:nvSpPr>
        <p:spPr/>
        <p:txBody>
          <a:bodyPr/>
          <a:lstStyle/>
          <a:p>
            <a:endParaRPr lang="fr-FR" dirty="0"/>
          </a:p>
        </p:txBody>
      </p:sp>
      <p:pic>
        <p:nvPicPr>
          <p:cNvPr id="4" name="Picture 5"/>
          <p:cNvPicPr>
            <a:picLocks noChangeAspect="1" noChangeArrowheads="1"/>
          </p:cNvPicPr>
          <p:nvPr/>
        </p:nvPicPr>
        <p:blipFill>
          <a:blip r:embed="rId2" cstate="print"/>
          <a:srcRect/>
          <a:stretch>
            <a:fillRect/>
          </a:stretch>
        </p:blipFill>
        <p:spPr bwMode="auto">
          <a:xfrm>
            <a:off x="3287688" y="2315011"/>
            <a:ext cx="5616624" cy="3096344"/>
          </a:xfrm>
          <a:prstGeom prst="rect">
            <a:avLst/>
          </a:prstGeom>
          <a:noFill/>
          <a:ln w="9525">
            <a:noFill/>
            <a:miter lim="800000"/>
            <a:headEnd/>
            <a:tailEnd/>
          </a:ln>
          <a:effectLst/>
        </p:spPr>
      </p:pic>
    </p:spTree>
    <p:extLst>
      <p:ext uri="{BB962C8B-B14F-4D97-AF65-F5344CB8AC3E}">
        <p14:creationId xmlns:p14="http://schemas.microsoft.com/office/powerpoint/2010/main" val="28419067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Autres ressources citées par les participants</a:t>
            </a:r>
            <a:endParaRPr lang="fr-FR" dirty="0"/>
          </a:p>
        </p:txBody>
      </p:sp>
      <p:sp>
        <p:nvSpPr>
          <p:cNvPr id="3" name="Espace réservé du texte 2"/>
          <p:cNvSpPr>
            <a:spLocks noGrp="1"/>
          </p:cNvSpPr>
          <p:nvPr>
            <p:ph type="body" idx="1"/>
          </p:nvPr>
        </p:nvSpPr>
        <p:spPr/>
        <p:txBody>
          <a:bodyPr>
            <a:normAutofit/>
          </a:bodyPr>
          <a:lstStyle/>
          <a:p>
            <a:r>
              <a:rPr lang="fr-FR" dirty="0"/>
              <a:t>Jeu de rôle « </a:t>
            </a:r>
            <a:r>
              <a:rPr lang="fr-FR" dirty="0" err="1">
                <a:solidFill>
                  <a:srgbClr val="C00000"/>
                </a:solidFill>
              </a:rPr>
              <a:t>mic</a:t>
            </a:r>
            <a:r>
              <a:rPr lang="fr-FR" dirty="0">
                <a:solidFill>
                  <a:srgbClr val="C00000"/>
                </a:solidFill>
              </a:rPr>
              <a:t> mac dans les transports</a:t>
            </a:r>
            <a:r>
              <a:rPr lang="fr-FR" dirty="0"/>
              <a:t> » : projet communal et différents rôles, chacun doit défendre son </a:t>
            </a:r>
            <a:r>
              <a:rPr lang="fr-FR" dirty="0" smtClean="0"/>
              <a:t>point </a:t>
            </a:r>
            <a:r>
              <a:rPr lang="fr-FR" dirty="0"/>
              <a:t>de </a:t>
            </a:r>
            <a:r>
              <a:rPr lang="fr-FR" dirty="0" smtClean="0"/>
              <a:t>vue. L’objectif est d’arriver à un </a:t>
            </a:r>
            <a:r>
              <a:rPr lang="fr-FR" dirty="0" err="1" smtClean="0"/>
              <a:t>concenssus</a:t>
            </a:r>
            <a:r>
              <a:rPr lang="fr-FR" dirty="0" smtClean="0"/>
              <a:t>.</a:t>
            </a:r>
          </a:p>
          <a:p>
            <a:pPr marL="571500" lvl="1" indent="0">
              <a:buNone/>
            </a:pPr>
            <a:r>
              <a:rPr lang="fr-FR" i="1" dirty="0" smtClean="0"/>
              <a:t>Remarque : prendre </a:t>
            </a:r>
            <a:r>
              <a:rPr lang="fr-FR" i="1" dirty="0"/>
              <a:t>la parole en public </a:t>
            </a:r>
            <a:r>
              <a:rPr lang="fr-FR" i="1" dirty="0" smtClean="0"/>
              <a:t>n’est pas évident pour les lycéens. Adapter le format ? </a:t>
            </a:r>
          </a:p>
          <a:p>
            <a:r>
              <a:rPr lang="fr-FR" dirty="0" smtClean="0">
                <a:solidFill>
                  <a:srgbClr val="C00000"/>
                </a:solidFill>
              </a:rPr>
              <a:t>Photo-langage</a:t>
            </a:r>
            <a:r>
              <a:rPr lang="fr-FR" dirty="0" smtClean="0"/>
              <a:t> </a:t>
            </a:r>
            <a:r>
              <a:rPr lang="fr-FR" dirty="0"/>
              <a:t>auprès de collégiens, </a:t>
            </a:r>
            <a:r>
              <a:rPr lang="fr-FR" dirty="0" smtClean="0"/>
              <a:t>en accompagnement de </a:t>
            </a:r>
            <a:r>
              <a:rPr lang="fr-FR" dirty="0"/>
              <a:t>PDES pour introduire la notion de mobilité, associer une phrase à une </a:t>
            </a:r>
            <a:r>
              <a:rPr lang="fr-FR" dirty="0" smtClean="0"/>
              <a:t>photo. </a:t>
            </a:r>
            <a:r>
              <a:rPr lang="fr-FR" i="1" dirty="0" smtClean="0"/>
              <a:t>Le </a:t>
            </a:r>
            <a:r>
              <a:rPr lang="fr-FR" i="1" dirty="0"/>
              <a:t>photo langage </a:t>
            </a:r>
            <a:r>
              <a:rPr lang="fr-FR" i="1" dirty="0" smtClean="0"/>
              <a:t>fonctionne avec tout type </a:t>
            </a:r>
            <a:r>
              <a:rPr lang="fr-FR" i="1" dirty="0"/>
              <a:t>de public </a:t>
            </a:r>
          </a:p>
          <a:p>
            <a:pPr marL="114300" indent="0">
              <a:buNone/>
            </a:pPr>
            <a:endParaRPr lang="fr-FR" dirty="0"/>
          </a:p>
        </p:txBody>
      </p:sp>
    </p:spTree>
    <p:extLst>
      <p:ext uri="{BB962C8B-B14F-4D97-AF65-F5344CB8AC3E}">
        <p14:creationId xmlns:p14="http://schemas.microsoft.com/office/powerpoint/2010/main" val="4132196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C00000"/>
                </a:solidFill>
              </a:rPr>
              <a:t>Echanges / idées / bilan en fin de journée</a:t>
            </a:r>
            <a:endParaRPr lang="fr-FR" dirty="0">
              <a:solidFill>
                <a:srgbClr val="C00000"/>
              </a:solidFill>
            </a:endParaRPr>
          </a:p>
        </p:txBody>
      </p:sp>
      <p:sp>
        <p:nvSpPr>
          <p:cNvPr id="3" name="Espace réservé du contenu 2"/>
          <p:cNvSpPr>
            <a:spLocks noGrp="1"/>
          </p:cNvSpPr>
          <p:nvPr>
            <p:ph idx="1"/>
          </p:nvPr>
        </p:nvSpPr>
        <p:spPr>
          <a:xfrm>
            <a:off x="838200" y="1690688"/>
            <a:ext cx="10515600" cy="4351338"/>
          </a:xfrm>
        </p:spPr>
        <p:txBody>
          <a:bodyPr>
            <a:normAutofit fontScale="40000" lnSpcReduction="20000"/>
          </a:bodyPr>
          <a:lstStyle/>
          <a:p>
            <a:r>
              <a:rPr lang="fr-FR" dirty="0" smtClean="0"/>
              <a:t>Besoin d’avoir </a:t>
            </a:r>
            <a:r>
              <a:rPr lang="fr-FR" dirty="0"/>
              <a:t>une palette de propositions </a:t>
            </a:r>
            <a:r>
              <a:rPr lang="fr-FR" dirty="0" smtClean="0"/>
              <a:t>d’animations qui </a:t>
            </a:r>
            <a:r>
              <a:rPr lang="fr-FR" dirty="0"/>
              <a:t>s’adaptent aux besoins des territoires et des CPIE </a:t>
            </a:r>
          </a:p>
          <a:p>
            <a:r>
              <a:rPr lang="fr-FR" dirty="0" smtClean="0"/>
              <a:t>Attention</a:t>
            </a:r>
            <a:r>
              <a:rPr lang="fr-FR" dirty="0"/>
              <a:t> : </a:t>
            </a:r>
            <a:r>
              <a:rPr lang="fr-FR" dirty="0" smtClean="0"/>
              <a:t>c’est compliqué de proposer plus de 3 </a:t>
            </a:r>
            <a:r>
              <a:rPr lang="fr-FR" dirty="0"/>
              <a:t>séances auprès d’une classe dans un </a:t>
            </a:r>
            <a:r>
              <a:rPr lang="fr-FR" dirty="0" smtClean="0"/>
              <a:t>lycée (manque de temps  d’enseignement à y consacrer et de financement)</a:t>
            </a:r>
            <a:endParaRPr lang="fr-FR" dirty="0"/>
          </a:p>
          <a:p>
            <a:r>
              <a:rPr lang="fr-FR" dirty="0"/>
              <a:t> </a:t>
            </a:r>
            <a:r>
              <a:rPr lang="fr-FR" dirty="0" smtClean="0"/>
              <a:t>Commencer </a:t>
            </a:r>
            <a:r>
              <a:rPr lang="fr-FR" dirty="0"/>
              <a:t>un travail </a:t>
            </a:r>
            <a:r>
              <a:rPr lang="fr-FR" dirty="0" smtClean="0"/>
              <a:t>avec </a:t>
            </a:r>
            <a:r>
              <a:rPr lang="fr-FR" dirty="0"/>
              <a:t>les classes de 2</a:t>
            </a:r>
            <a:r>
              <a:rPr lang="fr-FR" baseline="30000" dirty="0"/>
              <a:t>nd</a:t>
            </a:r>
            <a:r>
              <a:rPr lang="fr-FR" dirty="0"/>
              <a:t> </a:t>
            </a:r>
            <a:r>
              <a:rPr lang="fr-FR" dirty="0" smtClean="0"/>
              <a:t>et le poursuivre les années suivantes avec les autres niveaux (sur </a:t>
            </a:r>
            <a:r>
              <a:rPr lang="fr-FR" dirty="0"/>
              <a:t>différentes classes) </a:t>
            </a:r>
          </a:p>
          <a:p>
            <a:r>
              <a:rPr lang="fr-FR" dirty="0" smtClean="0"/>
              <a:t>Possibilité de diffuser des informations sur les écrans des </a:t>
            </a:r>
            <a:r>
              <a:rPr lang="fr-FR" dirty="0" smtClean="0"/>
              <a:t>établissements scolaires</a:t>
            </a:r>
            <a:endParaRPr lang="fr-FR" dirty="0" smtClean="0"/>
          </a:p>
          <a:p>
            <a:r>
              <a:rPr lang="fr-FR" dirty="0" smtClean="0"/>
              <a:t>Soutien </a:t>
            </a:r>
            <a:r>
              <a:rPr lang="fr-FR" dirty="0"/>
              <a:t>de l’inspection académique </a:t>
            </a:r>
            <a:r>
              <a:rPr lang="fr-FR" dirty="0" smtClean="0"/>
              <a:t>aiderait à toucher plus facilement les lycées</a:t>
            </a:r>
          </a:p>
          <a:p>
            <a:r>
              <a:rPr lang="fr-FR" dirty="0"/>
              <a:t>Idée que tous les CPIE proposent une animation autour de la mobilité : que les lycées puissent trouver l’info sur le site </a:t>
            </a:r>
            <a:r>
              <a:rPr lang="fr-FR" dirty="0" smtClean="0"/>
              <a:t>du Crem/URCPIE et </a:t>
            </a:r>
            <a:r>
              <a:rPr lang="fr-FR" dirty="0"/>
              <a:t>faire le lien avec CPIE du territoire. </a:t>
            </a:r>
            <a:endParaRPr lang="fr-FR" dirty="0" smtClean="0"/>
          </a:p>
          <a:p>
            <a:r>
              <a:rPr lang="fr-FR" dirty="0" smtClean="0"/>
              <a:t>Besoin de </a:t>
            </a:r>
            <a:r>
              <a:rPr lang="fr-FR" dirty="0" smtClean="0"/>
              <a:t> formaliser </a:t>
            </a:r>
            <a:r>
              <a:rPr lang="fr-FR" dirty="0" smtClean="0"/>
              <a:t>et de communiquer sur une offre des CPIE sur la thématique de la mobilité.</a:t>
            </a:r>
            <a:endParaRPr lang="fr-FR" dirty="0"/>
          </a:p>
          <a:p>
            <a:endParaRPr lang="fr-FR" dirty="0"/>
          </a:p>
          <a:p>
            <a:pPr lvl="0"/>
            <a:endParaRPr lang="fr-FR" dirty="0"/>
          </a:p>
          <a:p>
            <a:r>
              <a:rPr lang="fr-FR" b="1" dirty="0"/>
              <a:t>Comment travailler ensemble par la suite ? </a:t>
            </a:r>
          </a:p>
          <a:p>
            <a:r>
              <a:rPr lang="fr-FR" dirty="0"/>
              <a:t>Suite à la réception du CR, </a:t>
            </a:r>
            <a:r>
              <a:rPr lang="fr-FR" dirty="0" smtClean="0"/>
              <a:t>organisation d’un </a:t>
            </a:r>
            <a:r>
              <a:rPr lang="fr-FR" dirty="0" err="1" smtClean="0"/>
              <a:t>premire</a:t>
            </a:r>
            <a:r>
              <a:rPr lang="fr-FR" dirty="0" smtClean="0"/>
              <a:t> temps </a:t>
            </a:r>
            <a:r>
              <a:rPr lang="fr-FR" dirty="0"/>
              <a:t>retour en </a:t>
            </a:r>
            <a:r>
              <a:rPr lang="fr-FR" dirty="0" err="1"/>
              <a:t>visio</a:t>
            </a:r>
            <a:r>
              <a:rPr lang="fr-FR" dirty="0"/>
              <a:t> </a:t>
            </a:r>
            <a:r>
              <a:rPr lang="fr-FR" dirty="0" smtClean="0"/>
              <a:t>pour identifier les </a:t>
            </a:r>
            <a:r>
              <a:rPr lang="fr-FR" dirty="0"/>
              <a:t>attentes </a:t>
            </a:r>
            <a:r>
              <a:rPr lang="fr-FR" dirty="0" smtClean="0"/>
              <a:t> des CPIE en vue prochaine </a:t>
            </a:r>
            <a:r>
              <a:rPr lang="fr-FR" dirty="0"/>
              <a:t>rencontre ? </a:t>
            </a:r>
          </a:p>
          <a:p>
            <a:pPr lvl="0"/>
            <a:r>
              <a:rPr lang="fr-FR" dirty="0" smtClean="0"/>
              <a:t>Une </a:t>
            </a:r>
            <a:r>
              <a:rPr lang="fr-FR" dirty="0"/>
              <a:t>2</a:t>
            </a:r>
            <a:r>
              <a:rPr lang="fr-FR" baseline="30000" dirty="0"/>
              <a:t>nd</a:t>
            </a:r>
            <a:r>
              <a:rPr lang="fr-FR" dirty="0"/>
              <a:t> temps de travail sur les fiches, approfondir et voir ensemble comment les mettre en place sur le terrain, avec par la suite un relai auprès de leurs collègues animateurs </a:t>
            </a:r>
          </a:p>
          <a:p>
            <a:pPr lvl="0"/>
            <a:r>
              <a:rPr lang="fr-FR" dirty="0"/>
              <a:t>Formation et échanges pour les animateurs pour qu’ils prennent en main la thématique mobilité </a:t>
            </a:r>
          </a:p>
          <a:p>
            <a:pPr lvl="0"/>
            <a:r>
              <a:rPr lang="fr-FR" dirty="0"/>
              <a:t>Envisager une autre rencontre sur 2 jours, acculturation à la thématique, programme plus complet </a:t>
            </a:r>
            <a:r>
              <a:rPr lang="fr-FR" dirty="0" smtClean="0"/>
              <a:t>qu’aujourd’hui </a:t>
            </a:r>
            <a:r>
              <a:rPr lang="fr-FR" dirty="0"/>
              <a:t>et repartir avec une </a:t>
            </a:r>
            <a:r>
              <a:rPr lang="fr-FR" dirty="0" smtClean="0"/>
              <a:t>«boîte à </a:t>
            </a:r>
            <a:r>
              <a:rPr lang="fr-FR" dirty="0"/>
              <a:t>outils » ? </a:t>
            </a:r>
          </a:p>
          <a:p>
            <a:r>
              <a:rPr lang="fr-FR" dirty="0" smtClean="0"/>
              <a:t>Un </a:t>
            </a:r>
            <a:r>
              <a:rPr lang="fr-FR" dirty="0"/>
              <a:t>travail conjoint entre tous les CPIE : outil de </a:t>
            </a:r>
            <a:r>
              <a:rPr lang="fr-FR" dirty="0" smtClean="0"/>
              <a:t>communication </a:t>
            </a:r>
            <a:r>
              <a:rPr lang="fr-FR" dirty="0"/>
              <a:t>à concevoir et à diffuser pour sensibiliser les lycées. = mutualiser les outils </a:t>
            </a:r>
            <a:r>
              <a:rPr lang="fr-FR" dirty="0" smtClean="0"/>
              <a:t> </a:t>
            </a:r>
          </a:p>
          <a:p>
            <a:r>
              <a:rPr lang="fr-FR" dirty="0"/>
              <a:t>Travailler </a:t>
            </a:r>
            <a:r>
              <a:rPr lang="fr-FR" dirty="0" smtClean="0"/>
              <a:t>l’échelle de la Région et </a:t>
            </a:r>
            <a:r>
              <a:rPr lang="fr-FR" dirty="0"/>
              <a:t>faire le lien avec </a:t>
            </a:r>
            <a:r>
              <a:rPr lang="fr-FR" dirty="0" smtClean="0"/>
              <a:t>d’autres acteurs  </a:t>
            </a:r>
            <a:r>
              <a:rPr lang="fr-FR" dirty="0"/>
              <a:t>relais du territoire = </a:t>
            </a:r>
            <a:r>
              <a:rPr lang="fr-FR" dirty="0" smtClean="0"/>
              <a:t>Objectif  </a:t>
            </a:r>
            <a:r>
              <a:rPr lang="fr-FR" dirty="0"/>
              <a:t>de massifier l’action </a:t>
            </a:r>
          </a:p>
        </p:txBody>
      </p:sp>
    </p:spTree>
    <p:extLst>
      <p:ext uri="{BB962C8B-B14F-4D97-AF65-F5344CB8AC3E}">
        <p14:creationId xmlns:p14="http://schemas.microsoft.com/office/powerpoint/2010/main" val="4291587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971174" y="1786102"/>
            <a:ext cx="10463443" cy="4998164"/>
          </a:xfrm>
          <a:prstGeom prst="rect">
            <a:avLst/>
          </a:prstGeom>
        </p:spPr>
        <p:txBody>
          <a:bodyPr>
            <a:normAutofit/>
          </a:bodyPr>
          <a:lstStyle/>
          <a:p>
            <a:r>
              <a:rPr lang="fr-FR" b="1" dirty="0"/>
              <a:t>Question 1 / Pourquoi travailler le sujet de la mobilité avec les lycéens ? </a:t>
            </a:r>
            <a:r>
              <a:rPr lang="fr-FR" u="sng" dirty="0" smtClean="0"/>
              <a:t>Réponses en vrac</a:t>
            </a:r>
          </a:p>
          <a:p>
            <a:endParaRPr lang="fr-FR" u="sng" dirty="0"/>
          </a:p>
          <a:p>
            <a:pPr marL="285750" indent="-285750">
              <a:buFont typeface="Arial" panose="020B0604020202020204" pitchFamily="34" charset="0"/>
              <a:buChar char="•"/>
            </a:pPr>
            <a:r>
              <a:rPr lang="fr-FR" dirty="0"/>
              <a:t>Plus de facilité </a:t>
            </a:r>
            <a:r>
              <a:rPr lang="fr-FR" dirty="0" smtClean="0"/>
              <a:t>à l’écomobilité pour </a:t>
            </a:r>
            <a:r>
              <a:rPr lang="fr-FR" dirty="0"/>
              <a:t>les établissements de centre-ville </a:t>
            </a:r>
          </a:p>
          <a:p>
            <a:pPr marL="285750" indent="-285750">
              <a:buFont typeface="Arial" panose="020B0604020202020204" pitchFamily="34" charset="0"/>
              <a:buChar char="•"/>
            </a:pPr>
            <a:r>
              <a:rPr lang="fr-FR" dirty="0"/>
              <a:t>Intérêt de venir à vélo ou en bus : gestion et organisation de son temps de travail, accompagner les jeunes vers plus de maturité </a:t>
            </a:r>
          </a:p>
          <a:p>
            <a:pPr marL="285750" indent="-285750">
              <a:buFont typeface="Arial" panose="020B0604020202020204" pitchFamily="34" charset="0"/>
              <a:buChar char="•"/>
            </a:pPr>
            <a:r>
              <a:rPr lang="fr-FR" dirty="0" smtClean="0"/>
              <a:t>Former </a:t>
            </a:r>
            <a:r>
              <a:rPr lang="fr-FR" dirty="0"/>
              <a:t>les citoyens de demain, changer les pratiques sur les trajets, favoriser la marche à pied</a:t>
            </a:r>
          </a:p>
          <a:p>
            <a:pPr marL="285750" indent="-285750">
              <a:buFont typeface="Arial" panose="020B0604020202020204" pitchFamily="34" charset="0"/>
              <a:buChar char="•"/>
            </a:pPr>
            <a:r>
              <a:rPr lang="fr-FR" dirty="0"/>
              <a:t>Responsabiliser les jeunes </a:t>
            </a:r>
          </a:p>
          <a:p>
            <a:pPr marL="285750" indent="-285750">
              <a:buFont typeface="Arial" panose="020B0604020202020204" pitchFamily="34" charset="0"/>
              <a:buChar char="•"/>
            </a:pPr>
            <a:r>
              <a:rPr lang="fr-FR" dirty="0"/>
              <a:t>Améliorer le confort de vie autour de l’établissement </a:t>
            </a:r>
          </a:p>
          <a:p>
            <a:pPr marL="285750" indent="-285750">
              <a:buFont typeface="Arial" panose="020B0604020202020204" pitchFamily="34" charset="0"/>
              <a:buChar char="•"/>
            </a:pPr>
            <a:r>
              <a:rPr lang="fr-FR" dirty="0"/>
              <a:t>Changer les habitudes de </a:t>
            </a:r>
            <a:r>
              <a:rPr lang="fr-FR" dirty="0" smtClean="0"/>
              <a:t>déplacement </a:t>
            </a:r>
            <a:r>
              <a:rPr lang="fr-FR" dirty="0"/>
              <a:t>des lycéens </a:t>
            </a:r>
          </a:p>
          <a:p>
            <a:pPr marL="285750" indent="-285750">
              <a:buFont typeface="Arial" panose="020B0604020202020204" pitchFamily="34" charset="0"/>
              <a:buChar char="•"/>
            </a:pPr>
            <a:r>
              <a:rPr lang="fr-FR" dirty="0"/>
              <a:t>Limiter le </a:t>
            </a:r>
            <a:r>
              <a:rPr lang="fr-FR" dirty="0" smtClean="0"/>
              <a:t>nombre </a:t>
            </a:r>
            <a:r>
              <a:rPr lang="fr-FR" dirty="0"/>
              <a:t>d’accidents </a:t>
            </a:r>
            <a:r>
              <a:rPr lang="fr-FR" dirty="0" smtClean="0"/>
              <a:t>aux abords des établissements scolaires</a:t>
            </a:r>
            <a:endParaRPr lang="fr-FR" dirty="0"/>
          </a:p>
          <a:p>
            <a:pPr marL="285750" indent="-285750">
              <a:buFont typeface="Arial" panose="020B0604020202020204" pitchFamily="34" charset="0"/>
              <a:buChar char="•"/>
            </a:pPr>
            <a:r>
              <a:rPr lang="fr-FR" dirty="0"/>
              <a:t>Privilégier le </a:t>
            </a:r>
            <a:r>
              <a:rPr lang="fr-FR" dirty="0" smtClean="0"/>
              <a:t>développement du </a:t>
            </a:r>
            <a:r>
              <a:rPr lang="fr-FR" dirty="0"/>
              <a:t>vélo </a:t>
            </a:r>
            <a:r>
              <a:rPr lang="fr-FR" dirty="0" smtClean="0"/>
              <a:t>et de la marche </a:t>
            </a:r>
            <a:endParaRPr lang="fr-FR" dirty="0"/>
          </a:p>
          <a:p>
            <a:pPr marL="285750" indent="-285750">
              <a:buFont typeface="Arial" panose="020B0604020202020204" pitchFamily="34" charset="0"/>
              <a:buChar char="•"/>
            </a:pPr>
            <a:r>
              <a:rPr lang="fr-FR" dirty="0"/>
              <a:t>Alléger impact </a:t>
            </a:r>
            <a:r>
              <a:rPr lang="fr-FR" dirty="0" smtClean="0"/>
              <a:t>environnemental des déplacements </a:t>
            </a:r>
          </a:p>
          <a:p>
            <a:pPr marL="285750" indent="-285750">
              <a:buFont typeface="Arial" panose="020B0604020202020204" pitchFamily="34" charset="0"/>
              <a:buChar char="•"/>
            </a:pPr>
            <a:r>
              <a:rPr lang="fr-FR" dirty="0" smtClean="0"/>
              <a:t>Public </a:t>
            </a:r>
            <a:r>
              <a:rPr lang="fr-FR" dirty="0"/>
              <a:t>quasi adulte : plus </a:t>
            </a:r>
            <a:r>
              <a:rPr lang="fr-FR" dirty="0" smtClean="0"/>
              <a:t>autonomes </a:t>
            </a:r>
            <a:r>
              <a:rPr lang="fr-FR" dirty="0"/>
              <a:t>pour se </a:t>
            </a:r>
            <a:r>
              <a:rPr lang="fr-FR" dirty="0" smtClean="0"/>
              <a:t>déplacer </a:t>
            </a:r>
          </a:p>
          <a:p>
            <a:endParaRPr lang="fr-FR" dirty="0" smtClean="0"/>
          </a:p>
          <a:p>
            <a:r>
              <a:rPr lang="fr-FR" dirty="0" smtClean="0"/>
              <a:t>-&gt; </a:t>
            </a:r>
            <a:r>
              <a:rPr lang="fr-FR" dirty="0" smtClean="0">
                <a:solidFill>
                  <a:srgbClr val="C00000"/>
                </a:solidFill>
              </a:rPr>
              <a:t>Préparer les lycéens à l’autonomie en vue de la future insertion professionnelle</a:t>
            </a:r>
          </a:p>
          <a:p>
            <a:pPr marL="285750" indent="-285750">
              <a:buFont typeface="Arial" panose="020B0604020202020204" pitchFamily="34" charset="0"/>
              <a:buChar char="•"/>
            </a:pPr>
            <a:endParaRPr lang="fr-FR" dirty="0"/>
          </a:p>
        </p:txBody>
      </p:sp>
      <p:sp>
        <p:nvSpPr>
          <p:cNvPr id="4" name="CustomShape 1"/>
          <p:cNvSpPr/>
          <p:nvPr/>
        </p:nvSpPr>
        <p:spPr>
          <a:xfrm>
            <a:off x="1496291" y="92364"/>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smtClean="0">
                <a:ln>
                  <a:noFill/>
                </a:ln>
                <a:solidFill>
                  <a:srgbClr val="C00000"/>
                </a:solidFill>
                <a:effectLst/>
                <a:uLnTx/>
                <a:uFillTx/>
                <a:latin typeface="Calibri"/>
                <a:ea typeface="DejaVu Sans"/>
                <a:cs typeface="DejaVu Sans"/>
                <a:sym typeface="Arial"/>
              </a:rPr>
              <a:t>Speed-meeting</a:t>
            </a:r>
            <a:r>
              <a:rPr kumimoji="0" lang="fr-FR" sz="4400" b="0" i="0" u="none" strike="noStrike" kern="1200" cap="none" spc="-1" normalizeH="0" noProof="0" dirty="0" smtClean="0">
                <a:ln>
                  <a:noFill/>
                </a:ln>
                <a:solidFill>
                  <a:srgbClr val="C00000"/>
                </a:solidFill>
                <a:effectLst/>
                <a:uLnTx/>
                <a:uFillTx/>
                <a:latin typeface="Calibri"/>
                <a:ea typeface="DejaVu Sans"/>
                <a:cs typeface="DejaVu Sans"/>
                <a:sym typeface="Arial"/>
              </a:rPr>
              <a:t> pour questionner besoins des CPIE </a:t>
            </a:r>
            <a:endParaRPr kumimoji="0" lang="fr-FR" sz="4400" b="0" i="0" u="none" strike="noStrike" kern="1200" cap="none" spc="-1" normalizeH="0" baseline="0" noProof="0" dirty="0">
              <a:ln>
                <a:noFill/>
              </a:ln>
              <a:solidFill>
                <a:srgbClr val="C00000"/>
              </a:solidFill>
              <a:effectLst/>
              <a:uLnTx/>
              <a:uFillTx/>
              <a:latin typeface="Calibri"/>
              <a:ea typeface="DejaVu Sans"/>
              <a:cs typeface="DejaVu Sans"/>
              <a:sym typeface="Arial"/>
            </a:endParaRPr>
          </a:p>
        </p:txBody>
      </p:sp>
    </p:spTree>
    <p:extLst>
      <p:ext uri="{BB962C8B-B14F-4D97-AF65-F5344CB8AC3E}">
        <p14:creationId xmlns:p14="http://schemas.microsoft.com/office/powerpoint/2010/main" val="2306054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082010" y="1776865"/>
            <a:ext cx="10463443" cy="4998164"/>
          </a:xfrm>
          <a:prstGeom prst="rect">
            <a:avLst/>
          </a:prstGeom>
        </p:spPr>
        <p:txBody>
          <a:bodyPr>
            <a:normAutofit fontScale="92500" lnSpcReduction="10000"/>
          </a:bodyPr>
          <a:lstStyle/>
          <a:p>
            <a:r>
              <a:rPr lang="fr-FR" b="1" dirty="0" smtClean="0"/>
              <a:t>Question 2 / Quelles </a:t>
            </a:r>
            <a:r>
              <a:rPr lang="fr-FR" b="1" dirty="0"/>
              <a:t>sont les interventions que </a:t>
            </a:r>
            <a:r>
              <a:rPr lang="fr-FR" b="1" dirty="0" smtClean="0"/>
              <a:t>vous </a:t>
            </a:r>
            <a:r>
              <a:rPr lang="fr-FR" b="1" dirty="0"/>
              <a:t>avez actuellement avec les lycéens et celles que vous </a:t>
            </a:r>
            <a:r>
              <a:rPr lang="fr-FR" b="1" dirty="0" smtClean="0"/>
              <a:t>menez </a:t>
            </a:r>
            <a:r>
              <a:rPr lang="fr-FR" b="1" dirty="0"/>
              <a:t>déjà liées à la mobilité</a:t>
            </a:r>
            <a:r>
              <a:rPr lang="fr-FR" dirty="0"/>
              <a:t> ? </a:t>
            </a:r>
            <a:r>
              <a:rPr lang="fr-FR" u="sng" dirty="0" smtClean="0"/>
              <a:t>Réponses en vrac</a:t>
            </a:r>
          </a:p>
          <a:p>
            <a:endParaRPr lang="fr-FR" u="sng" dirty="0"/>
          </a:p>
          <a:p>
            <a:pPr marL="285750" lvl="0" indent="-285750">
              <a:buFont typeface="Arial" panose="020B0604020202020204" pitchFamily="34" charset="0"/>
              <a:buChar char="•"/>
            </a:pPr>
            <a:r>
              <a:rPr lang="fr-FR" dirty="0" smtClean="0"/>
              <a:t>Accompagnement d’un </a:t>
            </a:r>
            <a:r>
              <a:rPr lang="fr-FR" dirty="0"/>
              <a:t>lycée dans le cadre </a:t>
            </a:r>
            <a:r>
              <a:rPr lang="fr-FR" dirty="0" smtClean="0"/>
              <a:t>d’un projet </a:t>
            </a:r>
            <a:r>
              <a:rPr lang="fr-FR" dirty="0"/>
              <a:t>nature sur création </a:t>
            </a:r>
            <a:r>
              <a:rPr lang="fr-FR" dirty="0" smtClean="0"/>
              <a:t>d’une mare pédagogique (lien avec la thématique de l’écosystème de la mare, des sciences participatives). Utiliser la marche comme mode de déplacement pour se rendre sur ces animations ? </a:t>
            </a:r>
            <a:endParaRPr lang="fr-FR" dirty="0"/>
          </a:p>
          <a:p>
            <a:pPr marL="285750" indent="-285750">
              <a:buFont typeface="Arial" panose="020B0604020202020204" pitchFamily="34" charset="0"/>
              <a:buChar char="•"/>
            </a:pPr>
            <a:endParaRPr lang="fr-FR" dirty="0"/>
          </a:p>
          <a:p>
            <a:pPr marL="285750" lvl="0" indent="-285750">
              <a:buFont typeface="Arial" panose="020B0604020202020204" pitchFamily="34" charset="0"/>
              <a:buChar char="•"/>
            </a:pPr>
            <a:r>
              <a:rPr lang="fr-FR" dirty="0"/>
              <a:t>Travail sur les actions « bon dans l’assiette </a:t>
            </a:r>
            <a:r>
              <a:rPr lang="fr-FR" dirty="0" smtClean="0"/>
              <a:t>» (lien alimentation/environnement, circuits courts, achats locaux,…  &gt; échanges </a:t>
            </a:r>
            <a:r>
              <a:rPr lang="fr-FR" dirty="0"/>
              <a:t>entre lycéens et agents restauration </a:t>
            </a:r>
            <a:r>
              <a:rPr lang="fr-FR" dirty="0" smtClean="0"/>
              <a:t>scolaire. Lien avec impact du déplacement des produits / marchandises ? </a:t>
            </a:r>
            <a:endParaRPr lang="fr-FR" dirty="0"/>
          </a:p>
          <a:p>
            <a:pPr marL="285750" indent="-285750">
              <a:buFont typeface="Arial" panose="020B0604020202020204" pitchFamily="34" charset="0"/>
              <a:buChar char="•"/>
            </a:pPr>
            <a:endParaRPr lang="fr-FR" dirty="0"/>
          </a:p>
          <a:p>
            <a:pPr marL="285750" lvl="0" indent="-285750">
              <a:buFont typeface="Arial" panose="020B0604020202020204" pitchFamily="34" charset="0"/>
              <a:buChar char="•"/>
            </a:pPr>
            <a:r>
              <a:rPr lang="fr-FR" dirty="0" smtClean="0"/>
              <a:t>Implication dans le dispositif MOBY avec EcoCO2 </a:t>
            </a:r>
            <a:r>
              <a:rPr lang="fr-FR" dirty="0"/>
              <a:t>&gt; </a:t>
            </a:r>
            <a:r>
              <a:rPr lang="fr-FR" dirty="0" smtClean="0"/>
              <a:t>volonté d’aller plus loin dans les démarches PDES</a:t>
            </a:r>
            <a:endParaRPr lang="fr-FR" dirty="0"/>
          </a:p>
          <a:p>
            <a:pPr marL="285750" indent="-285750">
              <a:buFont typeface="Arial" panose="020B0604020202020204" pitchFamily="34" charset="0"/>
              <a:buChar char="•"/>
            </a:pPr>
            <a:endParaRPr lang="fr-FR" dirty="0"/>
          </a:p>
          <a:p>
            <a:pPr marL="285750" lvl="0" indent="-285750">
              <a:buFont typeface="Arial" panose="020B0604020202020204" pitchFamily="34" charset="0"/>
              <a:buChar char="•"/>
            </a:pPr>
            <a:r>
              <a:rPr lang="fr-FR" dirty="0"/>
              <a:t>Pas de travail mobilité avec les lycées, plus sur la biodiversité : comment se reconnecter avec la nature proche de chez nous ? en dehors de routes, </a:t>
            </a:r>
            <a:r>
              <a:rPr lang="fr-FR" dirty="0" err="1"/>
              <a:t>etc</a:t>
            </a:r>
            <a:r>
              <a:rPr lang="fr-FR" dirty="0"/>
              <a:t> – voir impact sonore autour de établissement </a:t>
            </a:r>
            <a:r>
              <a:rPr lang="fr-FR" dirty="0" smtClean="0"/>
              <a:t>?</a:t>
            </a:r>
          </a:p>
          <a:p>
            <a:pPr marL="285750" lvl="0" indent="-285750">
              <a:buFont typeface="Arial" panose="020B0604020202020204" pitchFamily="34" charset="0"/>
              <a:buChar char="•"/>
            </a:pPr>
            <a:endParaRPr lang="fr-FR" dirty="0"/>
          </a:p>
          <a:p>
            <a:r>
              <a:rPr lang="fr-FR" dirty="0" smtClean="0"/>
              <a:t>-&gt; </a:t>
            </a:r>
            <a:r>
              <a:rPr lang="fr-FR" dirty="0"/>
              <a:t> </a:t>
            </a:r>
            <a:r>
              <a:rPr lang="fr-FR" dirty="0" smtClean="0"/>
              <a:t>Possibilité de créer du lien entre les activités existantes et la mobilité qui est un sujet transversale Bonne habitude des CPIE de travailler avec les lycées. </a:t>
            </a:r>
          </a:p>
          <a:p>
            <a:r>
              <a:rPr lang="fr-FR" dirty="0" smtClean="0"/>
              <a:t>-&gt; </a:t>
            </a:r>
            <a:r>
              <a:rPr lang="fr-FR" dirty="0" smtClean="0">
                <a:solidFill>
                  <a:srgbClr val="C00000"/>
                </a:solidFill>
              </a:rPr>
              <a:t>Important de communiquer sur une offre tournée vers la mobilité des CPIE vers les lycées car ils sont peu reconnus sur ce sujet, contrairement à la biodiversité. </a:t>
            </a:r>
            <a:endParaRPr lang="fr-FR" dirty="0">
              <a:solidFill>
                <a:srgbClr val="C00000"/>
              </a:solidFill>
            </a:endParaRPr>
          </a:p>
        </p:txBody>
      </p:sp>
      <p:sp>
        <p:nvSpPr>
          <p:cNvPr id="4" name="CustomShape 1"/>
          <p:cNvSpPr/>
          <p:nvPr/>
        </p:nvSpPr>
        <p:spPr>
          <a:xfrm>
            <a:off x="1496291" y="92364"/>
            <a:ext cx="9140760" cy="12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4400" b="0" i="0" u="none" strike="noStrike" kern="1200" cap="none" spc="-1" normalizeH="0" baseline="0" noProof="0" dirty="0" smtClean="0">
                <a:ln>
                  <a:noFill/>
                </a:ln>
                <a:solidFill>
                  <a:srgbClr val="C00000"/>
                </a:solidFill>
                <a:effectLst/>
                <a:uLnTx/>
                <a:uFillTx/>
                <a:latin typeface="Calibri"/>
                <a:ea typeface="DejaVu Sans"/>
                <a:cs typeface="DejaVu Sans"/>
                <a:sym typeface="Arial"/>
              </a:rPr>
              <a:t>Speed-meeting</a:t>
            </a:r>
            <a:r>
              <a:rPr kumimoji="0" lang="fr-FR" sz="4400" b="0" i="0" u="none" strike="noStrike" kern="1200" cap="none" spc="-1" normalizeH="0" noProof="0" dirty="0" smtClean="0">
                <a:ln>
                  <a:noFill/>
                </a:ln>
                <a:solidFill>
                  <a:srgbClr val="C00000"/>
                </a:solidFill>
                <a:effectLst/>
                <a:uLnTx/>
                <a:uFillTx/>
                <a:latin typeface="Calibri"/>
                <a:ea typeface="DejaVu Sans"/>
                <a:cs typeface="DejaVu Sans"/>
                <a:sym typeface="Arial"/>
              </a:rPr>
              <a:t> pour questionner besoins des CPIE (2)</a:t>
            </a:r>
            <a:endParaRPr kumimoji="0" lang="fr-FR" sz="4400" b="0" i="0" u="none" strike="noStrike" kern="1200" cap="none" spc="-1" normalizeH="0" baseline="0" noProof="0" dirty="0">
              <a:ln>
                <a:noFill/>
              </a:ln>
              <a:solidFill>
                <a:srgbClr val="C00000"/>
              </a:solidFill>
              <a:effectLst/>
              <a:uLnTx/>
              <a:uFillTx/>
              <a:latin typeface="Calibri"/>
              <a:ea typeface="DejaVu Sans"/>
              <a:cs typeface="DejaVu Sans"/>
              <a:sym typeface="Arial"/>
            </a:endParaRPr>
          </a:p>
        </p:txBody>
      </p:sp>
    </p:spTree>
    <p:extLst>
      <p:ext uri="{BB962C8B-B14F-4D97-AF65-F5344CB8AC3E}">
        <p14:creationId xmlns:p14="http://schemas.microsoft.com/office/powerpoint/2010/main" val="640237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sons_du_monde_final">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aisons_du_monde_final">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aisons_du_monde_final">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1232</TotalTime>
  <Words>3999</Words>
  <Application>Microsoft Office PowerPoint</Application>
  <PresentationFormat>Grand écran</PresentationFormat>
  <Paragraphs>596</Paragraphs>
  <Slides>78</Slides>
  <Notes>8</Notes>
  <HiddenSlides>22</HiddenSlides>
  <MMClips>0</MMClips>
  <ScaleCrop>false</ScaleCrop>
  <HeadingPairs>
    <vt:vector size="6" baseType="variant">
      <vt:variant>
        <vt:lpstr>Polices utilisées</vt:lpstr>
      </vt:variant>
      <vt:variant>
        <vt:i4>11</vt:i4>
      </vt:variant>
      <vt:variant>
        <vt:lpstr>Thème</vt:lpstr>
      </vt:variant>
      <vt:variant>
        <vt:i4>7</vt:i4>
      </vt:variant>
      <vt:variant>
        <vt:lpstr>Titres des diapositives</vt:lpstr>
      </vt:variant>
      <vt:variant>
        <vt:i4>78</vt:i4>
      </vt:variant>
    </vt:vector>
  </HeadingPairs>
  <TitlesOfParts>
    <vt:vector size="96" baseType="lpstr">
      <vt:lpstr>Arial</vt:lpstr>
      <vt:lpstr>Avenir Next LT Pro</vt:lpstr>
      <vt:lpstr>Calibri</vt:lpstr>
      <vt:lpstr>Calibri Light</vt:lpstr>
      <vt:lpstr>Courier New</vt:lpstr>
      <vt:lpstr>DejaVu Sans</vt:lpstr>
      <vt:lpstr>Noto Sans Symbols</vt:lpstr>
      <vt:lpstr>Open Sans</vt:lpstr>
      <vt:lpstr>Proxima Soft</vt:lpstr>
      <vt:lpstr>Verdana</vt:lpstr>
      <vt:lpstr>Wingdings</vt:lpstr>
      <vt:lpstr>Thème Office</vt:lpstr>
      <vt:lpstr>1_Thème Office</vt:lpstr>
      <vt:lpstr>maisons_du_monde_final</vt:lpstr>
      <vt:lpstr>1_maisons_du_monde_final</vt:lpstr>
      <vt:lpstr>2_maisons_du_monde_final</vt:lpstr>
      <vt:lpstr>Rétrospective</vt:lpstr>
      <vt:lpstr>Conception personnalisée</vt:lpstr>
      <vt:lpstr>Présentation PowerPoint</vt:lpstr>
      <vt:lpstr>DEROULE DE LA JOURNEE  </vt:lpstr>
      <vt:lpstr>Rencontre ECO-mobilites  dans les lycées</vt:lpstr>
      <vt:lpstr>CADRE DE LA POLITIQUE REGIONALE</vt:lpstr>
      <vt:lpstr>REV3 et les mobilites</vt:lpstr>
      <vt:lpstr>LA POLITIQUE EDUCATIVE DE LA REGION</vt:lpstr>
      <vt:lpstr>Partenariat Région &amp; CPIE</vt:lpstr>
      <vt:lpstr>Présentation PowerPoint</vt:lpstr>
      <vt:lpstr>Présentation PowerPoint</vt:lpstr>
      <vt:lpstr>Présentation PowerPoint</vt:lpstr>
      <vt:lpstr>ELEMENTS DE CONTEXTE la mobilité, un enjeu transversal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 place pour la mobilité  dans les programmes au lycée ?   </vt:lpstr>
      <vt:lpstr>Quelle place pour la mobilité  dans les programmes au lycée ? (2)   </vt:lpstr>
      <vt:lpstr>Quelle place pour la mobilité  dans les programmes au lycée ? (5)</vt:lpstr>
      <vt:lpstr>Quelle place pour la mobilité  dans les programmes au lycée ? (3)</vt:lpstr>
      <vt:lpstr>Quelle place pour la mobilité  dans les programmes au lycée ? (4)</vt:lpstr>
      <vt:lpstr>GENERATION+ REV3</vt:lpstr>
      <vt:lpstr>LEVIERS FINANCIERS (2)</vt:lpstr>
      <vt:lpstr>INSTANCES</vt:lpstr>
      <vt:lpstr>INSTANCES (2)</vt:lpstr>
      <vt:lpstr>TOUR D’HORIZON DES RESSOURCES  </vt:lpstr>
      <vt:lpstr>EXEMPLES D’ANIMATION</vt:lpstr>
      <vt:lpstr>PLAY-MOBILE programme qualité de l'air</vt:lpstr>
      <vt:lpstr>Phase du projet sept 2022  début 2024 </vt:lpstr>
      <vt:lpstr>Présentation PowerPoint</vt:lpstr>
      <vt:lpstr>Présentation PowerPoint</vt:lpstr>
      <vt:lpstr>Présentation PowerPoint</vt:lpstr>
      <vt:lpstr>Challenge de l’écomobilité scolaire  version collèges </vt:lpstr>
      <vt:lpstr>Objectifs du challenge </vt:lpstr>
      <vt:lpstr>Principe du challenge </vt:lpstr>
      <vt:lpstr>Les ressources à disposition </vt:lpstr>
      <vt:lpstr>La première édition du challenge en quelques chiffres :</vt:lpstr>
      <vt:lpstr>La première édition du challenge en carte :</vt:lpstr>
      <vt:lpstr>Catégorie éco-mobilité et changement des comportements </vt:lpstr>
      <vt:lpstr>4 gagnants des défis éco-mobilité et changement d’habitudes </vt:lpstr>
      <vt:lpstr>Catégorie animations </vt:lpstr>
      <vt:lpstr>Les 3 lauréats des défis animations </vt:lpstr>
      <vt:lpstr>Les 3 lauréats des défis animations </vt:lpstr>
      <vt:lpstr>Les 3 lauréats des défis animations </vt:lpstr>
      <vt:lpstr>Exemples d’animations réalisées dans le cadre du challenge </vt:lpstr>
      <vt:lpstr>Exemples d’animations réalisées dans le cadre du challenge </vt:lpstr>
      <vt:lpstr>Exemples d’animations réalisées dans le cadre du challenge </vt:lpstr>
      <vt:lpstr>Exemples d’animations réalisées dans le cadre du challenge </vt:lpstr>
      <vt:lpstr>Exemples d’animations réalisées dans le cadre du challenge </vt:lpstr>
      <vt:lpstr>Résultats et remise de prix </vt:lpstr>
      <vt:lpstr>Remises de prix </vt:lpstr>
      <vt:lpstr>Autres récompenses </vt:lpstr>
      <vt:lpstr>Organisation de la 2°édition - 2023 </vt:lpstr>
      <vt:lpstr>Objectifs de la deuxième édition 2023</vt:lpstr>
      <vt:lpstr>Calendrier du challenge écomobilité collège 2023</vt:lpstr>
      <vt:lpstr>Comment les territoires (AOM, départements, communes, intercommunalités, etc.) peuvent-ils s’impliquer ?</vt:lpstr>
      <vt:lpstr>Récompensez les élèves de votre territoire</vt:lpstr>
      <vt:lpstr>Contact </vt:lpstr>
      <vt:lpstr>VIDEOS COURTES</vt:lpstr>
      <vt:lpstr>Présentation PowerPoint</vt:lpstr>
      <vt:lpstr>VIDEOS LONGUES</vt:lpstr>
      <vt:lpstr>EXEMPLES D’ANIMATIONS</vt:lpstr>
      <vt:lpstr>Présentation PowerPoint</vt:lpstr>
      <vt:lpstr>EXEMPLES D’ANIMATION</vt:lpstr>
      <vt:lpstr>TADAO EXPRESS (Bassin Minier – Département du Pas-de-Calais)</vt:lpstr>
      <vt:lpstr>LE CHEMIN DES COLLEGIENS  (Collège Paul Eluard de Cysoing)</vt:lpstr>
      <vt:lpstr>LYCEE BAGGIO – LILLE Voyage à vélo en Angleterre pendant une semaine</vt:lpstr>
      <vt:lpstr>Autres ressources citées par les participants</vt:lpstr>
      <vt:lpstr>Echanges / idées / bilan en fin de journée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dc:creator>
  <cp:lastModifiedBy>pc</cp:lastModifiedBy>
  <cp:revision>83</cp:revision>
  <dcterms:created xsi:type="dcterms:W3CDTF">2022-10-11T14:38:51Z</dcterms:created>
  <dcterms:modified xsi:type="dcterms:W3CDTF">2023-01-12T13:41:45Z</dcterms:modified>
</cp:coreProperties>
</file>